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04" r:id="rId2"/>
    <p:sldId id="316" r:id="rId3"/>
    <p:sldId id="314" r:id="rId4"/>
    <p:sldId id="317" r:id="rId5"/>
    <p:sldId id="34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7"/>
    <p:restoredTop sz="94586"/>
  </p:normalViewPr>
  <p:slideViewPr>
    <p:cSldViewPr snapToGrid="0" snapToObjects="1">
      <p:cViewPr varScale="1">
        <p:scale>
          <a:sx n="88" d="100"/>
          <a:sy n="88" d="100"/>
        </p:scale>
        <p:origin x="1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Instrux</a:t>
            </a:r>
            <a:r>
              <a:rPr lang="en-US" dirty="0"/>
              <a:t> for conducting different analyses in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One-way ANOVA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942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29263"/>
            <a:ext cx="8866716" cy="1328737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4007BBB-8CD2-DD42-B241-1C4F95A61587}"/>
              </a:ext>
            </a:extLst>
          </p:cNvPr>
          <p:cNvSpPr txBox="1">
            <a:spLocks/>
          </p:cNvSpPr>
          <p:nvPr/>
        </p:nvSpPr>
        <p:spPr>
          <a:xfrm>
            <a:off x="677334" y="1677450"/>
            <a:ext cx="8825659" cy="341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>
                <a:solidFill>
                  <a:schemeClr val="accent1"/>
                </a:solidFill>
              </a:rPr>
              <a:t>Analyze</a:t>
            </a:r>
            <a:r>
              <a:rPr lang="en-US" sz="2800" b="1" i="1" dirty="0"/>
              <a:t> </a:t>
            </a:r>
            <a:r>
              <a:rPr lang="en-US" sz="2800" b="1" i="1" dirty="0">
                <a:solidFill>
                  <a:schemeClr val="accent2"/>
                </a:solidFill>
              </a:rPr>
              <a:t>→</a:t>
            </a:r>
            <a:r>
              <a:rPr lang="en-US" sz="2800" b="1" i="1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General Linear Model </a:t>
            </a:r>
            <a:r>
              <a:rPr lang="en-US" sz="2800" b="1" i="1" dirty="0">
                <a:solidFill>
                  <a:schemeClr val="accent2"/>
                </a:solidFill>
              </a:rPr>
              <a:t>→</a:t>
            </a:r>
            <a:r>
              <a:rPr lang="en-US" sz="2800" b="1" i="1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Univariate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8D0C3D-A06C-8B4E-AD50-543ECC381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998250"/>
            <a:ext cx="9462889" cy="301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8CAAA5-C65C-3245-B864-334A6D3E6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695" y="1504130"/>
            <a:ext cx="4614973" cy="4390484"/>
          </a:xfrm>
        </p:spPr>
        <p:txBody>
          <a:bodyPr>
            <a:noAutofit/>
          </a:bodyPr>
          <a:lstStyle/>
          <a:p>
            <a:r>
              <a:rPr lang="en-US" sz="2800" dirty="0"/>
              <a:t>Slide </a:t>
            </a:r>
            <a:r>
              <a:rPr lang="en-US" sz="2800" b="1" i="1" dirty="0" err="1">
                <a:solidFill>
                  <a:schemeClr val="accent1"/>
                </a:solidFill>
              </a:rPr>
              <a:t>yourDV</a:t>
            </a:r>
            <a:r>
              <a:rPr lang="en-US" sz="2800" dirty="0"/>
              <a:t> into the </a:t>
            </a:r>
            <a:r>
              <a:rPr lang="en-US" sz="2800" b="1" i="1" dirty="0">
                <a:solidFill>
                  <a:schemeClr val="accent1"/>
                </a:solidFill>
              </a:rPr>
              <a:t>Dependent Variable </a:t>
            </a:r>
            <a:r>
              <a:rPr lang="en-US" sz="2800" dirty="0"/>
              <a:t>box.</a:t>
            </a:r>
          </a:p>
          <a:p>
            <a:r>
              <a:rPr lang="en-US" sz="2800" dirty="0"/>
              <a:t>Slide </a:t>
            </a:r>
            <a:r>
              <a:rPr lang="en-US" sz="2800" b="1" i="1" dirty="0" err="1">
                <a:solidFill>
                  <a:schemeClr val="accent1"/>
                </a:solidFill>
              </a:rPr>
              <a:t>yourIV</a:t>
            </a:r>
            <a:r>
              <a:rPr lang="en-US" sz="2800" b="1" i="1" dirty="0">
                <a:solidFill>
                  <a:schemeClr val="accent1"/>
                </a:solidFill>
              </a:rPr>
              <a:t> </a:t>
            </a:r>
            <a:r>
              <a:rPr lang="en-US" sz="2800" dirty="0"/>
              <a:t>into the box labeled </a:t>
            </a:r>
            <a:r>
              <a:rPr lang="en-US" sz="2800" b="1" i="1" dirty="0">
                <a:solidFill>
                  <a:schemeClr val="accent1"/>
                </a:solidFill>
              </a:rPr>
              <a:t>Fixed Factor(s)</a:t>
            </a:r>
            <a:r>
              <a:rPr lang="en-US" sz="2800" dirty="0"/>
              <a:t>.</a:t>
            </a:r>
          </a:p>
          <a:p>
            <a:r>
              <a:rPr lang="en-US" sz="2800" dirty="0"/>
              <a:t>Then click </a:t>
            </a:r>
            <a:r>
              <a:rPr lang="en-US" sz="2800" b="1" dirty="0">
                <a:solidFill>
                  <a:schemeClr val="accent1"/>
                </a:solidFill>
              </a:rPr>
              <a:t>Options</a:t>
            </a:r>
            <a:r>
              <a:rPr lang="en-US" sz="2800" dirty="0"/>
              <a:t>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D16A66-01F8-A340-B231-417BEC9B4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173" y="1368013"/>
            <a:ext cx="7119827" cy="5489987"/>
          </a:xfrm>
          <a:prstGeom prst="rect">
            <a:avLst/>
          </a:prstGeom>
        </p:spPr>
      </p:pic>
      <p:sp>
        <p:nvSpPr>
          <p:cNvPr id="15" name="Up Arrow 14">
            <a:extLst>
              <a:ext uri="{FF2B5EF4-FFF2-40B4-BE49-F238E27FC236}">
                <a16:creationId xmlns:a16="http://schemas.microsoft.com/office/drawing/2014/main" id="{FD2E69E0-2E28-6948-B089-DD7E712E9F4A}"/>
              </a:ext>
            </a:extLst>
          </p:cNvPr>
          <p:cNvSpPr/>
          <p:nvPr/>
        </p:nvSpPr>
        <p:spPr>
          <a:xfrm>
            <a:off x="11164530" y="4483509"/>
            <a:ext cx="41295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17EDF38E-CEBF-5D44-BC33-A893906BFD2F}"/>
              </a:ext>
            </a:extLst>
          </p:cNvPr>
          <p:cNvSpPr/>
          <p:nvPr/>
        </p:nvSpPr>
        <p:spPr>
          <a:xfrm rot="8212956">
            <a:off x="7554362" y="1002570"/>
            <a:ext cx="213929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C0EC68D7-D3E3-E544-A655-F1B4AC628D89}"/>
              </a:ext>
            </a:extLst>
          </p:cNvPr>
          <p:cNvSpPr/>
          <p:nvPr/>
        </p:nvSpPr>
        <p:spPr>
          <a:xfrm rot="2802312">
            <a:off x="7607422" y="2611406"/>
            <a:ext cx="213929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4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DD316D3-EE01-AA43-8D5E-646FAB83D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96" y="1308304"/>
            <a:ext cx="5370304" cy="34163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Slide</a:t>
            </a:r>
            <a:r>
              <a:rPr lang="en-US" sz="2800" dirty="0"/>
              <a:t> </a:t>
            </a:r>
            <a:r>
              <a:rPr lang="en-US" sz="2800" b="1" i="1" dirty="0" err="1">
                <a:solidFill>
                  <a:schemeClr val="accent1"/>
                </a:solidFill>
              </a:rPr>
              <a:t>yourIV</a:t>
            </a:r>
            <a:r>
              <a:rPr lang="en-US" sz="2800" b="1" i="1" dirty="0">
                <a:solidFill>
                  <a:schemeClr val="accent1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into the box labeled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Display Means for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Then click the check box labeled</a:t>
            </a:r>
            <a:r>
              <a:rPr lang="en-US" sz="2800" b="1" i="1" dirty="0">
                <a:solidFill>
                  <a:schemeClr val="accent1"/>
                </a:solidFill>
              </a:rPr>
              <a:t> Estimates of effect size</a:t>
            </a:r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dirty="0">
                <a:solidFill>
                  <a:schemeClr val="accent1"/>
                </a:solidFill>
              </a:rPr>
              <a:t>Continue</a:t>
            </a:r>
            <a:r>
              <a:rPr lang="en-US" sz="2800" dirty="0"/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8A03A2-D53E-3040-BE2F-90C3FD811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700" y="723900"/>
            <a:ext cx="6464300" cy="6134100"/>
          </a:xfrm>
          <a:prstGeom prst="rect">
            <a:avLst/>
          </a:prstGeom>
        </p:spPr>
      </p:pic>
      <p:sp>
        <p:nvSpPr>
          <p:cNvPr id="10" name="Up Arrow 9">
            <a:extLst>
              <a:ext uri="{FF2B5EF4-FFF2-40B4-BE49-F238E27FC236}">
                <a16:creationId xmlns:a16="http://schemas.microsoft.com/office/drawing/2014/main" id="{D44FFA75-79C9-D24E-ADD0-B57793358373}"/>
              </a:ext>
            </a:extLst>
          </p:cNvPr>
          <p:cNvSpPr/>
          <p:nvPr/>
        </p:nvSpPr>
        <p:spPr>
          <a:xfrm>
            <a:off x="9520826" y="1930400"/>
            <a:ext cx="41295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>
            <a:extLst>
              <a:ext uri="{FF2B5EF4-FFF2-40B4-BE49-F238E27FC236}">
                <a16:creationId xmlns:a16="http://schemas.microsoft.com/office/drawing/2014/main" id="{9E986074-FA4A-964A-A52A-B8D782609A68}"/>
              </a:ext>
            </a:extLst>
          </p:cNvPr>
          <p:cNvSpPr/>
          <p:nvPr/>
        </p:nvSpPr>
        <p:spPr>
          <a:xfrm rot="10800000">
            <a:off x="11145204" y="5201781"/>
            <a:ext cx="41295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>
            <a:extLst>
              <a:ext uri="{FF2B5EF4-FFF2-40B4-BE49-F238E27FC236}">
                <a16:creationId xmlns:a16="http://schemas.microsoft.com/office/drawing/2014/main" id="{C851453A-A768-454C-806F-5CABFEEEC58E}"/>
              </a:ext>
            </a:extLst>
          </p:cNvPr>
          <p:cNvSpPr/>
          <p:nvPr/>
        </p:nvSpPr>
        <p:spPr>
          <a:xfrm rot="19595359" flipH="1">
            <a:off x="6478438" y="4707710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1E69E-E93C-9644-8DE3-E6E7E9AB4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ANOVA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DECCCF-5897-6541-819B-45204A0EF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88" y="2838053"/>
            <a:ext cx="4434649" cy="34163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i="1" dirty="0">
                <a:solidFill>
                  <a:schemeClr val="accent1"/>
                </a:solidFill>
              </a:rPr>
              <a:t>OK</a:t>
            </a:r>
            <a:r>
              <a:rPr lang="en-US" sz="28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AE4E19-0E3E-144C-BA88-FE51A4DAA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337" y="1155700"/>
            <a:ext cx="7536180" cy="5811030"/>
          </a:xfrm>
          <a:prstGeom prst="rect">
            <a:avLst/>
          </a:prstGeom>
        </p:spPr>
      </p:pic>
      <p:sp>
        <p:nvSpPr>
          <p:cNvPr id="6" name="Up Arrow 5">
            <a:extLst>
              <a:ext uri="{FF2B5EF4-FFF2-40B4-BE49-F238E27FC236}">
                <a16:creationId xmlns:a16="http://schemas.microsoft.com/office/drawing/2014/main" id="{8523DBAB-44B0-594E-8968-F98626195452}"/>
              </a:ext>
            </a:extLst>
          </p:cNvPr>
          <p:cNvSpPr/>
          <p:nvPr/>
        </p:nvSpPr>
        <p:spPr>
          <a:xfrm rot="10800000">
            <a:off x="11128537" y="5266211"/>
            <a:ext cx="41295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1471</TotalTime>
  <Words>98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Instrux for conducting different analyses in SPSS</vt:lpstr>
      <vt:lpstr>One-Way ANOVA</vt:lpstr>
      <vt:lpstr>One-Way ANOVA</vt:lpstr>
      <vt:lpstr>One-Way ANOVA</vt:lpstr>
      <vt:lpstr>One-way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86</cp:revision>
  <dcterms:created xsi:type="dcterms:W3CDTF">2019-11-04T14:26:43Z</dcterms:created>
  <dcterms:modified xsi:type="dcterms:W3CDTF">2021-08-25T20:03:27Z</dcterms:modified>
</cp:coreProperties>
</file>