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99" r:id="rId2"/>
    <p:sldId id="300" r:id="rId3"/>
    <p:sldId id="305" r:id="rId4"/>
    <p:sldId id="306" r:id="rId5"/>
    <p:sldId id="343" r:id="rId6"/>
    <p:sldId id="334" r:id="rId7"/>
    <p:sldId id="335" r:id="rId8"/>
    <p:sldId id="33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77"/>
    <p:restoredTop sz="94586"/>
  </p:normalViewPr>
  <p:slideViewPr>
    <p:cSldViewPr snapToGrid="0" snapToObjects="1">
      <p:cViewPr varScale="1">
        <p:scale>
          <a:sx n="88" d="100"/>
          <a:sy n="88" d="100"/>
        </p:scale>
        <p:origin x="184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6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7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274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17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87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83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12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6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9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9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1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3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7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8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Instrux</a:t>
            </a:r>
            <a:r>
              <a:rPr lang="en-US" dirty="0"/>
              <a:t> for conducting different analyses in SPSS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39332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Means and Standard Deviations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157B4DE-B4E2-7C4C-9988-1301F74B4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725" y="1607457"/>
            <a:ext cx="8825659" cy="3826797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Go to</a:t>
            </a:r>
            <a:r>
              <a:rPr lang="en-US" sz="2800" dirty="0"/>
              <a:t>  </a:t>
            </a:r>
            <a:r>
              <a:rPr lang="en-US" sz="2800" b="1" i="1" dirty="0">
                <a:solidFill>
                  <a:schemeClr val="accent1"/>
                </a:solidFill>
              </a:rPr>
              <a:t>Analyze</a:t>
            </a:r>
            <a:r>
              <a:rPr lang="en-US" sz="2800" dirty="0"/>
              <a:t>→  </a:t>
            </a:r>
            <a:r>
              <a:rPr lang="en-US" sz="2800" b="1" i="1" dirty="0">
                <a:solidFill>
                  <a:schemeClr val="accent1"/>
                </a:solidFill>
              </a:rPr>
              <a:t>Descriptive Statistics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dirty="0"/>
              <a:t>→ </a:t>
            </a:r>
            <a:r>
              <a:rPr lang="en-US" sz="2800" b="1" i="1" dirty="0">
                <a:solidFill>
                  <a:schemeClr val="accent1"/>
                </a:solidFill>
              </a:rPr>
              <a:t>Frequencies</a:t>
            </a:r>
            <a:endParaRPr lang="en-US" sz="2800" dirty="0">
              <a:solidFill>
                <a:schemeClr val="accent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5DAC95-8E2F-AE40-B8BE-410D1ED76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540" y="2928257"/>
            <a:ext cx="7764027" cy="325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302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Means and Standard Deviations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15BE803-92D3-424D-8DC1-CD45E0A9D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826797"/>
          </a:xfrm>
        </p:spPr>
        <p:txBody>
          <a:bodyPr>
            <a:noAutofit/>
          </a:bodyPr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Find </a:t>
            </a:r>
            <a:r>
              <a:rPr lang="en-US" sz="2400" b="1" dirty="0" err="1">
                <a:solidFill>
                  <a:schemeClr val="accent1"/>
                </a:solidFill>
              </a:rPr>
              <a:t>yourDV</a:t>
            </a:r>
            <a:r>
              <a:rPr lang="en-US" sz="2400" dirty="0"/>
              <a:t> on the variable list and click it.</a:t>
            </a:r>
          </a:p>
          <a:p>
            <a:pPr lvl="1"/>
            <a:r>
              <a:rPr lang="en-US" sz="2400" dirty="0"/>
              <a:t>Slide it into the </a:t>
            </a:r>
            <a:r>
              <a:rPr lang="en-US" sz="2400" b="1" dirty="0">
                <a:solidFill>
                  <a:schemeClr val="accent1"/>
                </a:solidFill>
              </a:rPr>
              <a:t>Variable(s)</a:t>
            </a:r>
            <a:r>
              <a:rPr lang="en-US" sz="2400" dirty="0"/>
              <a:t> box by clicking the arrow.</a:t>
            </a:r>
          </a:p>
          <a:p>
            <a:r>
              <a:rPr lang="en-US" sz="2400" dirty="0"/>
              <a:t>Click the button labeled </a:t>
            </a:r>
            <a:r>
              <a:rPr lang="en-US" sz="2400" b="1" i="1" dirty="0">
                <a:solidFill>
                  <a:schemeClr val="accent1"/>
                </a:solidFill>
              </a:rPr>
              <a:t>Statistics</a:t>
            </a:r>
            <a:r>
              <a:rPr lang="en-US" sz="2400" dirty="0"/>
              <a:t> in the upper left</a:t>
            </a:r>
          </a:p>
          <a:p>
            <a:endParaRPr lang="en-US" sz="24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D7E7B5F-6B00-304C-A81A-9B189C56F5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8686" y="971761"/>
            <a:ext cx="6944317" cy="4090681"/>
          </a:xfrm>
          <a:prstGeom prst="rect">
            <a:avLst/>
          </a:prstGeom>
        </p:spPr>
      </p:pic>
      <p:sp>
        <p:nvSpPr>
          <p:cNvPr id="11" name="Frame 10">
            <a:extLst>
              <a:ext uri="{FF2B5EF4-FFF2-40B4-BE49-F238E27FC236}">
                <a16:creationId xmlns:a16="http://schemas.microsoft.com/office/drawing/2014/main" id="{C42C1E27-8474-024D-8C48-78F1E20C21F5}"/>
              </a:ext>
            </a:extLst>
          </p:cNvPr>
          <p:cNvSpPr/>
          <p:nvPr/>
        </p:nvSpPr>
        <p:spPr>
          <a:xfrm>
            <a:off x="7439187" y="1490310"/>
            <a:ext cx="1441342" cy="380643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209289B0-E790-1843-A4B9-1FD35D9D0700}"/>
              </a:ext>
            </a:extLst>
          </p:cNvPr>
          <p:cNvSpPr/>
          <p:nvPr/>
        </p:nvSpPr>
        <p:spPr>
          <a:xfrm>
            <a:off x="4569418" y="2603499"/>
            <a:ext cx="374541" cy="380643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48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Means and Standard Deviations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64BAFB1-1992-694B-A004-74C3C4C23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477" y="3296674"/>
            <a:ext cx="10275046" cy="3826797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Select the Statistics you want to see</a:t>
            </a:r>
          </a:p>
          <a:p>
            <a:pPr lvl="1"/>
            <a:r>
              <a:rPr lang="en-US" sz="2400" b="1" dirty="0">
                <a:solidFill>
                  <a:schemeClr val="accent1"/>
                </a:solidFill>
              </a:rPr>
              <a:t>Mean, Median, Mode, Std. Deviation, Variance</a:t>
            </a:r>
            <a:endParaRPr lang="en-US" sz="2400" dirty="0"/>
          </a:p>
          <a:p>
            <a:r>
              <a:rPr lang="en-US" sz="2400" dirty="0"/>
              <a:t>Click </a:t>
            </a:r>
            <a:r>
              <a:rPr lang="en-US" sz="2400" b="1" i="1" dirty="0">
                <a:solidFill>
                  <a:schemeClr val="accent1"/>
                </a:solidFill>
              </a:rPr>
              <a:t>Continue</a:t>
            </a:r>
            <a:r>
              <a:rPr lang="en-US" sz="2400" dirty="0"/>
              <a:t>.</a:t>
            </a:r>
          </a:p>
          <a:p>
            <a:r>
              <a:rPr lang="en-US" sz="2600" dirty="0"/>
              <a:t>Then click </a:t>
            </a:r>
            <a:r>
              <a:rPr lang="en-US" sz="2600" b="1" dirty="0">
                <a:solidFill>
                  <a:schemeClr val="accent1"/>
                </a:solidFill>
              </a:rPr>
              <a:t>OK</a:t>
            </a:r>
            <a:r>
              <a:rPr lang="en-US" sz="2600" dirty="0"/>
              <a:t>.</a:t>
            </a:r>
          </a:p>
          <a:p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0A9F8F5-1F9C-B74F-985C-7C4A94613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388" y="693174"/>
            <a:ext cx="6743700" cy="5207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8CBA1A9-D063-214B-9971-04851B886E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0900" y="1705459"/>
            <a:ext cx="6261100" cy="3708400"/>
          </a:xfrm>
          <a:prstGeom prst="rect">
            <a:avLst/>
          </a:prstGeom>
        </p:spPr>
      </p:pic>
      <p:sp>
        <p:nvSpPr>
          <p:cNvPr id="15" name="Frame 14">
            <a:extLst>
              <a:ext uri="{FF2B5EF4-FFF2-40B4-BE49-F238E27FC236}">
                <a16:creationId xmlns:a16="http://schemas.microsoft.com/office/drawing/2014/main" id="{A4532E84-DC70-0A46-A1A6-3EC745023617}"/>
              </a:ext>
            </a:extLst>
          </p:cNvPr>
          <p:cNvSpPr/>
          <p:nvPr/>
        </p:nvSpPr>
        <p:spPr>
          <a:xfrm>
            <a:off x="4489558" y="1352825"/>
            <a:ext cx="403718" cy="94553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ame 15">
            <a:extLst>
              <a:ext uri="{FF2B5EF4-FFF2-40B4-BE49-F238E27FC236}">
                <a16:creationId xmlns:a16="http://schemas.microsoft.com/office/drawing/2014/main" id="{60FF4312-34F6-7E4A-B6B8-12FFBEB452D5}"/>
              </a:ext>
            </a:extLst>
          </p:cNvPr>
          <p:cNvSpPr/>
          <p:nvPr/>
        </p:nvSpPr>
        <p:spPr>
          <a:xfrm>
            <a:off x="10986108" y="4829429"/>
            <a:ext cx="999946" cy="38512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Frame 16">
            <a:extLst>
              <a:ext uri="{FF2B5EF4-FFF2-40B4-BE49-F238E27FC236}">
                <a16:creationId xmlns:a16="http://schemas.microsoft.com/office/drawing/2014/main" id="{BA768C52-5BE3-1F4F-A278-EA80F17D7DF0}"/>
              </a:ext>
            </a:extLst>
          </p:cNvPr>
          <p:cNvSpPr/>
          <p:nvPr/>
        </p:nvSpPr>
        <p:spPr>
          <a:xfrm>
            <a:off x="721483" y="4284132"/>
            <a:ext cx="259759" cy="545297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rame 17">
            <a:extLst>
              <a:ext uri="{FF2B5EF4-FFF2-40B4-BE49-F238E27FC236}">
                <a16:creationId xmlns:a16="http://schemas.microsoft.com/office/drawing/2014/main" id="{18206497-D9EB-BF41-A1C5-1680CD80251E}"/>
              </a:ext>
            </a:extLst>
          </p:cNvPr>
          <p:cNvSpPr/>
          <p:nvPr/>
        </p:nvSpPr>
        <p:spPr>
          <a:xfrm>
            <a:off x="5807090" y="5334905"/>
            <a:ext cx="1198143" cy="38512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04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 animBg="1"/>
      <p:bldP spid="17" grpId="0" animBg="1"/>
      <p:bldP spid="17" grpId="1" animBg="1"/>
      <p:bldP spid="18" grpId="0" animBg="1"/>
      <p:bldP spid="1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095316" cy="1320800"/>
          </a:xfrm>
        </p:spPr>
        <p:txBody>
          <a:bodyPr/>
          <a:lstStyle/>
          <a:p>
            <a:r>
              <a:rPr lang="en-US" dirty="0"/>
              <a:t>Means and Standard Deviations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05F10C-1921-6743-94A3-B1218396B7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1070" y="1270000"/>
            <a:ext cx="5887844" cy="5130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263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123891" cy="1320800"/>
          </a:xfrm>
        </p:spPr>
        <p:txBody>
          <a:bodyPr/>
          <a:lstStyle/>
          <a:p>
            <a:r>
              <a:rPr lang="en-US" dirty="0"/>
              <a:t>Means and Standard Deviations: By Groups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160700-B8D0-5C46-8ECC-498BFF1FA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1930400"/>
            <a:ext cx="8825659" cy="3826797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Go to</a:t>
            </a:r>
            <a:r>
              <a:rPr lang="en-US" sz="2800" dirty="0"/>
              <a:t>  </a:t>
            </a:r>
            <a:r>
              <a:rPr lang="en-US" sz="2800" b="1" i="1" dirty="0">
                <a:solidFill>
                  <a:schemeClr val="accent1"/>
                </a:solidFill>
              </a:rPr>
              <a:t>Analyze </a:t>
            </a:r>
            <a:r>
              <a:rPr lang="en-US" sz="2800" dirty="0">
                <a:solidFill>
                  <a:schemeClr val="accent2"/>
                </a:solidFill>
              </a:rPr>
              <a:t>→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Compare Means </a:t>
            </a:r>
            <a:r>
              <a:rPr lang="en-US" sz="2800" dirty="0">
                <a:solidFill>
                  <a:schemeClr val="accent2"/>
                </a:solidFill>
              </a:rPr>
              <a:t>→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Means</a:t>
            </a:r>
            <a:endParaRPr lang="en-US" sz="2800" dirty="0">
              <a:solidFill>
                <a:schemeClr val="accent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D97F55-E69F-D34B-8CBE-62173FFDB9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660" y="2741031"/>
            <a:ext cx="10791604" cy="301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840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209616" cy="1320800"/>
          </a:xfrm>
        </p:spPr>
        <p:txBody>
          <a:bodyPr/>
          <a:lstStyle/>
          <a:p>
            <a:r>
              <a:rPr lang="en-US" dirty="0"/>
              <a:t>Means and Standard Deviations: By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7" y="1236122"/>
            <a:ext cx="5174166" cy="532079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Choose </a:t>
            </a:r>
            <a:r>
              <a:rPr lang="en-US" sz="3200" dirty="0" err="1">
                <a:solidFill>
                  <a:schemeClr val="accent1"/>
                </a:solidFill>
              </a:rPr>
              <a:t>yourDV</a:t>
            </a:r>
            <a:r>
              <a:rPr lang="en-US" sz="3200" dirty="0">
                <a:solidFill>
                  <a:schemeClr val="accent2"/>
                </a:solidFill>
              </a:rPr>
              <a:t> and slide it into the top box.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Choose </a:t>
            </a:r>
            <a:r>
              <a:rPr lang="en-US" sz="3200" dirty="0" err="1">
                <a:solidFill>
                  <a:schemeClr val="accent1"/>
                </a:solidFill>
              </a:rPr>
              <a:t>yourIV</a:t>
            </a:r>
            <a:r>
              <a:rPr lang="en-US" sz="3200" dirty="0">
                <a:solidFill>
                  <a:schemeClr val="accent2"/>
                </a:solidFill>
              </a:rPr>
              <a:t> and slide it into the bottom box. 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If you have a 2</a:t>
            </a:r>
            <a:r>
              <a:rPr lang="en-US" sz="3200" baseline="30000" dirty="0">
                <a:solidFill>
                  <a:schemeClr val="accent2"/>
                </a:solidFill>
              </a:rPr>
              <a:t>nd</a:t>
            </a:r>
            <a:r>
              <a:rPr lang="en-US" sz="3200" dirty="0">
                <a:solidFill>
                  <a:schemeClr val="accent2"/>
                </a:solidFill>
              </a:rPr>
              <a:t> IV, click </a:t>
            </a:r>
            <a:r>
              <a:rPr lang="en-US" sz="3200" dirty="0">
                <a:solidFill>
                  <a:schemeClr val="accent1"/>
                </a:solidFill>
              </a:rPr>
              <a:t>Next</a:t>
            </a:r>
            <a:r>
              <a:rPr lang="en-US" sz="3200" dirty="0">
                <a:solidFill>
                  <a:schemeClr val="accent2"/>
                </a:solidFill>
              </a:rPr>
              <a:t> and slide the 2</a:t>
            </a:r>
            <a:r>
              <a:rPr lang="en-US" sz="3200" baseline="30000" dirty="0">
                <a:solidFill>
                  <a:schemeClr val="accent2"/>
                </a:solidFill>
              </a:rPr>
              <a:t>nd</a:t>
            </a:r>
            <a:r>
              <a:rPr lang="en-US" sz="3200" dirty="0">
                <a:solidFill>
                  <a:schemeClr val="accent2"/>
                </a:solidFill>
              </a:rPr>
              <a:t> IV into the lower box (etc.)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Click </a:t>
            </a:r>
            <a:r>
              <a:rPr lang="en-US" sz="3200" dirty="0">
                <a:solidFill>
                  <a:schemeClr val="accent1"/>
                </a:solidFill>
              </a:rPr>
              <a:t>OK</a:t>
            </a:r>
            <a:endParaRPr lang="en-US" sz="3400" dirty="0">
              <a:solidFill>
                <a:schemeClr val="accent1"/>
              </a:solidFill>
            </a:endParaRP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0C8861-EEC5-004C-ADFB-3D39CD4FFC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1270000"/>
            <a:ext cx="6629400" cy="378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071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095316" cy="1320800"/>
          </a:xfrm>
        </p:spPr>
        <p:txBody>
          <a:bodyPr/>
          <a:lstStyle/>
          <a:p>
            <a:r>
              <a:rPr lang="en-US" dirty="0"/>
              <a:t>Means and Standard Deviations: By Groups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C1BDDC1-B8A7-824B-A9AC-E698385B5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773" y="1875883"/>
            <a:ext cx="8155917" cy="4014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7798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1471</TotalTime>
  <Words>187</Words>
  <Application>Microsoft Macintosh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Instrux for conducting different analyses in SPSS</vt:lpstr>
      <vt:lpstr>Means and Standard Deviations</vt:lpstr>
      <vt:lpstr>Means and Standard Deviations</vt:lpstr>
      <vt:lpstr>Means and Standard Deviations</vt:lpstr>
      <vt:lpstr>Means and Standard Deviations</vt:lpstr>
      <vt:lpstr>Means and Standard Deviations: By Groups</vt:lpstr>
      <vt:lpstr>Means and Standard Deviations: By Groups</vt:lpstr>
      <vt:lpstr>Means and Standard Deviations: By Groups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Organizing and analyzying a data set</dc:title>
  <dc:creator>The Darkness</dc:creator>
  <cp:lastModifiedBy>The Darkness</cp:lastModifiedBy>
  <cp:revision>85</cp:revision>
  <dcterms:created xsi:type="dcterms:W3CDTF">2019-11-04T14:26:43Z</dcterms:created>
  <dcterms:modified xsi:type="dcterms:W3CDTF">2021-08-25T20:00:04Z</dcterms:modified>
</cp:coreProperties>
</file>