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302" r:id="rId2"/>
    <p:sldId id="309" r:id="rId3"/>
    <p:sldId id="310" r:id="rId4"/>
    <p:sldId id="311" r:id="rId5"/>
    <p:sldId id="34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77"/>
    <p:restoredTop sz="94586"/>
  </p:normalViewPr>
  <p:slideViewPr>
    <p:cSldViewPr snapToGrid="0" snapToObjects="1">
      <p:cViewPr varScale="1">
        <p:scale>
          <a:sx n="88" d="100"/>
          <a:sy n="88" d="100"/>
        </p:scale>
        <p:origin x="18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Instrux</a:t>
            </a:r>
            <a:r>
              <a:rPr lang="en-US" dirty="0"/>
              <a:t> for conducting different analyses in SPSS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2"/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 (RM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1562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940B722-0479-1343-A794-FF8B6CD30A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6828"/>
            <a:ext cx="9397395" cy="4630057"/>
          </a:xfrm>
        </p:spPr>
        <p:txBody>
          <a:bodyPr>
            <a:noAutofit/>
          </a:bodyPr>
          <a:lstStyle/>
          <a:p>
            <a:pPr lvl="1"/>
            <a:r>
              <a:rPr lang="en-US" sz="2400" dirty="0">
                <a:solidFill>
                  <a:schemeClr val="accent2"/>
                </a:solidFill>
              </a:rPr>
              <a:t>First, let’s find the means and standard deviation of your dependent variable rating for the conservative and liberal groups.</a:t>
            </a:r>
          </a:p>
          <a:p>
            <a:pPr lvl="2"/>
            <a:r>
              <a:rPr lang="en-US" sz="2400" b="1" i="1" dirty="0">
                <a:solidFill>
                  <a:schemeClr val="accent1"/>
                </a:solidFill>
              </a:rPr>
              <a:t> Analyze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accent2"/>
                </a:solidFill>
              </a:rPr>
              <a:t>→</a:t>
            </a:r>
            <a:r>
              <a:rPr lang="en-US" sz="2400" dirty="0"/>
              <a:t> </a:t>
            </a:r>
            <a:r>
              <a:rPr lang="en-US" sz="2400" b="1" i="1" dirty="0">
                <a:solidFill>
                  <a:schemeClr val="accent1"/>
                </a:solidFill>
              </a:rPr>
              <a:t>Compare Means</a:t>
            </a:r>
            <a:r>
              <a:rPr lang="en-US" sz="2400" dirty="0">
                <a:solidFill>
                  <a:schemeClr val="accent2"/>
                </a:solidFill>
              </a:rPr>
              <a:t> →</a:t>
            </a:r>
            <a:r>
              <a:rPr lang="en-US" sz="2400" dirty="0"/>
              <a:t> </a:t>
            </a:r>
            <a:r>
              <a:rPr lang="en-US" sz="2400" b="1" i="1" dirty="0">
                <a:solidFill>
                  <a:schemeClr val="accent1"/>
                </a:solidFill>
              </a:rPr>
              <a:t>Means</a:t>
            </a:r>
            <a:endParaRPr lang="en-US" sz="2400" dirty="0">
              <a:solidFill>
                <a:schemeClr val="accent1"/>
              </a:solidFill>
            </a:endParaRPr>
          </a:p>
          <a:p>
            <a:pPr lvl="2"/>
            <a:r>
              <a:rPr lang="en-US" sz="2400" b="1" i="1" dirty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</a:rPr>
              <a:t>Slide</a:t>
            </a:r>
            <a:r>
              <a:rPr lang="en-US" sz="2400" dirty="0">
                <a:solidFill>
                  <a:schemeClr val="accent1"/>
                </a:solidFill>
              </a:rPr>
              <a:t> </a:t>
            </a:r>
            <a:r>
              <a:rPr lang="en-US" sz="2400" b="1" i="1" dirty="0" err="1">
                <a:solidFill>
                  <a:schemeClr val="accent1"/>
                </a:solidFill>
              </a:rPr>
              <a:t>yourDV</a:t>
            </a:r>
            <a:r>
              <a:rPr lang="en-US" sz="2400" b="1" i="1" dirty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</a:rPr>
              <a:t>into the box labeled </a:t>
            </a:r>
            <a:r>
              <a:rPr lang="en-US" sz="2400" b="1" i="1" dirty="0">
                <a:solidFill>
                  <a:schemeClr val="accent1"/>
                </a:solidFill>
              </a:rPr>
              <a:t>Dependent Variable</a:t>
            </a:r>
          </a:p>
          <a:p>
            <a:pPr lvl="2"/>
            <a:r>
              <a:rPr lang="en-US" sz="2400" dirty="0"/>
              <a:t> </a:t>
            </a:r>
            <a:r>
              <a:rPr lang="en-US" sz="2400" dirty="0">
                <a:solidFill>
                  <a:schemeClr val="accent2"/>
                </a:solidFill>
              </a:rPr>
              <a:t>Slide</a:t>
            </a:r>
            <a:r>
              <a:rPr lang="en-US" sz="2400" dirty="0"/>
              <a:t> </a:t>
            </a:r>
            <a:r>
              <a:rPr lang="en-US" sz="2400" b="1" i="1" dirty="0" err="1">
                <a:solidFill>
                  <a:schemeClr val="accent1"/>
                </a:solidFill>
              </a:rPr>
              <a:t>yourIV</a:t>
            </a:r>
            <a:r>
              <a:rPr lang="en-US" sz="2400" b="1" i="1" dirty="0">
                <a:solidFill>
                  <a:schemeClr val="accent1"/>
                </a:solidFill>
              </a:rPr>
              <a:t> </a:t>
            </a:r>
            <a:r>
              <a:rPr lang="en-US" sz="2400" dirty="0">
                <a:solidFill>
                  <a:schemeClr val="accent2"/>
                </a:solidFill>
              </a:rPr>
              <a:t>into the box labeled </a:t>
            </a:r>
            <a:r>
              <a:rPr lang="en-US" sz="2400" b="1" i="1" dirty="0">
                <a:solidFill>
                  <a:schemeClr val="accent1"/>
                </a:solidFill>
              </a:rPr>
              <a:t>Independent Variable</a:t>
            </a:r>
            <a:endParaRPr lang="en-US" sz="2400" b="1" i="1" dirty="0"/>
          </a:p>
          <a:p>
            <a:pPr lvl="2"/>
            <a:r>
              <a:rPr lang="en-US" sz="2400" dirty="0"/>
              <a:t> </a:t>
            </a:r>
            <a:r>
              <a:rPr lang="en-US" sz="2400" dirty="0">
                <a:solidFill>
                  <a:schemeClr val="accent2"/>
                </a:solidFill>
              </a:rPr>
              <a:t>Click</a:t>
            </a:r>
            <a:r>
              <a:rPr lang="en-US" sz="2400" b="1" i="1" dirty="0"/>
              <a:t> </a:t>
            </a:r>
            <a:r>
              <a:rPr lang="en-US" sz="2400" b="1" i="1" dirty="0">
                <a:solidFill>
                  <a:schemeClr val="accent1"/>
                </a:solidFill>
              </a:rPr>
              <a:t>OK</a:t>
            </a:r>
            <a:r>
              <a:rPr lang="en-US" sz="2400" b="1" i="1" dirty="0"/>
              <a:t>.</a:t>
            </a:r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14E424-CED8-424F-AA61-1C90E5674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249" y="1536699"/>
            <a:ext cx="8101611" cy="4598629"/>
          </a:xfrm>
          <a:prstGeom prst="rect">
            <a:avLst/>
          </a:prstGeom>
        </p:spPr>
      </p:pic>
      <p:sp>
        <p:nvSpPr>
          <p:cNvPr id="9" name="Frame 8">
            <a:extLst>
              <a:ext uri="{FF2B5EF4-FFF2-40B4-BE49-F238E27FC236}">
                <a16:creationId xmlns:a16="http://schemas.microsoft.com/office/drawing/2014/main" id="{95946B70-1703-2544-8A5A-F8268828DB18}"/>
              </a:ext>
            </a:extLst>
          </p:cNvPr>
          <p:cNvSpPr/>
          <p:nvPr/>
        </p:nvSpPr>
        <p:spPr>
          <a:xfrm>
            <a:off x="6238567" y="2243663"/>
            <a:ext cx="2639961" cy="84065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43A4D69F-E732-2248-A7EC-E4FEEE6E8386}"/>
              </a:ext>
            </a:extLst>
          </p:cNvPr>
          <p:cNvSpPr/>
          <p:nvPr/>
        </p:nvSpPr>
        <p:spPr>
          <a:xfrm>
            <a:off x="6238568" y="4311650"/>
            <a:ext cx="2639961" cy="840658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8AE23144-CC57-F847-A004-BA379B90EFB6}"/>
              </a:ext>
            </a:extLst>
          </p:cNvPr>
          <p:cNvSpPr/>
          <p:nvPr/>
        </p:nvSpPr>
        <p:spPr>
          <a:xfrm>
            <a:off x="9773407" y="4217321"/>
            <a:ext cx="353961" cy="1174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19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833C65F8-6307-EB43-89BF-9B3725C3B1B5}"/>
              </a:ext>
            </a:extLst>
          </p:cNvPr>
          <p:cNvSpPr txBox="1">
            <a:spLocks/>
          </p:cNvSpPr>
          <p:nvPr/>
        </p:nvSpPr>
        <p:spPr>
          <a:xfrm>
            <a:off x="677334" y="1411515"/>
            <a:ext cx="10171807" cy="34163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i="1">
                <a:solidFill>
                  <a:schemeClr val="accent1"/>
                </a:solidFill>
              </a:rPr>
              <a:t>Analyze</a:t>
            </a:r>
            <a:r>
              <a:rPr lang="en-US" sz="2400"/>
              <a:t> → </a:t>
            </a:r>
            <a:r>
              <a:rPr lang="en-US" sz="2400" b="1" i="1">
                <a:solidFill>
                  <a:schemeClr val="accent1"/>
                </a:solidFill>
              </a:rPr>
              <a:t>Compare Means</a:t>
            </a:r>
            <a:r>
              <a:rPr lang="en-US" sz="2400"/>
              <a:t>→ </a:t>
            </a:r>
            <a:r>
              <a:rPr lang="en-US" sz="2400" b="1" i="1">
                <a:solidFill>
                  <a:schemeClr val="accent1"/>
                </a:solidFill>
              </a:rPr>
              <a:t>Independent Samples T-Test</a:t>
            </a:r>
            <a:endParaRPr lang="en-US" sz="2400" dirty="0">
              <a:solidFill>
                <a:schemeClr val="accent1"/>
              </a:solidFill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ED28A38-C86F-FC4B-8BBC-A572B04A2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059010"/>
            <a:ext cx="9333240" cy="295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7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6887F28-00B1-A34F-9FFF-99FAFF1CB1BD}"/>
              </a:ext>
            </a:extLst>
          </p:cNvPr>
          <p:cNvSpPr txBox="1">
            <a:spLocks/>
          </p:cNvSpPr>
          <p:nvPr/>
        </p:nvSpPr>
        <p:spPr>
          <a:xfrm>
            <a:off x="222807" y="1460499"/>
            <a:ext cx="9182450" cy="40775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>
                <a:solidFill>
                  <a:schemeClr val="accent2"/>
                </a:solidFill>
              </a:rPr>
              <a:t>Slide</a:t>
            </a:r>
            <a:r>
              <a:rPr lang="en-US" sz="2800" dirty="0"/>
              <a:t> </a:t>
            </a:r>
            <a:r>
              <a:rPr lang="en-US" sz="2800" b="1" i="1" dirty="0" err="1">
                <a:solidFill>
                  <a:schemeClr val="accent1"/>
                </a:solidFill>
              </a:rPr>
              <a:t>yourDV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into the box labeled </a:t>
            </a:r>
            <a:r>
              <a:rPr lang="en-US" sz="2800" b="1" i="1" dirty="0">
                <a:solidFill>
                  <a:schemeClr val="accent1"/>
                </a:solidFill>
              </a:rPr>
              <a:t>Test Variable</a:t>
            </a:r>
            <a:endParaRPr lang="en-US" sz="2800" dirty="0"/>
          </a:p>
          <a:p>
            <a:r>
              <a:rPr lang="en-US" sz="2800" dirty="0">
                <a:solidFill>
                  <a:schemeClr val="accent2"/>
                </a:solidFill>
              </a:rPr>
              <a:t>Slide</a:t>
            </a:r>
            <a:r>
              <a:rPr lang="en-US" sz="2800" dirty="0"/>
              <a:t> </a:t>
            </a:r>
            <a:r>
              <a:rPr lang="en-US" sz="2800" b="1" i="1" dirty="0" err="1">
                <a:solidFill>
                  <a:schemeClr val="accent1"/>
                </a:solidFill>
              </a:rPr>
              <a:t>yourIV</a:t>
            </a:r>
            <a:r>
              <a:rPr lang="en-US" sz="2800" b="1" i="1" dirty="0">
                <a:solidFill>
                  <a:schemeClr val="accent1"/>
                </a:solidFill>
              </a:rPr>
              <a:t> </a:t>
            </a:r>
            <a:r>
              <a:rPr lang="en-US" sz="2800" dirty="0">
                <a:solidFill>
                  <a:schemeClr val="accent2"/>
                </a:solidFill>
              </a:rPr>
              <a:t>into the box labeled </a:t>
            </a:r>
            <a:r>
              <a:rPr lang="en-US" sz="2800" b="1" i="1" dirty="0">
                <a:solidFill>
                  <a:schemeClr val="accent1"/>
                </a:solidFill>
              </a:rPr>
              <a:t>Grouping Variable</a:t>
            </a:r>
            <a:endParaRPr lang="en-US" sz="2800" dirty="0"/>
          </a:p>
          <a:p>
            <a:r>
              <a:rPr lang="en-US" sz="2800" dirty="0">
                <a:solidFill>
                  <a:schemeClr val="accent2"/>
                </a:solidFill>
              </a:rPr>
              <a:t>Then click </a:t>
            </a:r>
            <a:r>
              <a:rPr lang="en-US" sz="2800" b="1" i="1" dirty="0">
                <a:solidFill>
                  <a:schemeClr val="accent1"/>
                </a:solidFill>
              </a:rPr>
              <a:t>Define Groups</a:t>
            </a:r>
            <a:endParaRPr lang="en-US" sz="2800" dirty="0">
              <a:solidFill>
                <a:schemeClr val="accent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6C82C69-75F0-D14F-BC0B-BB39D38F8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4125" y="2953167"/>
            <a:ext cx="6697875" cy="3904833"/>
          </a:xfrm>
          <a:prstGeom prst="rect">
            <a:avLst/>
          </a:prstGeom>
        </p:spPr>
      </p:pic>
      <p:sp>
        <p:nvSpPr>
          <p:cNvPr id="10" name="Right Arrow 9">
            <a:extLst>
              <a:ext uri="{FF2B5EF4-FFF2-40B4-BE49-F238E27FC236}">
                <a16:creationId xmlns:a16="http://schemas.microsoft.com/office/drawing/2014/main" id="{923B3516-2E2B-AE44-8D6F-24A60D604C0F}"/>
              </a:ext>
            </a:extLst>
          </p:cNvPr>
          <p:cNvSpPr/>
          <p:nvPr/>
        </p:nvSpPr>
        <p:spPr>
          <a:xfrm>
            <a:off x="7110372" y="3638382"/>
            <a:ext cx="1237650" cy="36727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94CCD090-CC20-4D4D-9C06-FC81040AC505}"/>
              </a:ext>
            </a:extLst>
          </p:cNvPr>
          <p:cNvSpPr/>
          <p:nvPr/>
        </p:nvSpPr>
        <p:spPr>
          <a:xfrm rot="8150207">
            <a:off x="9964747" y="4700431"/>
            <a:ext cx="1189284" cy="382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>
            <a:extLst>
              <a:ext uri="{FF2B5EF4-FFF2-40B4-BE49-F238E27FC236}">
                <a16:creationId xmlns:a16="http://schemas.microsoft.com/office/drawing/2014/main" id="{45C31A67-4663-3F47-867A-37B9D843CE74}"/>
              </a:ext>
            </a:extLst>
          </p:cNvPr>
          <p:cNvSpPr/>
          <p:nvPr/>
        </p:nvSpPr>
        <p:spPr>
          <a:xfrm rot="10800000">
            <a:off x="10472102" y="5802002"/>
            <a:ext cx="1189284" cy="3822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882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Independent Samples t-test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6DF9FF-9FCA-4E45-A0E2-328A66103A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2380" y="3985955"/>
            <a:ext cx="6824822" cy="2762919"/>
          </a:xfrm>
          <a:prstGeom prst="rect">
            <a:avLst/>
          </a:prstGeom>
        </p:spPr>
      </p:pic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3417A910-DA2A-314C-9DB8-1A161880B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935" y="1600608"/>
            <a:ext cx="9158222" cy="4077519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r>
              <a:rPr lang="en-US" sz="2800" dirty="0">
                <a:solidFill>
                  <a:schemeClr val="accent2"/>
                </a:solidFill>
              </a:rPr>
              <a:t>Enter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level1 </a:t>
            </a:r>
            <a:r>
              <a:rPr lang="en-US" sz="2800" dirty="0">
                <a:solidFill>
                  <a:schemeClr val="accent2"/>
                </a:solidFill>
              </a:rPr>
              <a:t>and</a:t>
            </a:r>
            <a:r>
              <a:rPr lang="en-US" sz="2800" b="1" i="1" dirty="0">
                <a:solidFill>
                  <a:schemeClr val="accent1"/>
                </a:solidFill>
              </a:rPr>
              <a:t> level2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accent2"/>
                </a:solidFill>
              </a:rPr>
              <a:t>in the boxes labeled </a:t>
            </a:r>
            <a:r>
              <a:rPr lang="en-US" sz="2800" b="1" i="1" dirty="0">
                <a:solidFill>
                  <a:schemeClr val="accent1"/>
                </a:solidFill>
              </a:rPr>
              <a:t>Group 1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accent2"/>
                </a:solidFill>
              </a:rPr>
              <a:t>and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Group 2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The order does not matter, but the </a:t>
            </a:r>
            <a:r>
              <a:rPr lang="en-US" sz="2800" b="1" i="1" dirty="0">
                <a:solidFill>
                  <a:schemeClr val="accent2"/>
                </a:solidFill>
              </a:rPr>
              <a:t>spelling</a:t>
            </a:r>
            <a:r>
              <a:rPr lang="en-US" sz="2800" dirty="0">
                <a:solidFill>
                  <a:schemeClr val="accent2"/>
                </a:solidFill>
              </a:rPr>
              <a:t> </a:t>
            </a:r>
            <a:r>
              <a:rPr lang="en-US" sz="2800" b="1" i="1" dirty="0">
                <a:solidFill>
                  <a:schemeClr val="accent2"/>
                </a:solidFill>
              </a:rPr>
              <a:t>does!!!</a:t>
            </a:r>
            <a:endParaRPr lang="en-US" sz="2800" dirty="0">
              <a:solidFill>
                <a:schemeClr val="accent2"/>
              </a:solidFill>
            </a:endParaRPr>
          </a:p>
          <a:p>
            <a:r>
              <a:rPr lang="en-US" sz="2800" dirty="0">
                <a:solidFill>
                  <a:schemeClr val="accent2"/>
                </a:solidFill>
              </a:rPr>
              <a:t>Then click </a:t>
            </a:r>
            <a:r>
              <a:rPr lang="en-US" sz="2800" b="1" i="1" dirty="0">
                <a:solidFill>
                  <a:schemeClr val="accent1"/>
                </a:solidFill>
              </a:rPr>
              <a:t>Continue</a:t>
            </a:r>
            <a:r>
              <a:rPr lang="en-US" sz="2800" b="1" i="1" dirty="0">
                <a:solidFill>
                  <a:schemeClr val="tx1"/>
                </a:solidFill>
              </a:rPr>
              <a:t>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Then click </a:t>
            </a:r>
            <a:r>
              <a:rPr lang="en-US" sz="2800" b="1" i="1" dirty="0">
                <a:solidFill>
                  <a:schemeClr val="accent1"/>
                </a:solidFill>
              </a:rPr>
              <a:t>OK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5" name="Right Arrow 14">
            <a:extLst>
              <a:ext uri="{FF2B5EF4-FFF2-40B4-BE49-F238E27FC236}">
                <a16:creationId xmlns:a16="http://schemas.microsoft.com/office/drawing/2014/main" id="{E47BD879-77D9-6A40-8E0F-714633D6E418}"/>
              </a:ext>
            </a:extLst>
          </p:cNvPr>
          <p:cNvSpPr/>
          <p:nvPr/>
        </p:nvSpPr>
        <p:spPr>
          <a:xfrm>
            <a:off x="4166156" y="4818712"/>
            <a:ext cx="1002890" cy="3097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3566731A-9C18-6347-9717-ED96119490A0}"/>
              </a:ext>
            </a:extLst>
          </p:cNvPr>
          <p:cNvSpPr/>
          <p:nvPr/>
        </p:nvSpPr>
        <p:spPr>
          <a:xfrm rot="5400000">
            <a:off x="10406234" y="5105250"/>
            <a:ext cx="1002890" cy="3097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2358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1472</TotalTime>
  <Words>156</Words>
  <Application>Microsoft Macintosh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Instrux for conducting different analyses in SPSS</vt:lpstr>
      <vt:lpstr>Independent Samples t-test</vt:lpstr>
      <vt:lpstr>Independent Samples t-test</vt:lpstr>
      <vt:lpstr>Independent Samples t-test</vt:lpstr>
      <vt:lpstr>Independent Samples t-test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85</cp:revision>
  <dcterms:created xsi:type="dcterms:W3CDTF">2019-11-04T14:26:43Z</dcterms:created>
  <dcterms:modified xsi:type="dcterms:W3CDTF">2021-08-25T20:01:32Z</dcterms:modified>
</cp:coreProperties>
</file>