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1"/>
  </p:sldMasterIdLst>
  <p:sldIdLst>
    <p:sldId id="319" r:id="rId2"/>
    <p:sldId id="315" r:id="rId3"/>
    <p:sldId id="320" r:id="rId4"/>
    <p:sldId id="321" r:id="rId5"/>
    <p:sldId id="350" r:id="rId6"/>
    <p:sldId id="35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77"/>
    <p:restoredTop sz="94586"/>
  </p:normalViewPr>
  <p:slideViewPr>
    <p:cSldViewPr snapToGrid="0" snapToObjects="1">
      <p:cViewPr varScale="1">
        <p:scale>
          <a:sx n="88" d="100"/>
          <a:sy n="88" d="100"/>
        </p:scale>
        <p:origin x="184" y="6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968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0073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61274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711778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7548743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83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24121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4067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99874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19990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645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7999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8118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8535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177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78362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0EA06A-2E66-B646-BD87-CA600460A8A0}" type="datetimeFigureOut">
              <a:rPr lang="en-US" smtClean="0"/>
              <a:t>8/25/21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ED7777B-5B4B-CA41-8C04-B60999B3876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20853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  <p:sldLayoutId id="2147483708" r:id="rId12"/>
    <p:sldLayoutId id="2147483709" r:id="rId13"/>
    <p:sldLayoutId id="2147483710" r:id="rId14"/>
    <p:sldLayoutId id="2147483711" r:id="rId15"/>
    <p:sldLayoutId id="2147483712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Instrux</a:t>
            </a:r>
            <a:r>
              <a:rPr lang="en-US" dirty="0"/>
              <a:t> for conducting different analyses in SPSS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CB3C1E-3E57-7E49-BF91-C75926D4921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9848" y="2121408"/>
            <a:ext cx="10058400" cy="4462272"/>
          </a:xfrm>
        </p:spPr>
        <p:txBody>
          <a:bodyPr>
            <a:normAutofit/>
          </a:bodyPr>
          <a:lstStyle/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Finding Means and Standard Deviations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Independent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Paired samples t-test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One-way ANOVA</a:t>
            </a:r>
            <a:r>
              <a:rPr lang="en-US" sz="3200" dirty="0">
                <a:solidFill>
                  <a:schemeClr val="accent2"/>
                </a:solidFill>
              </a:rPr>
              <a:t> (RM ANOVA)</a:t>
            </a:r>
            <a:endParaRPr lang="en-US" sz="3200" dirty="0">
              <a:solidFill>
                <a:schemeClr val="accent1">
                  <a:lumMod val="20000"/>
                  <a:lumOff val="80000"/>
                </a:schemeClr>
              </a:solidFill>
            </a:endParaRP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Factorial ANOVA (RM Factorial ANOVA)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Correlation</a:t>
            </a:r>
          </a:p>
          <a:p>
            <a:r>
              <a:rPr lang="en-US" sz="3200" dirty="0">
                <a:solidFill>
                  <a:schemeClr val="accent1">
                    <a:lumMod val="20000"/>
                    <a:lumOff val="80000"/>
                  </a:schemeClr>
                </a:solidFill>
              </a:rPr>
              <a:t>Regression</a:t>
            </a:r>
          </a:p>
          <a:p>
            <a:endParaRPr lang="en-US" sz="3200" dirty="0"/>
          </a:p>
          <a:p>
            <a:endParaRPr lang="en-US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449933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ANOVA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8C48CCA5-CC16-D548-B05D-1C125BFBA1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607457"/>
            <a:ext cx="8825659" cy="3416300"/>
          </a:xfrm>
        </p:spPr>
        <p:txBody>
          <a:bodyPr/>
          <a:lstStyle/>
          <a:p>
            <a:r>
              <a:rPr lang="en-US" sz="2400" b="1" i="1" dirty="0">
                <a:solidFill>
                  <a:schemeClr val="accent1"/>
                </a:solidFill>
              </a:rPr>
              <a:t>Analyze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chemeClr val="accent2"/>
                </a:solidFill>
              </a:rPr>
              <a:t>→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General Linear Model </a:t>
            </a:r>
            <a:r>
              <a:rPr lang="en-US" sz="2400" b="1" i="1" dirty="0">
                <a:solidFill>
                  <a:schemeClr val="accent2"/>
                </a:solidFill>
              </a:rPr>
              <a:t>→</a:t>
            </a:r>
            <a:r>
              <a:rPr lang="en-US" sz="2400" b="1" i="1" dirty="0"/>
              <a:t> </a:t>
            </a:r>
            <a:r>
              <a:rPr lang="en-US" sz="2400" b="1" i="1" dirty="0">
                <a:solidFill>
                  <a:schemeClr val="accent1"/>
                </a:solidFill>
              </a:rPr>
              <a:t>Repeated Measures</a:t>
            </a:r>
            <a:endParaRPr lang="en-US" sz="2400" dirty="0">
              <a:solidFill>
                <a:schemeClr val="accent1"/>
              </a:solidFill>
            </a:endParaRPr>
          </a:p>
          <a:p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BF0A9C-BC83-C243-9D50-4A08A2A88BC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78480" y="2346882"/>
            <a:ext cx="8624513" cy="31068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7201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ANOVA</a:t>
            </a:r>
          </a:p>
        </p:txBody>
      </p:sp>
      <p:sp>
        <p:nvSpPr>
          <p:cNvPr id="7" name="Content Placeholder 2">
            <a:extLst>
              <a:ext uri="{FF2B5EF4-FFF2-40B4-BE49-F238E27FC236}">
                <a16:creationId xmlns:a16="http://schemas.microsoft.com/office/drawing/2014/main" id="{B312DF33-517D-094A-A8BB-E6B784609CC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86422"/>
            <a:ext cx="6223746" cy="4457177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You need to name your RM factor.  Let’s call it </a:t>
            </a:r>
            <a:r>
              <a:rPr lang="en-US" sz="2800" b="1" i="1" dirty="0">
                <a:solidFill>
                  <a:schemeClr val="accent1"/>
                </a:solidFill>
              </a:rPr>
              <a:t>Time</a:t>
            </a:r>
            <a:r>
              <a:rPr lang="en-US" sz="2800" dirty="0"/>
              <a:t>.  </a:t>
            </a:r>
            <a:r>
              <a:rPr lang="en-US" sz="2800" dirty="0">
                <a:solidFill>
                  <a:schemeClr val="accent2"/>
                </a:solidFill>
              </a:rPr>
              <a:t>Type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Time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in the box labeled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Within-Subject Factor Name</a:t>
            </a:r>
            <a:r>
              <a:rPr lang="en-US" sz="2800" dirty="0"/>
              <a:t>.</a:t>
            </a:r>
          </a:p>
          <a:p>
            <a:r>
              <a:rPr lang="en-US" sz="2800" b="1" i="1" dirty="0">
                <a:solidFill>
                  <a:schemeClr val="accent1"/>
                </a:solidFill>
              </a:rPr>
              <a:t>Time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has 3 levels, so enter 3 in the box labeled </a:t>
            </a:r>
            <a:r>
              <a:rPr lang="en-US" sz="2800" b="1" i="1" dirty="0">
                <a:solidFill>
                  <a:schemeClr val="accent1"/>
                </a:solidFill>
              </a:rPr>
              <a:t>Number of Levels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Click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Add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Click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Define</a:t>
            </a:r>
            <a:r>
              <a:rPr lang="en-US" sz="2800" dirty="0"/>
              <a:t>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6AEF5B75-FAFC-1748-9FB9-53916F0EAC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378700" y="1524000"/>
            <a:ext cx="4813300" cy="5334000"/>
          </a:xfrm>
          <a:prstGeom prst="rect">
            <a:avLst/>
          </a:prstGeom>
        </p:spPr>
      </p:pic>
      <p:sp>
        <p:nvSpPr>
          <p:cNvPr id="9" name="Up Arrow 8">
            <a:extLst>
              <a:ext uri="{FF2B5EF4-FFF2-40B4-BE49-F238E27FC236}">
                <a16:creationId xmlns:a16="http://schemas.microsoft.com/office/drawing/2014/main" id="{70E0B0F2-C9C3-964E-92FD-E04E3DA61323}"/>
              </a:ext>
            </a:extLst>
          </p:cNvPr>
          <p:cNvSpPr/>
          <p:nvPr/>
        </p:nvSpPr>
        <p:spPr>
          <a:xfrm rot="18262543" flipH="1">
            <a:off x="9960079" y="2112913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Up Arrow 9">
            <a:extLst>
              <a:ext uri="{FF2B5EF4-FFF2-40B4-BE49-F238E27FC236}">
                <a16:creationId xmlns:a16="http://schemas.microsoft.com/office/drawing/2014/main" id="{EB4EE698-A1EE-4445-982D-581948A1105A}"/>
              </a:ext>
            </a:extLst>
          </p:cNvPr>
          <p:cNvSpPr/>
          <p:nvPr/>
        </p:nvSpPr>
        <p:spPr>
          <a:xfrm rot="19258109" flipH="1">
            <a:off x="9798770" y="3195897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Frame 10">
            <a:extLst>
              <a:ext uri="{FF2B5EF4-FFF2-40B4-BE49-F238E27FC236}">
                <a16:creationId xmlns:a16="http://schemas.microsoft.com/office/drawing/2014/main" id="{54BAF984-0B8F-1E46-9B9B-A3E5EFA65A25}"/>
              </a:ext>
            </a:extLst>
          </p:cNvPr>
          <p:cNvSpPr/>
          <p:nvPr/>
        </p:nvSpPr>
        <p:spPr>
          <a:xfrm>
            <a:off x="7640734" y="2983005"/>
            <a:ext cx="1023206" cy="380681"/>
          </a:xfrm>
          <a:prstGeom prst="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2" name="Up Arrow 11">
            <a:extLst>
              <a:ext uri="{FF2B5EF4-FFF2-40B4-BE49-F238E27FC236}">
                <a16:creationId xmlns:a16="http://schemas.microsoft.com/office/drawing/2014/main" id="{33F950BF-7D2C-454A-AB6A-9468430EF2B7}"/>
              </a:ext>
            </a:extLst>
          </p:cNvPr>
          <p:cNvSpPr/>
          <p:nvPr/>
        </p:nvSpPr>
        <p:spPr>
          <a:xfrm rot="10800000" flipH="1">
            <a:off x="11388084" y="5242411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3182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  <p:bldP spid="12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ANOVA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7C707B69-0042-6249-BC99-E222EF48E6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447800"/>
            <a:ext cx="4375691" cy="4904014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We need to tell SPSS what variables constitute our three levels of </a:t>
            </a:r>
            <a:r>
              <a:rPr lang="en-US" sz="2800" b="1" i="1" dirty="0">
                <a:solidFill>
                  <a:schemeClr val="accent1"/>
                </a:solidFill>
              </a:rPr>
              <a:t>Time</a:t>
            </a:r>
            <a:r>
              <a:rPr lang="en-US" sz="2800" dirty="0"/>
              <a:t>. 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Slide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Before</a:t>
            </a:r>
            <a:r>
              <a:rPr lang="en-US" sz="2800" dirty="0"/>
              <a:t>, </a:t>
            </a:r>
            <a:r>
              <a:rPr lang="en-US" sz="2800" b="1" i="1" dirty="0">
                <a:solidFill>
                  <a:schemeClr val="accent1"/>
                </a:solidFill>
              </a:rPr>
              <a:t>After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2"/>
                </a:solidFill>
              </a:rPr>
              <a:t>and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End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into the box labeled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Within Subjects Variables (Time)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i="1" dirty="0">
                <a:solidFill>
                  <a:schemeClr val="accent1"/>
                </a:solidFill>
              </a:rPr>
              <a:t>Options</a:t>
            </a:r>
            <a:r>
              <a:rPr lang="en-US" sz="2800" dirty="0"/>
              <a:t>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09EED566-A884-7E43-9232-ACFD0B65596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45100" y="1447800"/>
            <a:ext cx="6946900" cy="5410200"/>
          </a:xfrm>
          <a:prstGeom prst="rect">
            <a:avLst/>
          </a:prstGeom>
        </p:spPr>
      </p:pic>
      <p:sp>
        <p:nvSpPr>
          <p:cNvPr id="10" name="Frame 9">
            <a:extLst>
              <a:ext uri="{FF2B5EF4-FFF2-40B4-BE49-F238E27FC236}">
                <a16:creationId xmlns:a16="http://schemas.microsoft.com/office/drawing/2014/main" id="{17B9F1DB-5AC0-9746-892A-B9FCBB8F9FC2}"/>
              </a:ext>
            </a:extLst>
          </p:cNvPr>
          <p:cNvSpPr/>
          <p:nvPr/>
        </p:nvSpPr>
        <p:spPr>
          <a:xfrm>
            <a:off x="8161020" y="2154765"/>
            <a:ext cx="2240280" cy="862756"/>
          </a:xfrm>
          <a:prstGeom prst="frame">
            <a:avLst>
              <a:gd name="adj1" fmla="val 7821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32379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ANOVA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4B486B09-0D7A-7C40-9B14-A362BAD1A4F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2886" y="1308304"/>
            <a:ext cx="5370304" cy="3416300"/>
          </a:xfrm>
        </p:spPr>
        <p:txBody>
          <a:bodyPr>
            <a:noAutofit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Slide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Time </a:t>
            </a:r>
            <a:r>
              <a:rPr lang="en-US" sz="2800" dirty="0">
                <a:solidFill>
                  <a:schemeClr val="accent2"/>
                </a:solidFill>
              </a:rPr>
              <a:t>into the box labeled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Display Means for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Then click the check box labeled</a:t>
            </a:r>
            <a:r>
              <a:rPr lang="en-US" sz="2800" b="1" i="1" dirty="0">
                <a:solidFill>
                  <a:schemeClr val="accent2"/>
                </a:solidFill>
              </a:rPr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Estimates of effect size</a:t>
            </a:r>
            <a:endParaRPr lang="en-US" sz="2800" dirty="0"/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dirty="0">
                <a:solidFill>
                  <a:schemeClr val="accent1"/>
                </a:solidFill>
              </a:rPr>
              <a:t>Continue</a:t>
            </a:r>
            <a:r>
              <a:rPr lang="en-US" sz="2800" dirty="0"/>
              <a:t>.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84F58152-B64C-2143-B941-39BF3FFCF0A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19156" y="938546"/>
            <a:ext cx="5872843" cy="5919453"/>
          </a:xfrm>
          <a:prstGeom prst="rect">
            <a:avLst/>
          </a:prstGeom>
        </p:spPr>
      </p:pic>
      <p:sp>
        <p:nvSpPr>
          <p:cNvPr id="13" name="Up Arrow 12">
            <a:extLst>
              <a:ext uri="{FF2B5EF4-FFF2-40B4-BE49-F238E27FC236}">
                <a16:creationId xmlns:a16="http://schemas.microsoft.com/office/drawing/2014/main" id="{1A1D6959-9911-F64A-86E7-2DB2773B1098}"/>
              </a:ext>
            </a:extLst>
          </p:cNvPr>
          <p:cNvSpPr/>
          <p:nvPr/>
        </p:nvSpPr>
        <p:spPr>
          <a:xfrm>
            <a:off x="9604545" y="2028312"/>
            <a:ext cx="41295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>
            <a:extLst>
              <a:ext uri="{FF2B5EF4-FFF2-40B4-BE49-F238E27FC236}">
                <a16:creationId xmlns:a16="http://schemas.microsoft.com/office/drawing/2014/main" id="{DD576C0F-ABBB-7A4F-85F7-16591E6EB242}"/>
              </a:ext>
            </a:extLst>
          </p:cNvPr>
          <p:cNvSpPr/>
          <p:nvPr/>
        </p:nvSpPr>
        <p:spPr>
          <a:xfrm rot="10800000">
            <a:off x="11277908" y="5316081"/>
            <a:ext cx="41295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>
            <a:extLst>
              <a:ext uri="{FF2B5EF4-FFF2-40B4-BE49-F238E27FC236}">
                <a16:creationId xmlns:a16="http://schemas.microsoft.com/office/drawing/2014/main" id="{A5060AC6-AFFD-0C48-A3D9-7DBEEE363225}"/>
              </a:ext>
            </a:extLst>
          </p:cNvPr>
          <p:cNvSpPr/>
          <p:nvPr/>
        </p:nvSpPr>
        <p:spPr>
          <a:xfrm rot="18992821" flipH="1">
            <a:off x="7019357" y="4544423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7294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4" grpId="0" animBg="1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CB0252-E852-704F-94AC-A65ADD77FD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Repeated Measures ANOVA</a:t>
            </a:r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336846CA-216F-894A-9741-2EB338E76C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4" y="1270000"/>
            <a:ext cx="5319587" cy="5277757"/>
          </a:xfrm>
        </p:spPr>
        <p:txBody>
          <a:bodyPr>
            <a:normAutofit lnSpcReduction="10000"/>
          </a:bodyPr>
          <a:lstStyle/>
          <a:p>
            <a:r>
              <a:rPr lang="en-US" sz="2800" dirty="0">
                <a:solidFill>
                  <a:schemeClr val="accent2"/>
                </a:solidFill>
              </a:rPr>
              <a:t>We can’t click on Post-hoc because SPSS doesn’t do post-hoc tests for RM variables.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So, click on </a:t>
            </a:r>
            <a:r>
              <a:rPr lang="en-US" sz="2800" b="1" i="1" dirty="0">
                <a:solidFill>
                  <a:schemeClr val="accent1"/>
                </a:solidFill>
              </a:rPr>
              <a:t>Contrasts</a:t>
            </a:r>
            <a:r>
              <a:rPr lang="en-US" sz="2800" dirty="0"/>
              <a:t>, </a:t>
            </a:r>
            <a:r>
              <a:rPr lang="en-US" sz="2800" dirty="0">
                <a:solidFill>
                  <a:schemeClr val="accent2"/>
                </a:solidFill>
              </a:rPr>
              <a:t>instead.  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Find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Difference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in the </a:t>
            </a:r>
            <a:r>
              <a:rPr lang="en-US" sz="2800" b="1" i="1" dirty="0">
                <a:solidFill>
                  <a:schemeClr val="accent1"/>
                </a:solidFill>
              </a:rPr>
              <a:t>Contrast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box; then click </a:t>
            </a:r>
            <a:r>
              <a:rPr lang="en-US" sz="2800" b="1" i="1" dirty="0">
                <a:solidFill>
                  <a:schemeClr val="accent1"/>
                </a:solidFill>
              </a:rPr>
              <a:t>Change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Click</a:t>
            </a:r>
            <a:r>
              <a:rPr lang="en-US" sz="2800" dirty="0"/>
              <a:t> </a:t>
            </a:r>
            <a:r>
              <a:rPr lang="en-US" sz="2800" b="1" i="1" dirty="0">
                <a:solidFill>
                  <a:schemeClr val="accent1"/>
                </a:solidFill>
              </a:rPr>
              <a:t>Continue</a:t>
            </a:r>
            <a:r>
              <a:rPr lang="en-US" sz="2800" dirty="0"/>
              <a:t>.</a:t>
            </a:r>
          </a:p>
          <a:p>
            <a:r>
              <a:rPr lang="en-US" sz="2800" dirty="0">
                <a:solidFill>
                  <a:schemeClr val="accent2"/>
                </a:solidFill>
              </a:rPr>
              <a:t>Then click </a:t>
            </a:r>
            <a:r>
              <a:rPr lang="en-US" sz="2800" b="1" i="1" dirty="0">
                <a:solidFill>
                  <a:schemeClr val="accent1"/>
                </a:solidFill>
              </a:rPr>
              <a:t>OK</a:t>
            </a:r>
            <a:r>
              <a:rPr lang="en-US" sz="2800" dirty="0"/>
              <a:t> </a:t>
            </a:r>
            <a:r>
              <a:rPr lang="en-US" sz="2800" dirty="0">
                <a:solidFill>
                  <a:schemeClr val="accent2"/>
                </a:solidFill>
              </a:rPr>
              <a:t>on the main screen</a:t>
            </a:r>
            <a:r>
              <a:rPr lang="en-US" sz="2400" dirty="0">
                <a:solidFill>
                  <a:schemeClr val="accent2"/>
                </a:solidFill>
              </a:rPr>
              <a:t>.</a:t>
            </a:r>
          </a:p>
          <a:p>
            <a:endParaRPr lang="en-US" sz="2400" dirty="0"/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786AA0BA-DC9B-8041-8476-F460277082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96921" y="1346484"/>
            <a:ext cx="6195079" cy="4257131"/>
          </a:xfrm>
          <a:prstGeom prst="rect">
            <a:avLst/>
          </a:prstGeom>
        </p:spPr>
      </p:pic>
      <p:sp>
        <p:nvSpPr>
          <p:cNvPr id="13" name="Up Arrow 12">
            <a:extLst>
              <a:ext uri="{FF2B5EF4-FFF2-40B4-BE49-F238E27FC236}">
                <a16:creationId xmlns:a16="http://schemas.microsoft.com/office/drawing/2014/main" id="{12017590-6909-6C40-9553-D155C5E059DB}"/>
              </a:ext>
            </a:extLst>
          </p:cNvPr>
          <p:cNvSpPr/>
          <p:nvPr/>
        </p:nvSpPr>
        <p:spPr>
          <a:xfrm rot="8278109" flipH="1">
            <a:off x="8446516" y="2980977"/>
            <a:ext cx="235194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Up Arrow 13">
            <a:extLst>
              <a:ext uri="{FF2B5EF4-FFF2-40B4-BE49-F238E27FC236}">
                <a16:creationId xmlns:a16="http://schemas.microsoft.com/office/drawing/2014/main" id="{DE933542-43C1-C649-9B88-030E23B599FD}"/>
              </a:ext>
            </a:extLst>
          </p:cNvPr>
          <p:cNvSpPr/>
          <p:nvPr/>
        </p:nvSpPr>
        <p:spPr>
          <a:xfrm rot="2745959" flipH="1">
            <a:off x="9991244" y="5186027"/>
            <a:ext cx="359729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Up Arrow 14">
            <a:extLst>
              <a:ext uri="{FF2B5EF4-FFF2-40B4-BE49-F238E27FC236}">
                <a16:creationId xmlns:a16="http://schemas.microsoft.com/office/drawing/2014/main" id="{666B6807-C504-7F4A-BB04-E8EF60CFF94E}"/>
              </a:ext>
            </a:extLst>
          </p:cNvPr>
          <p:cNvSpPr/>
          <p:nvPr/>
        </p:nvSpPr>
        <p:spPr>
          <a:xfrm rot="10800000" flipH="1">
            <a:off x="10858787" y="2728262"/>
            <a:ext cx="457721" cy="988142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8130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1" animBg="1"/>
      <p:bldP spid="14" grpId="1" animBg="1"/>
      <p:bldP spid="15" grpId="1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{8D7D9EB6-1EB1-EB45-B4A3-F67B519DA272}tf10001060</Template>
  <TotalTime>1471</TotalTime>
  <Words>204</Words>
  <Application>Microsoft Macintosh PowerPoint</Application>
  <PresentationFormat>Widescreen</PresentationFormat>
  <Paragraphs>30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Trebuchet MS</vt:lpstr>
      <vt:lpstr>Wingdings 3</vt:lpstr>
      <vt:lpstr>Facet</vt:lpstr>
      <vt:lpstr>Instrux for conducting different analyses in SPSS</vt:lpstr>
      <vt:lpstr>Repeated Measures ANOVA</vt:lpstr>
      <vt:lpstr>Repeated Measures ANOVA</vt:lpstr>
      <vt:lpstr>Repeated Measures ANOVA</vt:lpstr>
      <vt:lpstr>Repeated Measures ANOVA</vt:lpstr>
      <vt:lpstr>Repeated Measures ANOVA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Organizing and analyzying a data set</dc:title>
  <dc:creator>The Darkness</dc:creator>
  <cp:lastModifiedBy>The Darkness</cp:lastModifiedBy>
  <cp:revision>87</cp:revision>
  <dcterms:created xsi:type="dcterms:W3CDTF">2019-11-04T14:26:43Z</dcterms:created>
  <dcterms:modified xsi:type="dcterms:W3CDTF">2021-08-25T20:04:11Z</dcterms:modified>
</cp:coreProperties>
</file>