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322" r:id="rId2"/>
    <p:sldId id="358" r:id="rId3"/>
    <p:sldId id="327" r:id="rId4"/>
    <p:sldId id="355" r:id="rId5"/>
    <p:sldId id="356" r:id="rId6"/>
    <p:sldId id="3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77"/>
    <p:restoredTop sz="94586"/>
  </p:normalViewPr>
  <p:slideViewPr>
    <p:cSldViewPr snapToGrid="0" snapToObjects="1">
      <p:cViewPr varScale="1">
        <p:scale>
          <a:sx n="88" d="100"/>
          <a:sy n="88" d="100"/>
        </p:scale>
        <p:origin x="184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6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7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274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17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874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83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12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6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9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9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1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3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7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3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8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Instrux</a:t>
            </a:r>
            <a:r>
              <a:rPr lang="en-US" dirty="0"/>
              <a:t> for conducting different analyses in SPSS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</a:t>
            </a:r>
            <a:r>
              <a:rPr lang="en-US" sz="3200" dirty="0">
                <a:solidFill>
                  <a:schemeClr val="accent2"/>
                </a:solidFill>
              </a:rPr>
              <a:t>RM Factorial ANOVA</a:t>
            </a:r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48755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Measures Factorial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B3FDE-BE25-544F-A82F-82075C344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6790"/>
            <a:ext cx="11194026" cy="4092268"/>
          </a:xfrm>
        </p:spPr>
        <p:txBody>
          <a:bodyPr>
            <a:normAutofit/>
          </a:bodyPr>
          <a:lstStyle/>
          <a:p>
            <a:r>
              <a:rPr lang="en-US" sz="2400" b="1" i="1" dirty="0">
                <a:solidFill>
                  <a:schemeClr val="accent1"/>
                </a:solidFill>
              </a:rPr>
              <a:t>Analyze</a:t>
            </a:r>
            <a:r>
              <a:rPr lang="en-US" sz="2400" b="1" i="1" dirty="0"/>
              <a:t> </a:t>
            </a:r>
            <a:r>
              <a:rPr lang="en-US" sz="2400" b="1" i="1" dirty="0">
                <a:solidFill>
                  <a:schemeClr val="accent2"/>
                </a:solidFill>
              </a:rPr>
              <a:t>→</a:t>
            </a:r>
            <a:r>
              <a:rPr lang="en-US" sz="2400" b="1" i="1" dirty="0"/>
              <a:t> </a:t>
            </a:r>
            <a:r>
              <a:rPr lang="en-US" sz="2400" b="1" i="1" dirty="0">
                <a:solidFill>
                  <a:schemeClr val="accent1"/>
                </a:solidFill>
              </a:rPr>
              <a:t>General Linear Models</a:t>
            </a:r>
            <a:r>
              <a:rPr lang="en-US" sz="2400" b="1" i="1" dirty="0"/>
              <a:t> </a:t>
            </a:r>
            <a:r>
              <a:rPr lang="en-US" sz="2400" b="1" i="1" dirty="0">
                <a:solidFill>
                  <a:schemeClr val="accent2"/>
                </a:solidFill>
              </a:rPr>
              <a:t>→</a:t>
            </a:r>
            <a:r>
              <a:rPr lang="en-US" sz="2400" b="1" i="1" dirty="0"/>
              <a:t> </a:t>
            </a:r>
            <a:r>
              <a:rPr lang="en-US" sz="2400" b="1" i="1" dirty="0">
                <a:solidFill>
                  <a:schemeClr val="accent1"/>
                </a:solidFill>
              </a:rPr>
              <a:t>Repeated measures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7D07AD-2EC0-1A45-8766-6A15F6702B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445762"/>
            <a:ext cx="8531334" cy="307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918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Measures Factorial ANOVA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2B2E918-3536-3E4B-99E4-4FD2C32FF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3999"/>
            <a:ext cx="6223746" cy="5111931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We need to name our RM factor.  Let’s call it </a:t>
            </a:r>
            <a:r>
              <a:rPr lang="en-US" sz="2800" b="1" i="1" dirty="0">
                <a:solidFill>
                  <a:schemeClr val="accent1"/>
                </a:solidFill>
              </a:rPr>
              <a:t>Time</a:t>
            </a:r>
            <a:r>
              <a:rPr lang="en-US" sz="2800" dirty="0"/>
              <a:t>.  </a:t>
            </a:r>
            <a:r>
              <a:rPr lang="en-US" sz="2800" dirty="0">
                <a:solidFill>
                  <a:schemeClr val="accent2"/>
                </a:solidFill>
              </a:rPr>
              <a:t>Type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Time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2"/>
                </a:solidFill>
              </a:rPr>
              <a:t>in the box labeled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Within-Subject Factor Name</a:t>
            </a:r>
            <a:r>
              <a:rPr lang="en-US" sz="2800" dirty="0">
                <a:solidFill>
                  <a:schemeClr val="accent2"/>
                </a:solidFill>
              </a:rPr>
              <a:t>.</a:t>
            </a:r>
          </a:p>
          <a:p>
            <a:r>
              <a:rPr lang="en-US" sz="2800" b="1" i="1" dirty="0">
                <a:solidFill>
                  <a:schemeClr val="accent1"/>
                </a:solidFill>
              </a:rPr>
              <a:t>Time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2"/>
                </a:solidFill>
              </a:rPr>
              <a:t>has 3 levels, so enter 3 in the box labeled </a:t>
            </a:r>
            <a:r>
              <a:rPr lang="en-US" sz="2800" b="1" i="1" dirty="0">
                <a:solidFill>
                  <a:schemeClr val="accent1"/>
                </a:solidFill>
              </a:rPr>
              <a:t>Number of Levels</a:t>
            </a:r>
            <a:r>
              <a:rPr lang="en-US" sz="2800" dirty="0">
                <a:solidFill>
                  <a:schemeClr val="accent2"/>
                </a:solidFill>
              </a:rPr>
              <a:t>.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Click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Add</a:t>
            </a:r>
            <a:r>
              <a:rPr lang="en-US" sz="2800" dirty="0">
                <a:solidFill>
                  <a:schemeClr val="accent2"/>
                </a:solidFill>
              </a:rPr>
              <a:t>.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Repeat these steps for any additional repeated measures IVs.  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Click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Define</a:t>
            </a:r>
            <a:r>
              <a:rPr lang="en-US" sz="2800" dirty="0">
                <a:solidFill>
                  <a:schemeClr val="accent2"/>
                </a:solidFill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E88494-194E-B040-8722-A87DD7CDC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0271" y="1182205"/>
            <a:ext cx="5121729" cy="5675795"/>
          </a:xfrm>
          <a:prstGeom prst="rect">
            <a:avLst/>
          </a:prstGeom>
        </p:spPr>
      </p:pic>
      <p:sp>
        <p:nvSpPr>
          <p:cNvPr id="7" name="Up Arrow 6">
            <a:extLst>
              <a:ext uri="{FF2B5EF4-FFF2-40B4-BE49-F238E27FC236}">
                <a16:creationId xmlns:a16="http://schemas.microsoft.com/office/drawing/2014/main" id="{BE898271-67B8-1D48-9430-8D362FA4A495}"/>
              </a:ext>
            </a:extLst>
          </p:cNvPr>
          <p:cNvSpPr/>
          <p:nvPr/>
        </p:nvSpPr>
        <p:spPr>
          <a:xfrm rot="18912786" flipH="1">
            <a:off x="9603588" y="2034866"/>
            <a:ext cx="235194" cy="9881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>
            <a:extLst>
              <a:ext uri="{FF2B5EF4-FFF2-40B4-BE49-F238E27FC236}">
                <a16:creationId xmlns:a16="http://schemas.microsoft.com/office/drawing/2014/main" id="{43F9B7B6-C2ED-9D49-9184-5615B07088AE}"/>
              </a:ext>
            </a:extLst>
          </p:cNvPr>
          <p:cNvSpPr/>
          <p:nvPr/>
        </p:nvSpPr>
        <p:spPr>
          <a:xfrm rot="18870388" flipH="1">
            <a:off x="9591197" y="2856946"/>
            <a:ext cx="235194" cy="9881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ACF57C5B-A60E-0D4C-B448-1ED37DD690CE}"/>
              </a:ext>
            </a:extLst>
          </p:cNvPr>
          <p:cNvSpPr/>
          <p:nvPr/>
        </p:nvSpPr>
        <p:spPr>
          <a:xfrm>
            <a:off x="7299561" y="2730473"/>
            <a:ext cx="1191295" cy="404613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FF601D6A-B2ED-B548-8DF3-B5D6C344BF1B}"/>
              </a:ext>
            </a:extLst>
          </p:cNvPr>
          <p:cNvSpPr/>
          <p:nvPr/>
        </p:nvSpPr>
        <p:spPr>
          <a:xfrm>
            <a:off x="10904219" y="6204857"/>
            <a:ext cx="1080951" cy="43107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61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Measures Factorial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78275-6B0B-7B45-B7D0-A7D09148F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1300"/>
            <a:ext cx="4375691" cy="5020129"/>
          </a:xfrm>
        </p:spPr>
        <p:txBody>
          <a:bodyPr>
            <a:normAutofit fontScale="92500"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Slide the levels of your IV (</a:t>
            </a:r>
            <a:r>
              <a:rPr lang="en-US" sz="2400" b="1" i="1" dirty="0">
                <a:solidFill>
                  <a:schemeClr val="accent1"/>
                </a:solidFill>
              </a:rPr>
              <a:t>Before</a:t>
            </a:r>
            <a:r>
              <a:rPr lang="en-US" sz="2400" dirty="0">
                <a:solidFill>
                  <a:schemeClr val="accent2"/>
                </a:solidFill>
              </a:rPr>
              <a:t>,</a:t>
            </a:r>
            <a:r>
              <a:rPr lang="en-US" sz="2400" dirty="0"/>
              <a:t> </a:t>
            </a:r>
            <a:r>
              <a:rPr lang="en-US" sz="2400" b="1" i="1" dirty="0">
                <a:solidFill>
                  <a:schemeClr val="accent1"/>
                </a:solidFill>
              </a:rPr>
              <a:t>After</a:t>
            </a:r>
            <a:r>
              <a:rPr lang="en-US" sz="2400" dirty="0">
                <a:solidFill>
                  <a:schemeClr val="accent2"/>
                </a:solidFill>
              </a:rPr>
              <a:t>, and </a:t>
            </a:r>
            <a:r>
              <a:rPr lang="en-US" sz="2400" b="1" i="1" dirty="0">
                <a:solidFill>
                  <a:schemeClr val="accent1"/>
                </a:solidFill>
              </a:rPr>
              <a:t>End</a:t>
            </a:r>
            <a:r>
              <a:rPr lang="en-US" sz="2400" b="1" i="1" dirty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</a:rPr>
              <a:t>in this example) into the box labeled </a:t>
            </a:r>
            <a:r>
              <a:rPr lang="en-US" sz="2400" b="1" i="1" dirty="0">
                <a:solidFill>
                  <a:schemeClr val="accent1"/>
                </a:solidFill>
              </a:rPr>
              <a:t>Within Subjects Variables (Time)</a:t>
            </a:r>
            <a:r>
              <a:rPr lang="en-US" sz="2400" dirty="0">
                <a:solidFill>
                  <a:schemeClr val="accent2"/>
                </a:solidFill>
              </a:rPr>
              <a:t>.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Do the same for any other repeated measures IV.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If you have a between subjects IV, slide it into the into the box labeled </a:t>
            </a:r>
            <a:r>
              <a:rPr lang="en-US" sz="2400" b="1" i="1" dirty="0">
                <a:solidFill>
                  <a:schemeClr val="accent1"/>
                </a:solidFill>
              </a:rPr>
              <a:t>Between-Subjects Factor(s) (Condition</a:t>
            </a:r>
            <a:r>
              <a:rPr lang="en-US" sz="2400" b="1" i="1" dirty="0">
                <a:solidFill>
                  <a:schemeClr val="accent2"/>
                </a:solidFill>
              </a:rPr>
              <a:t> in this example).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Then click </a:t>
            </a:r>
            <a:r>
              <a:rPr lang="en-US" sz="2400" b="1" i="1" dirty="0">
                <a:solidFill>
                  <a:schemeClr val="accent1"/>
                </a:solidFill>
              </a:rPr>
              <a:t>Options</a:t>
            </a:r>
            <a:r>
              <a:rPr lang="en-US" sz="2400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1BDEC9-AC94-BE47-A031-FA02A28141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9700" y="1511300"/>
            <a:ext cx="6972300" cy="5346700"/>
          </a:xfrm>
          <a:prstGeom prst="rect">
            <a:avLst/>
          </a:prstGeom>
        </p:spPr>
      </p:pic>
      <p:sp>
        <p:nvSpPr>
          <p:cNvPr id="5" name="Frame 4">
            <a:extLst>
              <a:ext uri="{FF2B5EF4-FFF2-40B4-BE49-F238E27FC236}">
                <a16:creationId xmlns:a16="http://schemas.microsoft.com/office/drawing/2014/main" id="{6FD6647A-5F6A-5741-AA5D-D9736B5F5D68}"/>
              </a:ext>
            </a:extLst>
          </p:cNvPr>
          <p:cNvSpPr/>
          <p:nvPr/>
        </p:nvSpPr>
        <p:spPr>
          <a:xfrm>
            <a:off x="8213270" y="2318657"/>
            <a:ext cx="2188029" cy="702130"/>
          </a:xfrm>
          <a:prstGeom prst="frame">
            <a:avLst>
              <a:gd name="adj1" fmla="val 78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Up Arrow 6">
            <a:extLst>
              <a:ext uri="{FF2B5EF4-FFF2-40B4-BE49-F238E27FC236}">
                <a16:creationId xmlns:a16="http://schemas.microsoft.com/office/drawing/2014/main" id="{DBDCF228-0548-F943-8785-FC1341122616}"/>
              </a:ext>
            </a:extLst>
          </p:cNvPr>
          <p:cNvSpPr/>
          <p:nvPr/>
        </p:nvSpPr>
        <p:spPr>
          <a:xfrm>
            <a:off x="8875018" y="4822010"/>
            <a:ext cx="250722" cy="97339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</a:t>
            </a:r>
          </a:p>
        </p:txBody>
      </p:sp>
      <p:sp>
        <p:nvSpPr>
          <p:cNvPr id="8" name="Up Arrow 7">
            <a:extLst>
              <a:ext uri="{FF2B5EF4-FFF2-40B4-BE49-F238E27FC236}">
                <a16:creationId xmlns:a16="http://schemas.microsoft.com/office/drawing/2014/main" id="{FFD32912-7283-664F-8355-7E10CDC8768C}"/>
              </a:ext>
            </a:extLst>
          </p:cNvPr>
          <p:cNvSpPr/>
          <p:nvPr/>
        </p:nvSpPr>
        <p:spPr>
          <a:xfrm>
            <a:off x="11133804" y="4335313"/>
            <a:ext cx="250722" cy="97339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37200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Measures Factorial ANOVA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5A4509-0055-7143-9D3C-5A66E1C2F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0476" y="1315550"/>
            <a:ext cx="6222079" cy="426881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AB0C1FA-E0E1-D14D-80AB-6FA75AED0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0373"/>
            <a:ext cx="5319587" cy="4283997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SPSS doesn’t do post-hoc tests for RM variables.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So, click on </a:t>
            </a:r>
            <a:r>
              <a:rPr lang="en-US" sz="2800" b="1" i="1" dirty="0">
                <a:solidFill>
                  <a:schemeClr val="accent1"/>
                </a:solidFill>
              </a:rPr>
              <a:t>Contrasts</a:t>
            </a:r>
            <a:r>
              <a:rPr lang="en-US" sz="2800" dirty="0"/>
              <a:t>, </a:t>
            </a:r>
            <a:r>
              <a:rPr lang="en-US" sz="2800" dirty="0">
                <a:solidFill>
                  <a:schemeClr val="accent2"/>
                </a:solidFill>
              </a:rPr>
              <a:t>instead.  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Find </a:t>
            </a:r>
            <a:r>
              <a:rPr lang="en-US" sz="2800" b="1" i="1" dirty="0">
                <a:solidFill>
                  <a:schemeClr val="accent1"/>
                </a:solidFill>
              </a:rPr>
              <a:t>Difference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2"/>
                </a:solidFill>
              </a:rPr>
              <a:t>in the </a:t>
            </a:r>
            <a:r>
              <a:rPr lang="en-US" sz="2800" b="1" i="1" dirty="0">
                <a:solidFill>
                  <a:schemeClr val="accent1"/>
                </a:solidFill>
              </a:rPr>
              <a:t>Contrast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2"/>
                </a:solidFill>
              </a:rPr>
              <a:t>box; then click </a:t>
            </a:r>
            <a:r>
              <a:rPr lang="en-US" sz="2800" b="1" i="1" dirty="0">
                <a:solidFill>
                  <a:schemeClr val="accent1"/>
                </a:solidFill>
              </a:rPr>
              <a:t>Change</a:t>
            </a:r>
            <a:r>
              <a:rPr lang="en-US" sz="2800" dirty="0"/>
              <a:t>.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Click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Continue</a:t>
            </a:r>
            <a:r>
              <a:rPr lang="en-US" sz="2800" dirty="0"/>
              <a:t>.</a:t>
            </a:r>
          </a:p>
        </p:txBody>
      </p:sp>
      <p:sp>
        <p:nvSpPr>
          <p:cNvPr id="5" name="Up Arrow 4">
            <a:extLst>
              <a:ext uri="{FF2B5EF4-FFF2-40B4-BE49-F238E27FC236}">
                <a16:creationId xmlns:a16="http://schemas.microsoft.com/office/drawing/2014/main" id="{6701869C-055F-DC4D-AF23-EE68F50E59A0}"/>
              </a:ext>
            </a:extLst>
          </p:cNvPr>
          <p:cNvSpPr/>
          <p:nvPr/>
        </p:nvSpPr>
        <p:spPr>
          <a:xfrm rot="8213718" flipH="1">
            <a:off x="10178495" y="4076520"/>
            <a:ext cx="235194" cy="9881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8A5BC153-94BB-FF43-A20F-16C2C9B8A7B9}"/>
              </a:ext>
            </a:extLst>
          </p:cNvPr>
          <p:cNvSpPr/>
          <p:nvPr/>
        </p:nvSpPr>
        <p:spPr>
          <a:xfrm>
            <a:off x="10505362" y="3776147"/>
            <a:ext cx="1332851" cy="40169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Up Arrow 6">
            <a:extLst>
              <a:ext uri="{FF2B5EF4-FFF2-40B4-BE49-F238E27FC236}">
                <a16:creationId xmlns:a16="http://schemas.microsoft.com/office/drawing/2014/main" id="{BCA77BCE-EBD8-5A49-86BB-BBAA71DE0816}"/>
              </a:ext>
            </a:extLst>
          </p:cNvPr>
          <p:cNvSpPr/>
          <p:nvPr/>
        </p:nvSpPr>
        <p:spPr>
          <a:xfrm rot="2895393" flipH="1">
            <a:off x="7031727" y="4013666"/>
            <a:ext cx="235194" cy="9881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2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Measures Factorial ANOVA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A19E1D-21E1-614F-92C8-539DFAC66B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1032" y="1303490"/>
            <a:ext cx="6650968" cy="5160233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57F819F-ED91-1348-BF60-8B20D29A7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49060"/>
            <a:ext cx="4863698" cy="5393345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If you have a between subjects IV, click </a:t>
            </a:r>
            <a:r>
              <a:rPr lang="en-US" sz="2800" b="1" dirty="0">
                <a:solidFill>
                  <a:schemeClr val="accent1"/>
                </a:solidFill>
              </a:rPr>
              <a:t>Post-Hoc</a:t>
            </a:r>
            <a:r>
              <a:rPr lang="en-US" sz="2800" dirty="0">
                <a:solidFill>
                  <a:schemeClr val="accent2"/>
                </a:solidFill>
              </a:rPr>
              <a:t>.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Slide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Condition </a:t>
            </a:r>
            <a:r>
              <a:rPr lang="en-US" sz="2800" dirty="0">
                <a:solidFill>
                  <a:schemeClr val="accent2"/>
                </a:solidFill>
              </a:rPr>
              <a:t>into the box labeled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Post Hoc Tests for</a:t>
            </a:r>
            <a:r>
              <a:rPr lang="en-US" sz="2800" dirty="0">
                <a:solidFill>
                  <a:schemeClr val="accent2"/>
                </a:solidFill>
              </a:rPr>
              <a:t> .</a:t>
            </a:r>
            <a:endParaRPr lang="en-US" sz="2800" b="1" i="1" dirty="0">
              <a:solidFill>
                <a:schemeClr val="accent1"/>
              </a:solidFill>
            </a:endParaRPr>
          </a:p>
          <a:p>
            <a:r>
              <a:rPr lang="en-US" sz="2800" dirty="0">
                <a:solidFill>
                  <a:schemeClr val="accent2"/>
                </a:solidFill>
              </a:rPr>
              <a:t>Then click the check box for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Tukey</a:t>
            </a:r>
            <a:r>
              <a:rPr lang="en-US" sz="2800" dirty="0">
                <a:solidFill>
                  <a:schemeClr val="accent2"/>
                </a:solidFill>
              </a:rPr>
              <a:t> .</a:t>
            </a:r>
            <a:endParaRPr lang="en-US" sz="2800" dirty="0"/>
          </a:p>
          <a:p>
            <a:r>
              <a:rPr lang="en-US" sz="2800" dirty="0">
                <a:solidFill>
                  <a:schemeClr val="accent2"/>
                </a:solidFill>
              </a:rPr>
              <a:t>Then click </a:t>
            </a:r>
            <a:r>
              <a:rPr lang="en-US" sz="2800" b="1" dirty="0">
                <a:solidFill>
                  <a:schemeClr val="accent1"/>
                </a:solidFill>
              </a:rPr>
              <a:t>Continue</a:t>
            </a:r>
            <a:r>
              <a:rPr lang="en-US" sz="2800" dirty="0">
                <a:solidFill>
                  <a:schemeClr val="accent2"/>
                </a:solidFill>
              </a:rPr>
              <a:t>.</a:t>
            </a:r>
            <a:endParaRPr lang="en-US" sz="2800" dirty="0"/>
          </a:p>
          <a:p>
            <a:r>
              <a:rPr lang="en-US" sz="2800" dirty="0">
                <a:solidFill>
                  <a:schemeClr val="accent2"/>
                </a:solidFill>
              </a:rPr>
              <a:t>Then click </a:t>
            </a:r>
            <a:r>
              <a:rPr lang="en-US" sz="2800" b="1" i="1" dirty="0">
                <a:solidFill>
                  <a:schemeClr val="accent1"/>
                </a:solidFill>
              </a:rPr>
              <a:t>OK</a:t>
            </a:r>
            <a:r>
              <a:rPr lang="en-US" sz="2800" dirty="0">
                <a:solidFill>
                  <a:schemeClr val="accent2"/>
                </a:solidFill>
              </a:rPr>
              <a:t> on the main page.</a:t>
            </a:r>
          </a:p>
          <a:p>
            <a:endParaRPr lang="en-US" sz="2400" dirty="0"/>
          </a:p>
        </p:txBody>
      </p:sp>
      <p:sp>
        <p:nvSpPr>
          <p:cNvPr id="5" name="Up Arrow 4">
            <a:extLst>
              <a:ext uri="{FF2B5EF4-FFF2-40B4-BE49-F238E27FC236}">
                <a16:creationId xmlns:a16="http://schemas.microsoft.com/office/drawing/2014/main" id="{14B161A6-A683-6F4A-A73C-8D83BAE94CF7}"/>
              </a:ext>
            </a:extLst>
          </p:cNvPr>
          <p:cNvSpPr/>
          <p:nvPr/>
        </p:nvSpPr>
        <p:spPr>
          <a:xfrm>
            <a:off x="9272902" y="2149555"/>
            <a:ext cx="399133" cy="94946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>
            <a:extLst>
              <a:ext uri="{FF2B5EF4-FFF2-40B4-BE49-F238E27FC236}">
                <a16:creationId xmlns:a16="http://schemas.microsoft.com/office/drawing/2014/main" id="{0D50E6C5-F755-9344-87CF-4A78F814C754}"/>
              </a:ext>
            </a:extLst>
          </p:cNvPr>
          <p:cNvSpPr/>
          <p:nvPr/>
        </p:nvSpPr>
        <p:spPr>
          <a:xfrm rot="18929200">
            <a:off x="7553102" y="3722327"/>
            <a:ext cx="296498" cy="94946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>
            <a:extLst>
              <a:ext uri="{FF2B5EF4-FFF2-40B4-BE49-F238E27FC236}">
                <a16:creationId xmlns:a16="http://schemas.microsoft.com/office/drawing/2014/main" id="{E55E8E2F-23B6-5847-813B-829D30B0FA1A}"/>
              </a:ext>
            </a:extLst>
          </p:cNvPr>
          <p:cNvSpPr/>
          <p:nvPr/>
        </p:nvSpPr>
        <p:spPr>
          <a:xfrm rot="10800000">
            <a:off x="11265327" y="4944399"/>
            <a:ext cx="399133" cy="94946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1477</TotalTime>
  <Words>259</Words>
  <Application>Microsoft Macintosh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Instrux for conducting different analyses in SPSS</vt:lpstr>
      <vt:lpstr>Repeated Measures Factorial ANOVA</vt:lpstr>
      <vt:lpstr>Repeated Measures Factorial ANOVA</vt:lpstr>
      <vt:lpstr>Repeated Measures Factorial ANOVA</vt:lpstr>
      <vt:lpstr>Repeated Measures Factorial ANOVA</vt:lpstr>
      <vt:lpstr>Repeated Measures Factorial ANOVA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Organizing and analyzying a data set</dc:title>
  <dc:creator>The Darkness</dc:creator>
  <cp:lastModifiedBy>The Darkness</cp:lastModifiedBy>
  <cp:revision>87</cp:revision>
  <dcterms:created xsi:type="dcterms:W3CDTF">2019-11-04T14:26:43Z</dcterms:created>
  <dcterms:modified xsi:type="dcterms:W3CDTF">2021-08-25T20:13:15Z</dcterms:modified>
</cp:coreProperties>
</file>