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6" r:id="rId3"/>
    <p:sldId id="299" r:id="rId4"/>
    <p:sldId id="323" r:id="rId5"/>
    <p:sldId id="302" r:id="rId6"/>
    <p:sldId id="326" r:id="rId7"/>
    <p:sldId id="327" r:id="rId8"/>
    <p:sldId id="303" r:id="rId9"/>
    <p:sldId id="328" r:id="rId10"/>
    <p:sldId id="329" r:id="rId11"/>
    <p:sldId id="304" r:id="rId12"/>
    <p:sldId id="330" r:id="rId13"/>
    <p:sldId id="331" r:id="rId14"/>
    <p:sldId id="319" r:id="rId15"/>
    <p:sldId id="332" r:id="rId16"/>
    <p:sldId id="333" r:id="rId17"/>
    <p:sldId id="308" r:id="rId18"/>
    <p:sldId id="334" r:id="rId19"/>
    <p:sldId id="335" r:id="rId20"/>
    <p:sldId id="322" r:id="rId21"/>
    <p:sldId id="338" r:id="rId22"/>
    <p:sldId id="348" r:id="rId23"/>
    <p:sldId id="341" r:id="rId24"/>
    <p:sldId id="298" r:id="rId25"/>
    <p:sldId id="342" r:id="rId26"/>
    <p:sldId id="307" r:id="rId27"/>
    <p:sldId id="344" r:id="rId28"/>
    <p:sldId id="345" r:id="rId29"/>
    <p:sldId id="343" r:id="rId30"/>
    <p:sldId id="346" r:id="rId31"/>
    <p:sldId id="34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FF"/>
    <a:srgbClr val="174CFC"/>
    <a:srgbClr val="396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4"/>
    <p:restoredTop sz="94586"/>
  </p:normalViewPr>
  <p:slideViewPr>
    <p:cSldViewPr snapToGrid="0" snapToObjects="1">
      <p:cViewPr varScale="1">
        <p:scale>
          <a:sx n="87" d="100"/>
          <a:sy n="87" d="100"/>
        </p:scale>
        <p:origin x="22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075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1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58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1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1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4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6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03F3-E54B-9C4C-9371-12C0E2BFF834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A87A1B-9B8F-404F-AF19-53D579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2CCF-597F-A148-BED4-7C0EEA231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Reporting your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3E9AB-3852-9847-B31A-371389BEB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SPSS to the Results section</a:t>
            </a:r>
          </a:p>
        </p:txBody>
      </p:sp>
    </p:spTree>
    <p:extLst>
      <p:ext uri="{BB962C8B-B14F-4D97-AF65-F5344CB8AC3E}">
        <p14:creationId xmlns:p14="http://schemas.microsoft.com/office/powerpoint/2010/main" val="144720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B2CF-C6C0-A54F-9796-89E6F4B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A124-EA92-3A47-8CDB-11587C93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32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paired samples t-test indicate that there was not a significant difference in disgust ratings between the ‘cousins’ (M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55.7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SD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35.2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‘dog’ vignettes (M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59.6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SD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34.6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-0.931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.354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50124" cy="1320800"/>
          </a:xfrm>
        </p:spPr>
        <p:txBody>
          <a:bodyPr/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366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333A-6467-7E45-A732-4375AA7A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between subjects ANOVA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6F8CD-D597-3541-B405-0E2CEC57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1" y="1246136"/>
            <a:ext cx="7924800" cy="242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3EDB4-7474-5A47-AF6F-D91187C44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71" y="3998042"/>
            <a:ext cx="5181600" cy="168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B52AB1-A6D7-8749-8B26-E004F8AE7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426" y="3998042"/>
            <a:ext cx="3670300" cy="1930400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38630DBC-DBAE-424A-8B6E-1DF8E9B06EF0}"/>
              </a:ext>
            </a:extLst>
          </p:cNvPr>
          <p:cNvSpPr/>
          <p:nvPr/>
        </p:nvSpPr>
        <p:spPr>
          <a:xfrm>
            <a:off x="3790335" y="2654710"/>
            <a:ext cx="4704736" cy="5456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D45231C-793F-D447-B8F9-9FF2F64941D6}"/>
              </a:ext>
            </a:extLst>
          </p:cNvPr>
          <p:cNvSpPr/>
          <p:nvPr/>
        </p:nvSpPr>
        <p:spPr>
          <a:xfrm>
            <a:off x="1457632" y="4938457"/>
            <a:ext cx="1919749" cy="748685"/>
          </a:xfrm>
          <a:prstGeom prst="frame">
            <a:avLst>
              <a:gd name="adj1" fmla="val 7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87846742-2460-9D4F-A875-AE146F520722}"/>
              </a:ext>
            </a:extLst>
          </p:cNvPr>
          <p:cNvSpPr/>
          <p:nvPr/>
        </p:nvSpPr>
        <p:spPr>
          <a:xfrm>
            <a:off x="7847576" y="4963242"/>
            <a:ext cx="1919749" cy="965200"/>
          </a:xfrm>
          <a:prstGeom prst="frame">
            <a:avLst>
              <a:gd name="adj1" fmla="val 7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9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B2CF-C6C0-A54F-9796-89E6F4B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between subjects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A124-EA92-3A47-8CDB-11587C93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2586"/>
            <a:ext cx="8596668" cy="3334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The one-way ANOVA indicated that there was a significant effect of condition on moral judgments, F (</a:t>
            </a:r>
            <a:r>
              <a:rPr lang="en-US" sz="2400" dirty="0">
                <a:solidFill>
                  <a:srgbClr val="FF0000"/>
                </a:solidFill>
              </a:rPr>
              <a:t>2, 88</a:t>
            </a:r>
            <a:r>
              <a:rPr lang="en-US" sz="2400" dirty="0">
                <a:solidFill>
                  <a:schemeClr val="accent2"/>
                </a:solidFill>
              </a:rPr>
              <a:t>) = </a:t>
            </a:r>
            <a:r>
              <a:rPr lang="en-US" sz="2400" dirty="0">
                <a:solidFill>
                  <a:srgbClr val="FF0000"/>
                </a:solidFill>
              </a:rPr>
              <a:t>4.437</a:t>
            </a:r>
            <a:r>
              <a:rPr lang="en-US" sz="2400" dirty="0">
                <a:solidFill>
                  <a:schemeClr val="accent2"/>
                </a:solidFill>
              </a:rPr>
              <a:t>, p &lt; .</a:t>
            </a:r>
            <a:r>
              <a:rPr lang="en-US" sz="2400" dirty="0">
                <a:solidFill>
                  <a:srgbClr val="FF0000"/>
                </a:solidFill>
              </a:rPr>
              <a:t>015</a:t>
            </a:r>
            <a:r>
              <a:rPr lang="en-US" sz="2400" dirty="0">
                <a:solidFill>
                  <a:schemeClr val="accent2"/>
                </a:solidFill>
              </a:rPr>
              <a:t>, η</a:t>
            </a:r>
            <a:r>
              <a:rPr lang="en-US" sz="2400" baseline="30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 = .</a:t>
            </a:r>
            <a:r>
              <a:rPr lang="en-US" sz="2400" dirty="0">
                <a:solidFill>
                  <a:srgbClr val="FF0000"/>
                </a:solidFill>
              </a:rPr>
              <a:t>092</a:t>
            </a:r>
            <a:r>
              <a:rPr lang="en-US" sz="2400" dirty="0">
                <a:solidFill>
                  <a:schemeClr val="accent2"/>
                </a:solidFill>
              </a:rPr>
              <a:t>. Post-hoc tests indicated that people in the disgusting jellybean condition (M = </a:t>
            </a:r>
            <a:r>
              <a:rPr lang="en-US" sz="2400" dirty="0">
                <a:solidFill>
                  <a:srgbClr val="FF0000"/>
                </a:solidFill>
              </a:rPr>
              <a:t>64.7</a:t>
            </a:r>
            <a:r>
              <a:rPr lang="en-US" sz="2400" dirty="0">
                <a:solidFill>
                  <a:schemeClr val="accent2"/>
                </a:solidFill>
              </a:rPr>
              <a:t>, SE= </a:t>
            </a:r>
            <a:r>
              <a:rPr lang="en-US" sz="2400" dirty="0">
                <a:solidFill>
                  <a:srgbClr val="FF0000"/>
                </a:solidFill>
              </a:rPr>
              <a:t>3.30</a:t>
            </a:r>
            <a:r>
              <a:rPr lang="en-US" sz="2400" dirty="0">
                <a:solidFill>
                  <a:schemeClr val="accent2"/>
                </a:solidFill>
              </a:rPr>
              <a:t>) had significantly harsher morality judgments than people in the sweet condition (M = </a:t>
            </a:r>
            <a:r>
              <a:rPr lang="en-US" sz="2400" dirty="0">
                <a:solidFill>
                  <a:srgbClr val="FF0000"/>
                </a:solidFill>
              </a:rPr>
              <a:t>51.5</a:t>
            </a:r>
            <a:r>
              <a:rPr lang="en-US" sz="2400" dirty="0">
                <a:solidFill>
                  <a:schemeClr val="accent2"/>
                </a:solidFill>
              </a:rPr>
              <a:t>, SD = </a:t>
            </a:r>
            <a:r>
              <a:rPr lang="en-US" sz="2400" dirty="0">
                <a:solidFill>
                  <a:srgbClr val="FF0000"/>
                </a:solidFill>
              </a:rPr>
              <a:t>3.30</a:t>
            </a:r>
            <a:r>
              <a:rPr lang="en-US" sz="2400" dirty="0">
                <a:solidFill>
                  <a:schemeClr val="accent2"/>
                </a:solidFill>
              </a:rPr>
              <a:t>).  The water condition (M =</a:t>
            </a:r>
            <a:r>
              <a:rPr lang="en-US" sz="2400" dirty="0">
                <a:solidFill>
                  <a:srgbClr val="FF0000"/>
                </a:solidFill>
              </a:rPr>
              <a:t>54.3</a:t>
            </a:r>
            <a:r>
              <a:rPr lang="en-US" sz="2400" dirty="0">
                <a:solidFill>
                  <a:schemeClr val="accent2"/>
                </a:solidFill>
              </a:rPr>
              <a:t>, SD = </a:t>
            </a:r>
            <a:r>
              <a:rPr lang="en-US" sz="2400" dirty="0">
                <a:solidFill>
                  <a:srgbClr val="FF0000"/>
                </a:solidFill>
              </a:rPr>
              <a:t>3.4</a:t>
            </a:r>
            <a:r>
              <a:rPr lang="en-US" sz="2400" dirty="0">
                <a:solidFill>
                  <a:schemeClr val="accent2"/>
                </a:solidFill>
              </a:rPr>
              <a:t>) did not differ significantly from either the disgusting condition or the sweet conditions.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2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20627" cy="1320800"/>
          </a:xfrm>
        </p:spPr>
        <p:txBody>
          <a:bodyPr/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</a:t>
            </a:r>
            <a:r>
              <a:rPr lang="en-US" sz="3200" dirty="0">
                <a:solidFill>
                  <a:schemeClr val="accent2"/>
                </a:solidFill>
              </a:rPr>
              <a:t> (RM ANOVA)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350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333A-6467-7E45-A732-4375AA7A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repeated measures ANOVA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097CC-9368-314F-AF37-B6F2F303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9042400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A6E69-52AE-C549-A827-3533ECD4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34" y="4955695"/>
            <a:ext cx="4914900" cy="17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31D59-B4EE-854F-852D-F2230B07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534" y="4775200"/>
            <a:ext cx="6993466" cy="2088190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ACD000A3-5D65-3F45-8FF9-94960D8C39B1}"/>
              </a:ext>
            </a:extLst>
          </p:cNvPr>
          <p:cNvSpPr/>
          <p:nvPr/>
        </p:nvSpPr>
        <p:spPr>
          <a:xfrm>
            <a:off x="4605864" y="2155960"/>
            <a:ext cx="5113869" cy="4348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6ADF3F8-8123-7243-9695-C92DC679E977}"/>
              </a:ext>
            </a:extLst>
          </p:cNvPr>
          <p:cNvSpPr/>
          <p:nvPr/>
        </p:nvSpPr>
        <p:spPr>
          <a:xfrm>
            <a:off x="4605865" y="3476760"/>
            <a:ext cx="2178394" cy="4348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F5E669AE-FCBE-0A4B-8B56-5D4C9D0E6D92}"/>
              </a:ext>
            </a:extLst>
          </p:cNvPr>
          <p:cNvSpPr/>
          <p:nvPr/>
        </p:nvSpPr>
        <p:spPr>
          <a:xfrm>
            <a:off x="908936" y="5878579"/>
            <a:ext cx="1967000" cy="804315"/>
          </a:xfrm>
          <a:prstGeom prst="frame">
            <a:avLst>
              <a:gd name="adj1" fmla="val 6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B50A87BF-F6F4-F54D-BEFB-69D3A5457227}"/>
              </a:ext>
            </a:extLst>
          </p:cNvPr>
          <p:cNvSpPr/>
          <p:nvPr/>
        </p:nvSpPr>
        <p:spPr>
          <a:xfrm>
            <a:off x="10471354" y="5589639"/>
            <a:ext cx="769647" cy="589935"/>
          </a:xfrm>
          <a:prstGeom prst="frame">
            <a:avLst>
              <a:gd name="adj1" fmla="val 6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7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B2CF-C6C0-A54F-9796-89E6F4B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repeated measures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A124-EA92-3A47-8CDB-11587C93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2585"/>
            <a:ext cx="8596668" cy="3319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The repeated measures one-way ANOVA indicated that there was a significant effect of timing on feelings of disgust, F (</a:t>
            </a:r>
            <a:r>
              <a:rPr lang="en-US" sz="2400" dirty="0">
                <a:solidFill>
                  <a:srgbClr val="FF0000"/>
                </a:solidFill>
              </a:rPr>
              <a:t>2, 180</a:t>
            </a:r>
            <a:r>
              <a:rPr lang="en-US" sz="2400" dirty="0">
                <a:solidFill>
                  <a:schemeClr val="accent2"/>
                </a:solidFill>
              </a:rPr>
              <a:t>) = </a:t>
            </a:r>
            <a:r>
              <a:rPr lang="en-US" sz="2400" dirty="0">
                <a:solidFill>
                  <a:srgbClr val="FF0000"/>
                </a:solidFill>
              </a:rPr>
              <a:t>16.701</a:t>
            </a:r>
            <a:r>
              <a:rPr lang="en-US" sz="2400" dirty="0">
                <a:solidFill>
                  <a:schemeClr val="accent2"/>
                </a:solidFill>
              </a:rPr>
              <a:t>, p &lt; .</a:t>
            </a:r>
            <a:r>
              <a:rPr lang="en-US" sz="2400" dirty="0">
                <a:solidFill>
                  <a:srgbClr val="FF0000"/>
                </a:solidFill>
              </a:rPr>
              <a:t>001</a:t>
            </a:r>
            <a:r>
              <a:rPr lang="en-US" sz="2400" dirty="0">
                <a:solidFill>
                  <a:schemeClr val="accent2"/>
                </a:solidFill>
              </a:rPr>
              <a:t>, η</a:t>
            </a:r>
            <a:r>
              <a:rPr lang="en-US" sz="2400" baseline="30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 = .</a:t>
            </a:r>
            <a:r>
              <a:rPr lang="en-US" sz="2400" dirty="0">
                <a:solidFill>
                  <a:srgbClr val="FF0000"/>
                </a:solidFill>
              </a:rPr>
              <a:t>157</a:t>
            </a:r>
            <a:r>
              <a:rPr lang="en-US" sz="2400" dirty="0">
                <a:solidFill>
                  <a:schemeClr val="accent2"/>
                </a:solidFill>
              </a:rPr>
              <a:t>. Post-hoc tests indicated that people experienced less disgust at the beginning of the experiment (M = </a:t>
            </a:r>
            <a:r>
              <a:rPr lang="en-US" sz="2400" dirty="0">
                <a:solidFill>
                  <a:srgbClr val="FF0000"/>
                </a:solidFill>
              </a:rPr>
              <a:t>1.37</a:t>
            </a:r>
            <a:r>
              <a:rPr lang="en-US" sz="2400" dirty="0">
                <a:solidFill>
                  <a:schemeClr val="accent2"/>
                </a:solidFill>
              </a:rPr>
              <a:t>, SE = </a:t>
            </a:r>
            <a:r>
              <a:rPr lang="en-US" sz="2400" dirty="0">
                <a:solidFill>
                  <a:srgbClr val="FF0000"/>
                </a:solidFill>
              </a:rPr>
              <a:t>0.09</a:t>
            </a:r>
            <a:r>
              <a:rPr lang="en-US" sz="2400" dirty="0">
                <a:solidFill>
                  <a:schemeClr val="accent2"/>
                </a:solidFill>
              </a:rPr>
              <a:t>) than they did after consuming the jelly bean (M = </a:t>
            </a:r>
            <a:r>
              <a:rPr lang="en-US" sz="2400" dirty="0">
                <a:solidFill>
                  <a:srgbClr val="FF0000"/>
                </a:solidFill>
              </a:rPr>
              <a:t>2.01</a:t>
            </a:r>
            <a:r>
              <a:rPr lang="en-US" sz="2400" dirty="0">
                <a:solidFill>
                  <a:schemeClr val="accent2"/>
                </a:solidFill>
              </a:rPr>
              <a:t>, SE = </a:t>
            </a:r>
            <a:r>
              <a:rPr lang="en-US" sz="2400" dirty="0">
                <a:solidFill>
                  <a:srgbClr val="FF0000"/>
                </a:solidFill>
              </a:rPr>
              <a:t>0.15</a:t>
            </a:r>
            <a:r>
              <a:rPr lang="en-US" sz="2400" dirty="0">
                <a:solidFill>
                  <a:schemeClr val="accent2"/>
                </a:solidFill>
              </a:rPr>
              <a:t>) or at the end of the experiment (M =</a:t>
            </a:r>
            <a:r>
              <a:rPr lang="en-US" sz="2400" dirty="0">
                <a:solidFill>
                  <a:srgbClr val="FF0000"/>
                </a:solidFill>
              </a:rPr>
              <a:t>1.83</a:t>
            </a:r>
            <a:r>
              <a:rPr lang="en-US" sz="2400" dirty="0">
                <a:solidFill>
                  <a:schemeClr val="accent2"/>
                </a:solidFill>
              </a:rPr>
              <a:t>, SE = </a:t>
            </a:r>
            <a:r>
              <a:rPr lang="en-US" sz="2400" dirty="0">
                <a:solidFill>
                  <a:srgbClr val="FF0000"/>
                </a:solidFill>
              </a:rPr>
              <a:t>0.11</a:t>
            </a:r>
            <a:r>
              <a:rPr lang="en-US" sz="2400" dirty="0">
                <a:solidFill>
                  <a:schemeClr val="accent2"/>
                </a:solidFill>
              </a:rPr>
              <a:t>). The latter two conditions did not differ from one another.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46885" cy="1320800"/>
          </a:xfrm>
        </p:spPr>
        <p:txBody>
          <a:bodyPr/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Factorial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145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333A-6467-7E45-A732-4375AA7A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between subjects ANOVA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F3879-A83C-DB46-8E53-0343701B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18" y="1301135"/>
            <a:ext cx="8051800" cy="318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94BBC3-DD5E-C542-8D75-CBB6CC1E8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615426"/>
            <a:ext cx="5321300" cy="17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4A0C0B-14A3-0445-8CC1-429F2280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684" y="4615426"/>
            <a:ext cx="5168900" cy="1498600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E7D0F2A2-55B4-4B41-B6B2-190226D8BC8B}"/>
              </a:ext>
            </a:extLst>
          </p:cNvPr>
          <p:cNvSpPr/>
          <p:nvPr/>
        </p:nvSpPr>
        <p:spPr>
          <a:xfrm>
            <a:off x="1739218" y="5538311"/>
            <a:ext cx="1844640" cy="804315"/>
          </a:xfrm>
          <a:prstGeom prst="frame">
            <a:avLst>
              <a:gd name="adj1" fmla="val 6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8482C40-27F6-DA4C-AE7B-F5975DDCA27D}"/>
              </a:ext>
            </a:extLst>
          </p:cNvPr>
          <p:cNvSpPr/>
          <p:nvPr/>
        </p:nvSpPr>
        <p:spPr>
          <a:xfrm>
            <a:off x="7060518" y="5538311"/>
            <a:ext cx="1891753" cy="575716"/>
          </a:xfrm>
          <a:prstGeom prst="frame">
            <a:avLst>
              <a:gd name="adj1" fmla="val 6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641AA94F-9B39-9846-BF8E-95F47ECD40C5}"/>
              </a:ext>
            </a:extLst>
          </p:cNvPr>
          <p:cNvSpPr/>
          <p:nvPr/>
        </p:nvSpPr>
        <p:spPr>
          <a:xfrm>
            <a:off x="3337984" y="3480619"/>
            <a:ext cx="6277964" cy="309716"/>
          </a:xfrm>
          <a:prstGeom prst="frame">
            <a:avLst>
              <a:gd name="adj1" fmla="val 10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F64B8619-7626-704A-8DC8-3ECE525DC885}"/>
              </a:ext>
            </a:extLst>
          </p:cNvPr>
          <p:cNvSpPr/>
          <p:nvPr/>
        </p:nvSpPr>
        <p:spPr>
          <a:xfrm>
            <a:off x="3337984" y="2214569"/>
            <a:ext cx="6277964" cy="329117"/>
          </a:xfrm>
          <a:prstGeom prst="frame">
            <a:avLst>
              <a:gd name="adj1" fmla="val 10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6583A171-8F9E-E94A-815B-B4527FC4EB48}"/>
              </a:ext>
            </a:extLst>
          </p:cNvPr>
          <p:cNvSpPr/>
          <p:nvPr/>
        </p:nvSpPr>
        <p:spPr>
          <a:xfrm>
            <a:off x="3337984" y="2670278"/>
            <a:ext cx="6277964" cy="810340"/>
          </a:xfrm>
          <a:prstGeom prst="frame">
            <a:avLst>
              <a:gd name="adj1" fmla="val 5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38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B2CF-C6C0-A54F-9796-89E6F4B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between subjects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A124-EA92-3A47-8CDB-11587C93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2585"/>
            <a:ext cx="8596668" cy="4116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A 3 x 2 ANOVA was conducted to examine whether morality judgments were influenced by condition and political views. The omnibus test was significant, F (</a:t>
            </a:r>
            <a:r>
              <a:rPr lang="en-US" sz="2000" dirty="0">
                <a:solidFill>
                  <a:srgbClr val="FF0000"/>
                </a:solidFill>
              </a:rPr>
              <a:t>5, 85</a:t>
            </a:r>
            <a:r>
              <a:rPr lang="en-US" sz="2000" dirty="0">
                <a:solidFill>
                  <a:schemeClr val="accent2"/>
                </a:solidFill>
              </a:rPr>
              <a:t>) = </a:t>
            </a:r>
            <a:r>
              <a:rPr lang="en-US" sz="2000" dirty="0">
                <a:solidFill>
                  <a:srgbClr val="FF0000"/>
                </a:solidFill>
              </a:rPr>
              <a:t>2.408</a:t>
            </a:r>
            <a:r>
              <a:rPr lang="en-US" sz="2000" dirty="0">
                <a:solidFill>
                  <a:schemeClr val="accent2"/>
                </a:solidFill>
              </a:rPr>
              <a:t>, MSE = </a:t>
            </a:r>
            <a:r>
              <a:rPr lang="en-US" sz="2000" dirty="0">
                <a:solidFill>
                  <a:srgbClr val="FF0000"/>
                </a:solidFill>
              </a:rPr>
              <a:t>337.07</a:t>
            </a:r>
            <a:r>
              <a:rPr lang="en-US" sz="2000" dirty="0">
                <a:solidFill>
                  <a:schemeClr val="accent2"/>
                </a:solidFill>
              </a:rPr>
              <a:t>, p = </a:t>
            </a:r>
            <a:r>
              <a:rPr lang="en-US" sz="2000" dirty="0">
                <a:solidFill>
                  <a:srgbClr val="FF0000"/>
                </a:solidFill>
              </a:rPr>
              <a:t>.043</a:t>
            </a:r>
            <a:r>
              <a:rPr lang="en-US" sz="2000" dirty="0">
                <a:solidFill>
                  <a:schemeClr val="accent2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η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= .</a:t>
            </a:r>
            <a:r>
              <a:rPr lang="en-US" sz="2000" dirty="0">
                <a:solidFill>
                  <a:srgbClr val="FF0000"/>
                </a:solidFill>
              </a:rPr>
              <a:t>124</a:t>
            </a:r>
            <a:r>
              <a:rPr lang="en-US" sz="2000" dirty="0">
                <a:solidFill>
                  <a:schemeClr val="accent2"/>
                </a:solidFill>
              </a:rPr>
              <a:t>; at least one of our independent variables affected morality judgments.  There was a significant main effect of condition, F (</a:t>
            </a:r>
            <a:r>
              <a:rPr lang="en-US" sz="2000" dirty="0">
                <a:solidFill>
                  <a:srgbClr val="FF0000"/>
                </a:solidFill>
              </a:rPr>
              <a:t>2, 85</a:t>
            </a:r>
            <a:r>
              <a:rPr lang="en-US" sz="2000" dirty="0">
                <a:solidFill>
                  <a:schemeClr val="accent2"/>
                </a:solidFill>
              </a:rPr>
              <a:t>) = </a:t>
            </a:r>
            <a:r>
              <a:rPr lang="en-US" sz="2000" dirty="0">
                <a:solidFill>
                  <a:srgbClr val="FF0000"/>
                </a:solidFill>
              </a:rPr>
              <a:t>5.590</a:t>
            </a:r>
            <a:r>
              <a:rPr lang="en-US" sz="2000" dirty="0">
                <a:solidFill>
                  <a:schemeClr val="accent2"/>
                </a:solidFill>
              </a:rPr>
              <a:t>, MSE = </a:t>
            </a:r>
            <a:r>
              <a:rPr lang="en-US" sz="2000" dirty="0">
                <a:solidFill>
                  <a:srgbClr val="FF0000"/>
                </a:solidFill>
              </a:rPr>
              <a:t>337.07</a:t>
            </a:r>
            <a:r>
              <a:rPr lang="en-US" sz="2000" dirty="0">
                <a:solidFill>
                  <a:schemeClr val="accent2"/>
                </a:solidFill>
              </a:rPr>
              <a:t>, p &lt; </a:t>
            </a:r>
            <a:r>
              <a:rPr lang="en-US" sz="2000" dirty="0">
                <a:solidFill>
                  <a:srgbClr val="FF0000"/>
                </a:solidFill>
              </a:rPr>
              <a:t>.005</a:t>
            </a:r>
            <a:r>
              <a:rPr lang="en-US" sz="2000" dirty="0">
                <a:solidFill>
                  <a:schemeClr val="accent2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η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= .</a:t>
            </a:r>
            <a:r>
              <a:rPr lang="en-US" sz="2000" dirty="0">
                <a:solidFill>
                  <a:srgbClr val="FF0000"/>
                </a:solidFill>
              </a:rPr>
              <a:t>116</a:t>
            </a:r>
            <a:r>
              <a:rPr lang="en-US" sz="2000" dirty="0">
                <a:solidFill>
                  <a:schemeClr val="accent2"/>
                </a:solidFill>
              </a:rPr>
              <a:t>; participants had harsher judgements in the disgusting condition than in the water or sweet condition. The main effect of political views was not significant, F (</a:t>
            </a:r>
            <a:r>
              <a:rPr lang="en-US" sz="2000" dirty="0">
                <a:solidFill>
                  <a:srgbClr val="FF0000"/>
                </a:solidFill>
              </a:rPr>
              <a:t>1, 85</a:t>
            </a:r>
            <a:r>
              <a:rPr lang="en-US" sz="2000" dirty="0">
                <a:solidFill>
                  <a:schemeClr val="accent2"/>
                </a:solidFill>
              </a:rPr>
              <a:t>) =</a:t>
            </a:r>
            <a:r>
              <a:rPr lang="en-US" sz="2000" dirty="0">
                <a:solidFill>
                  <a:srgbClr val="FF0000"/>
                </a:solidFill>
              </a:rPr>
              <a:t> 0.168</a:t>
            </a:r>
            <a:r>
              <a:rPr lang="en-US" sz="2000" dirty="0">
                <a:solidFill>
                  <a:schemeClr val="accent2"/>
                </a:solidFill>
              </a:rPr>
              <a:t>, MSE = </a:t>
            </a:r>
            <a:r>
              <a:rPr lang="en-US" sz="2000" dirty="0">
                <a:solidFill>
                  <a:srgbClr val="FF0000"/>
                </a:solidFill>
              </a:rPr>
              <a:t>337.07</a:t>
            </a:r>
            <a:r>
              <a:rPr lang="en-US" sz="2000" dirty="0">
                <a:solidFill>
                  <a:schemeClr val="accent2"/>
                </a:solidFill>
              </a:rPr>
              <a:t>, p = </a:t>
            </a:r>
            <a:r>
              <a:rPr lang="en-US" sz="2000" dirty="0">
                <a:solidFill>
                  <a:srgbClr val="FF0000"/>
                </a:solidFill>
              </a:rPr>
              <a:t>.683</a:t>
            </a:r>
            <a:r>
              <a:rPr lang="en-US" sz="2000" dirty="0">
                <a:solidFill>
                  <a:schemeClr val="accent2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η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= .</a:t>
            </a:r>
            <a:r>
              <a:rPr lang="en-US" sz="2000" dirty="0">
                <a:solidFill>
                  <a:srgbClr val="FF0000"/>
                </a:solidFill>
              </a:rPr>
              <a:t>002</a:t>
            </a:r>
            <a:r>
              <a:rPr lang="en-US" sz="2000" dirty="0">
                <a:solidFill>
                  <a:schemeClr val="accent2"/>
                </a:solidFill>
              </a:rPr>
              <a:t>; conservative participants gave harsher judgments than liberal participants did.  The interaction of condition and political views was not significant, F (</a:t>
            </a:r>
            <a:r>
              <a:rPr lang="en-US" sz="2000" dirty="0">
                <a:solidFill>
                  <a:srgbClr val="FF0000"/>
                </a:solidFill>
              </a:rPr>
              <a:t>2, 85</a:t>
            </a:r>
            <a:r>
              <a:rPr lang="en-US" sz="2000" dirty="0">
                <a:solidFill>
                  <a:schemeClr val="accent2"/>
                </a:solidFill>
              </a:rPr>
              <a:t>) = </a:t>
            </a:r>
            <a:r>
              <a:rPr lang="en-US" sz="2000" dirty="0">
                <a:solidFill>
                  <a:srgbClr val="FF0000"/>
                </a:solidFill>
              </a:rPr>
              <a:t>1.444</a:t>
            </a:r>
            <a:r>
              <a:rPr lang="en-US" sz="2000" dirty="0">
                <a:solidFill>
                  <a:schemeClr val="accent2"/>
                </a:solidFill>
              </a:rPr>
              <a:t>, MSE = </a:t>
            </a:r>
            <a:r>
              <a:rPr lang="en-US" sz="2000" dirty="0">
                <a:solidFill>
                  <a:srgbClr val="FF0000"/>
                </a:solidFill>
              </a:rPr>
              <a:t>337.07</a:t>
            </a:r>
            <a:r>
              <a:rPr lang="en-US" sz="2000" dirty="0">
                <a:solidFill>
                  <a:schemeClr val="accent2"/>
                </a:solidFill>
              </a:rPr>
              <a:t>, p = </a:t>
            </a:r>
            <a:r>
              <a:rPr lang="en-US" sz="2000" dirty="0">
                <a:solidFill>
                  <a:srgbClr val="FF0000"/>
                </a:solidFill>
              </a:rPr>
              <a:t>.242</a:t>
            </a:r>
            <a:r>
              <a:rPr lang="en-US" sz="2000" dirty="0">
                <a:solidFill>
                  <a:schemeClr val="accent2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η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= .</a:t>
            </a:r>
            <a:r>
              <a:rPr lang="en-US" sz="2000" dirty="0">
                <a:solidFill>
                  <a:srgbClr val="FF0000"/>
                </a:solidFill>
              </a:rPr>
              <a:t>033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7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94369" cy="1320800"/>
          </a:xfrm>
        </p:spPr>
        <p:txBody>
          <a:bodyPr>
            <a:normAutofit/>
          </a:bodyPr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369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6601" cy="1320800"/>
          </a:xfrm>
        </p:spPr>
        <p:txBody>
          <a:bodyPr/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</a:t>
            </a:r>
            <a:r>
              <a:rPr lang="en-US" sz="3200" dirty="0">
                <a:solidFill>
                  <a:schemeClr val="accent2"/>
                </a:solidFill>
              </a:rPr>
              <a:t>RM Factorial ANOVA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047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333A-6467-7E45-A732-4375AA7A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55970-5A59-C142-9EF5-7DD6E048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093019"/>
            <a:ext cx="8009174" cy="4123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E7E3DA-94B1-AA4F-B49F-BBF3773D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45" y="5216984"/>
            <a:ext cx="6268680" cy="1641016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3DF1D8C4-FD2B-C448-8C0B-9BC26CE197CF}"/>
              </a:ext>
            </a:extLst>
          </p:cNvPr>
          <p:cNvSpPr/>
          <p:nvPr/>
        </p:nvSpPr>
        <p:spPr>
          <a:xfrm>
            <a:off x="3259393" y="1930400"/>
            <a:ext cx="5427115" cy="311355"/>
          </a:xfrm>
          <a:prstGeom prst="frame">
            <a:avLst>
              <a:gd name="adj1" fmla="val 10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EF0A662-6824-114A-9C76-CCB3E812EADB}"/>
              </a:ext>
            </a:extLst>
          </p:cNvPr>
          <p:cNvSpPr/>
          <p:nvPr/>
        </p:nvSpPr>
        <p:spPr>
          <a:xfrm>
            <a:off x="3259393" y="2999323"/>
            <a:ext cx="5427115" cy="311355"/>
          </a:xfrm>
          <a:prstGeom prst="frame">
            <a:avLst>
              <a:gd name="adj1" fmla="val 10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2132F2E-86A4-1D47-BBC0-820168DDD3B3}"/>
              </a:ext>
            </a:extLst>
          </p:cNvPr>
          <p:cNvSpPr/>
          <p:nvPr/>
        </p:nvSpPr>
        <p:spPr>
          <a:xfrm>
            <a:off x="3259393" y="4108153"/>
            <a:ext cx="5427115" cy="311355"/>
          </a:xfrm>
          <a:prstGeom prst="frame">
            <a:avLst>
              <a:gd name="adj1" fmla="val 10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005E7A3-3A23-B849-8361-A7B35451A486}"/>
              </a:ext>
            </a:extLst>
          </p:cNvPr>
          <p:cNvSpPr/>
          <p:nvPr/>
        </p:nvSpPr>
        <p:spPr>
          <a:xfrm>
            <a:off x="2765538" y="6325814"/>
            <a:ext cx="5427115" cy="532186"/>
          </a:xfrm>
          <a:prstGeom prst="frame">
            <a:avLst>
              <a:gd name="adj1" fmla="val 10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86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333A-6467-7E45-A732-4375AA7A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6D7EB-F520-CE4F-A3D5-172BDBF4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5" y="1270000"/>
            <a:ext cx="5283200" cy="173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C54DF-FCF2-204C-977C-8DAADC2BD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33" y="1297039"/>
            <a:ext cx="49403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746CE5-1CFC-8E41-9531-C817DA81F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668" y="3369187"/>
            <a:ext cx="5842000" cy="309880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29988ADA-8C67-904C-9D39-9AFB0446F1E2}"/>
              </a:ext>
            </a:extLst>
          </p:cNvPr>
          <p:cNvSpPr/>
          <p:nvPr/>
        </p:nvSpPr>
        <p:spPr>
          <a:xfrm>
            <a:off x="1179872" y="2288048"/>
            <a:ext cx="1917290" cy="721852"/>
          </a:xfrm>
          <a:prstGeom prst="frame">
            <a:avLst>
              <a:gd name="adj1" fmla="val 5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E44D796-4E24-914E-AD83-D27C3532E6ED}"/>
              </a:ext>
            </a:extLst>
          </p:cNvPr>
          <p:cNvSpPr/>
          <p:nvPr/>
        </p:nvSpPr>
        <p:spPr>
          <a:xfrm>
            <a:off x="6258234" y="2288048"/>
            <a:ext cx="1917290" cy="721852"/>
          </a:xfrm>
          <a:prstGeom prst="frame">
            <a:avLst>
              <a:gd name="adj1" fmla="val 5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6CE50FA-BD41-6649-8EC9-7FFD97F67AAB}"/>
              </a:ext>
            </a:extLst>
          </p:cNvPr>
          <p:cNvSpPr/>
          <p:nvPr/>
        </p:nvSpPr>
        <p:spPr>
          <a:xfrm>
            <a:off x="3684843" y="4328241"/>
            <a:ext cx="1715252" cy="2139745"/>
          </a:xfrm>
          <a:prstGeom prst="frame">
            <a:avLst>
              <a:gd name="adj1" fmla="val 2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98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B2CF-C6C0-A54F-9796-89E6F4B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</a:t>
            </a:r>
            <a:r>
              <a:rPr lang="en-US"/>
              <a:t>measures factorial ANOVA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A124-EA92-3A47-8CDB-11587C93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2585"/>
            <a:ext cx="8596668" cy="3909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A 3 x 2 ANOVA was conducted to examine whether judgments of disgust varied as a function of timing and condition (see Figure 1). There was a significant main effect of timing, F (</a:t>
            </a:r>
            <a:r>
              <a:rPr lang="en-US" sz="2000" dirty="0">
                <a:solidFill>
                  <a:srgbClr val="FF0000"/>
                </a:solidFill>
              </a:rPr>
              <a:t>2, 176</a:t>
            </a:r>
            <a:r>
              <a:rPr lang="en-US" sz="2000" dirty="0">
                <a:solidFill>
                  <a:schemeClr val="accent2"/>
                </a:solidFill>
              </a:rPr>
              <a:t>) = </a:t>
            </a:r>
            <a:r>
              <a:rPr lang="en-US" sz="2000" dirty="0">
                <a:solidFill>
                  <a:srgbClr val="FF0000"/>
                </a:solidFill>
              </a:rPr>
              <a:t>21.388</a:t>
            </a:r>
            <a:r>
              <a:rPr lang="en-US" sz="2000" dirty="0">
                <a:solidFill>
                  <a:schemeClr val="accent2"/>
                </a:solidFill>
              </a:rPr>
              <a:t>, MSE = </a:t>
            </a:r>
            <a:r>
              <a:rPr lang="en-US" sz="2000" dirty="0">
                <a:solidFill>
                  <a:srgbClr val="FF0000"/>
                </a:solidFill>
              </a:rPr>
              <a:t>0.44</a:t>
            </a:r>
            <a:r>
              <a:rPr lang="en-US" sz="2000" dirty="0">
                <a:solidFill>
                  <a:schemeClr val="accent2"/>
                </a:solidFill>
              </a:rPr>
              <a:t>, p &lt; </a:t>
            </a:r>
            <a:r>
              <a:rPr lang="en-US" sz="2000" dirty="0">
                <a:solidFill>
                  <a:srgbClr val="FF0000"/>
                </a:solidFill>
              </a:rPr>
              <a:t>.001</a:t>
            </a:r>
            <a:r>
              <a:rPr lang="en-US" sz="2000" dirty="0">
                <a:solidFill>
                  <a:schemeClr val="accent2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η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= </a:t>
            </a:r>
            <a:r>
              <a:rPr lang="en-US" sz="2000" dirty="0">
                <a:solidFill>
                  <a:srgbClr val="FF0000"/>
                </a:solidFill>
              </a:rPr>
              <a:t>.196</a:t>
            </a:r>
            <a:r>
              <a:rPr lang="en-US" sz="2000" dirty="0">
                <a:solidFill>
                  <a:schemeClr val="accent2"/>
                </a:solidFill>
              </a:rPr>
              <a:t>; participants felt more disgust after the manipulation and at the end of the experiment than they did in the beginning. The main effect of condition was not significant, F (</a:t>
            </a:r>
            <a:r>
              <a:rPr lang="en-US" sz="2000" dirty="0">
                <a:solidFill>
                  <a:srgbClr val="FF0000"/>
                </a:solidFill>
              </a:rPr>
              <a:t>2, 88</a:t>
            </a:r>
            <a:r>
              <a:rPr lang="en-US" sz="2000" dirty="0">
                <a:solidFill>
                  <a:schemeClr val="accent2"/>
                </a:solidFill>
              </a:rPr>
              <a:t>) = </a:t>
            </a:r>
            <a:r>
              <a:rPr lang="en-US" sz="2000" dirty="0">
                <a:solidFill>
                  <a:srgbClr val="FF0000"/>
                </a:solidFill>
              </a:rPr>
              <a:t>22.163</a:t>
            </a:r>
            <a:r>
              <a:rPr lang="en-US" sz="2000" dirty="0">
                <a:solidFill>
                  <a:schemeClr val="accent2"/>
                </a:solidFill>
              </a:rPr>
              <a:t>, MSE = </a:t>
            </a:r>
            <a:r>
              <a:rPr lang="en-US" sz="2000" dirty="0">
                <a:solidFill>
                  <a:srgbClr val="FF0000"/>
                </a:solidFill>
              </a:rPr>
              <a:t>0.63</a:t>
            </a:r>
            <a:r>
              <a:rPr lang="en-US" sz="2000" dirty="0">
                <a:solidFill>
                  <a:schemeClr val="accent2"/>
                </a:solidFill>
              </a:rPr>
              <a:t>, p = </a:t>
            </a:r>
            <a:r>
              <a:rPr lang="en-US" sz="2000" dirty="0">
                <a:solidFill>
                  <a:srgbClr val="FF0000"/>
                </a:solidFill>
              </a:rPr>
              <a:t>.001</a:t>
            </a:r>
            <a:r>
              <a:rPr lang="en-US" sz="2000" dirty="0">
                <a:solidFill>
                  <a:schemeClr val="accent2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η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= </a:t>
            </a:r>
            <a:r>
              <a:rPr lang="en-US" sz="2000" dirty="0">
                <a:solidFill>
                  <a:srgbClr val="FF0000"/>
                </a:solidFill>
              </a:rPr>
              <a:t>.335</a:t>
            </a:r>
            <a:r>
              <a:rPr lang="en-US" sz="2000" dirty="0">
                <a:solidFill>
                  <a:schemeClr val="accent2"/>
                </a:solidFill>
              </a:rPr>
              <a:t>; disgust ratings were higher in the disgusting condition than in the sweet or water conditions.  The interaction of timing and political views was not significant, F (</a:t>
            </a:r>
            <a:r>
              <a:rPr lang="en-US" sz="2000" dirty="0">
                <a:solidFill>
                  <a:srgbClr val="FF0000"/>
                </a:solidFill>
              </a:rPr>
              <a:t>4, 176</a:t>
            </a:r>
            <a:r>
              <a:rPr lang="en-US" sz="2000" dirty="0">
                <a:solidFill>
                  <a:schemeClr val="accent2"/>
                </a:solidFill>
              </a:rPr>
              <a:t>) = </a:t>
            </a:r>
            <a:r>
              <a:rPr lang="en-US" sz="2000" dirty="0">
                <a:solidFill>
                  <a:srgbClr val="FF0000"/>
                </a:solidFill>
              </a:rPr>
              <a:t>16.035</a:t>
            </a:r>
            <a:r>
              <a:rPr lang="en-US" sz="2000" dirty="0">
                <a:solidFill>
                  <a:schemeClr val="accent2"/>
                </a:solidFill>
              </a:rPr>
              <a:t>, MSE = </a:t>
            </a:r>
            <a:r>
              <a:rPr lang="en-US" sz="2000" dirty="0">
                <a:solidFill>
                  <a:srgbClr val="FF0000"/>
                </a:solidFill>
              </a:rPr>
              <a:t>0.44</a:t>
            </a:r>
            <a:r>
              <a:rPr lang="en-US" sz="2000" dirty="0">
                <a:solidFill>
                  <a:schemeClr val="accent2"/>
                </a:solidFill>
              </a:rPr>
              <a:t>, p &lt; </a:t>
            </a:r>
            <a:r>
              <a:rPr lang="en-US" sz="2000" dirty="0">
                <a:solidFill>
                  <a:srgbClr val="FF0000"/>
                </a:solidFill>
              </a:rPr>
              <a:t>.001</a:t>
            </a:r>
            <a:r>
              <a:rPr lang="en-US" sz="2000" dirty="0">
                <a:solidFill>
                  <a:schemeClr val="accent2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η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= </a:t>
            </a:r>
            <a:r>
              <a:rPr lang="en-US" sz="2000" dirty="0">
                <a:solidFill>
                  <a:srgbClr val="FF0000"/>
                </a:solidFill>
              </a:rPr>
              <a:t>.267</a:t>
            </a:r>
            <a:r>
              <a:rPr lang="en-US" sz="2000" dirty="0">
                <a:solidFill>
                  <a:schemeClr val="accent2"/>
                </a:solidFill>
              </a:rPr>
              <a:t>.  Examining the means in Figure 1 suggests that disgust ratings changed over the course of the experiment, but only in the disgusting condition.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9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53363" cy="1320800"/>
          </a:xfrm>
        </p:spPr>
        <p:txBody>
          <a:bodyPr/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7871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B48A-ED48-FD44-B54F-1E72B734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83684-D196-9143-8744-EFD6C957D778}"/>
              </a:ext>
            </a:extLst>
          </p:cNvPr>
          <p:cNvSpPr txBox="1"/>
          <p:nvPr/>
        </p:nvSpPr>
        <p:spPr>
          <a:xfrm>
            <a:off x="677334" y="3975294"/>
            <a:ext cx="85966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There was not a significant correlation between interpersonal disgust and perceived vulnerability to disease, r (79) = .18, p = .104.</a:t>
            </a:r>
            <a:b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accent1"/>
                </a:solidFill>
                <a:latin typeface="Trebuchet MS" panose="020B0703020202090204" pitchFamily="34" charset="0"/>
              </a:rPr>
            </a:br>
            <a:endParaRPr lang="en-US" sz="1600" dirty="0">
              <a:solidFill>
                <a:schemeClr val="accent1"/>
              </a:solidFill>
              <a:latin typeface="Trebuchet MS" panose="020B070302020209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B5FD3-2100-644C-9BBE-C5529363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818" y="1270000"/>
            <a:ext cx="3949700" cy="23368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EAD8083-C14A-C646-AAF9-9D10F6911279}"/>
              </a:ext>
            </a:extLst>
          </p:cNvPr>
          <p:cNvSpPr/>
          <p:nvPr/>
        </p:nvSpPr>
        <p:spPr>
          <a:xfrm>
            <a:off x="6032090" y="1783715"/>
            <a:ext cx="918428" cy="1018479"/>
          </a:xfrm>
          <a:prstGeom prst="frame">
            <a:avLst>
              <a:gd name="adj1" fmla="val 9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8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27105" cy="1320800"/>
          </a:xfrm>
        </p:spPr>
        <p:txBody>
          <a:bodyPr/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Simple Regression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/ Multiple Regression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105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37F5-CBF5-8C42-8076-5A4B824F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regression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425A-7AC9-B54F-A3D0-7DCF77DDC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61" y="1238865"/>
            <a:ext cx="7008413" cy="5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20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B862-1C46-FD49-84EF-6EAA4857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C27EB-FF8F-4E4C-AA5C-E6B64796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A simple regression indicated that interpersonal disgust explained a marginally significant amount of the variance in Williams college student attitudes, F (</a:t>
            </a:r>
            <a:r>
              <a:rPr lang="en-US" sz="2400" dirty="0">
                <a:solidFill>
                  <a:srgbClr val="FF0000"/>
                </a:solidFill>
              </a:rPr>
              <a:t>1, 79</a:t>
            </a:r>
            <a:r>
              <a:rPr lang="en-US" sz="2400" dirty="0">
                <a:solidFill>
                  <a:schemeClr val="accent2"/>
                </a:solidFill>
              </a:rPr>
              <a:t>) = </a:t>
            </a:r>
            <a:r>
              <a:rPr lang="en-US" sz="2400" dirty="0">
                <a:solidFill>
                  <a:srgbClr val="FF0000"/>
                </a:solidFill>
              </a:rPr>
              <a:t>3.856</a:t>
            </a:r>
            <a:r>
              <a:rPr lang="en-US" sz="2400" dirty="0">
                <a:solidFill>
                  <a:schemeClr val="accent2"/>
                </a:solidFill>
              </a:rPr>
              <a:t>, p = </a:t>
            </a:r>
            <a:r>
              <a:rPr lang="en-US" sz="2400" dirty="0">
                <a:solidFill>
                  <a:srgbClr val="FF0000"/>
                </a:solidFill>
              </a:rPr>
              <a:t>.053</a:t>
            </a:r>
            <a:r>
              <a:rPr lang="en-US" sz="2400" dirty="0">
                <a:solidFill>
                  <a:schemeClr val="accent2"/>
                </a:solidFill>
              </a:rPr>
              <a:t>, r</a:t>
            </a:r>
            <a:r>
              <a:rPr lang="en-US" sz="2400" baseline="30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.034</a:t>
            </a:r>
            <a:r>
              <a:rPr lang="en-US" sz="2400" dirty="0">
                <a:solidFill>
                  <a:schemeClr val="accent2"/>
                </a:solidFill>
              </a:rPr>
              <a:t>. The r</a:t>
            </a:r>
            <a:r>
              <a:rPr lang="en-US" sz="2400" baseline="30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 indicates that interpersonal disgust explains </a:t>
            </a:r>
            <a:r>
              <a:rPr lang="en-US" sz="2400" dirty="0">
                <a:solidFill>
                  <a:srgbClr val="FF0000"/>
                </a:solidFill>
              </a:rPr>
              <a:t>3.4% </a:t>
            </a:r>
            <a:r>
              <a:rPr lang="en-US" sz="2400" dirty="0">
                <a:solidFill>
                  <a:schemeClr val="accent2"/>
                </a:solidFill>
              </a:rPr>
              <a:t>of the variance in Williams College attitude ratings. The slope of the regression equation was marginally significant (b= </a:t>
            </a:r>
            <a:r>
              <a:rPr lang="en-US" sz="2400" dirty="0">
                <a:solidFill>
                  <a:srgbClr val="FF0000"/>
                </a:solidFill>
              </a:rPr>
              <a:t>-8.659</a:t>
            </a:r>
            <a:r>
              <a:rPr lang="en-US" sz="2400" dirty="0">
                <a:solidFill>
                  <a:schemeClr val="accent2"/>
                </a:solidFill>
              </a:rPr>
              <a:t>, p = </a:t>
            </a:r>
            <a:r>
              <a:rPr lang="en-US" sz="2400" dirty="0">
                <a:solidFill>
                  <a:srgbClr val="FF0000"/>
                </a:solidFill>
              </a:rPr>
              <a:t>.053</a:t>
            </a:r>
            <a:r>
              <a:rPr lang="en-US" sz="2400" dirty="0">
                <a:solidFill>
                  <a:schemeClr val="accent2"/>
                </a:solidFill>
              </a:rPr>
              <a:t>) suggesting a significant inverse relationship between interpersonal disgust and attitude ratings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760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27105" cy="1320800"/>
          </a:xfrm>
        </p:spPr>
        <p:txBody>
          <a:bodyPr/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Simple Regression / </a:t>
            </a:r>
            <a:r>
              <a:rPr lang="en-US" sz="3200" dirty="0">
                <a:solidFill>
                  <a:schemeClr val="accent2"/>
                </a:solidFill>
              </a:rPr>
              <a:t>Multiple 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657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92DC6C-9F7D-944F-8A1C-7D3C986202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6811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How to reports results from SPSS</a:t>
            </a:r>
          </a:p>
        </p:txBody>
      </p:sp>
    </p:spTree>
    <p:extLst>
      <p:ext uri="{BB962C8B-B14F-4D97-AF65-F5344CB8AC3E}">
        <p14:creationId xmlns:p14="http://schemas.microsoft.com/office/powerpoint/2010/main" val="2011386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EEB0-991D-3949-AE73-F7D1724A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regression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A2E3C-7C9E-8F41-B6C9-9C29716F0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34" y="1306054"/>
            <a:ext cx="6398067" cy="55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1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5C78-B26C-DA49-A3BA-A26C7381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B580-FA85-A446-ACCD-D08CF1459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7918"/>
            <a:ext cx="8805879" cy="4490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A multiple regression analysis indicated that core, interpersonal, and death/body disgust sensitivity explained a significant amount of the variance in attitudes towards Williams college students, F (</a:t>
            </a:r>
            <a:r>
              <a:rPr lang="en-US" sz="2400" dirty="0">
                <a:solidFill>
                  <a:srgbClr val="FF0000"/>
                </a:solidFill>
              </a:rPr>
              <a:t>3, 7</a:t>
            </a:r>
            <a:r>
              <a:rPr lang="en-US" sz="2400" dirty="0">
                <a:solidFill>
                  <a:schemeClr val="accent2"/>
                </a:solidFill>
              </a:rPr>
              <a:t>) = </a:t>
            </a:r>
            <a:r>
              <a:rPr lang="en-US" sz="2400" dirty="0">
                <a:solidFill>
                  <a:srgbClr val="FF0000"/>
                </a:solidFill>
              </a:rPr>
              <a:t>4.154</a:t>
            </a:r>
            <a:r>
              <a:rPr lang="en-US" sz="2400" dirty="0">
                <a:solidFill>
                  <a:schemeClr val="accent2"/>
                </a:solidFill>
              </a:rPr>
              <a:t>, p &lt; </a:t>
            </a:r>
            <a:r>
              <a:rPr lang="en-US" sz="2400" dirty="0">
                <a:solidFill>
                  <a:srgbClr val="FF0000"/>
                </a:solidFill>
              </a:rPr>
              <a:t>.01</a:t>
            </a:r>
            <a:r>
              <a:rPr lang="en-US" sz="2400" dirty="0">
                <a:solidFill>
                  <a:schemeClr val="accent2"/>
                </a:solidFill>
              </a:rPr>
              <a:t>, R</a:t>
            </a:r>
            <a:r>
              <a:rPr lang="en-US" sz="2400" baseline="30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.106</a:t>
            </a:r>
            <a:r>
              <a:rPr lang="en-US" sz="2400" dirty="0">
                <a:solidFill>
                  <a:schemeClr val="accent2"/>
                </a:solidFill>
              </a:rPr>
              <a:t>. The R</a:t>
            </a:r>
            <a:r>
              <a:rPr lang="en-US" sz="2400" baseline="30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 indicates that the disgust sensitivity variables explain </a:t>
            </a:r>
            <a:r>
              <a:rPr lang="en-US" sz="2400" dirty="0">
                <a:solidFill>
                  <a:srgbClr val="FF0000"/>
                </a:solidFill>
              </a:rPr>
              <a:t>10.6</a:t>
            </a:r>
            <a:r>
              <a:rPr lang="en-US" sz="2400" dirty="0">
                <a:solidFill>
                  <a:schemeClr val="accent2"/>
                </a:solidFill>
              </a:rPr>
              <a:t>% of the variance in attitude ratings. The slope of the regression equation was significant for core disgust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l-GR" sz="2400" dirty="0">
                <a:solidFill>
                  <a:schemeClr val="accent2"/>
                </a:solidFill>
              </a:rPr>
              <a:t>β</a:t>
            </a:r>
            <a:r>
              <a:rPr lang="en-US" sz="2400" dirty="0">
                <a:solidFill>
                  <a:schemeClr val="accent2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-13.254</a:t>
            </a:r>
            <a:r>
              <a:rPr lang="en-US" sz="2400" dirty="0">
                <a:solidFill>
                  <a:schemeClr val="accent2"/>
                </a:solidFill>
              </a:rPr>
              <a:t>, p = </a:t>
            </a:r>
            <a:r>
              <a:rPr lang="en-US" sz="2400" dirty="0">
                <a:solidFill>
                  <a:srgbClr val="FF0000"/>
                </a:solidFill>
              </a:rPr>
              <a:t>.013</a:t>
            </a:r>
            <a:r>
              <a:rPr lang="en-US" sz="2400" dirty="0">
                <a:solidFill>
                  <a:schemeClr val="accent2"/>
                </a:solidFill>
              </a:rPr>
              <a:t>), indicating that the more sensitive a person is to core disgust the less they like Williams College students. The slope was not significant for either death/body (</a:t>
            </a:r>
            <a:r>
              <a:rPr lang="el-GR" sz="2400" dirty="0">
                <a:solidFill>
                  <a:schemeClr val="accent2"/>
                </a:solidFill>
              </a:rPr>
              <a:t>β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</a:rPr>
              <a:t>=</a:t>
            </a:r>
            <a:r>
              <a:rPr lang="en-US" sz="2400">
                <a:solidFill>
                  <a:srgbClr val="FF0000"/>
                </a:solidFill>
              </a:rPr>
              <a:t> -</a:t>
            </a:r>
            <a:r>
              <a:rPr lang="en-US" sz="2400" dirty="0">
                <a:solidFill>
                  <a:srgbClr val="FF0000"/>
                </a:solidFill>
              </a:rPr>
              <a:t>1.387</a:t>
            </a:r>
            <a:r>
              <a:rPr lang="en-US" sz="2400" dirty="0">
                <a:solidFill>
                  <a:schemeClr val="accent2"/>
                </a:solidFill>
              </a:rPr>
              <a:t>, p = </a:t>
            </a:r>
            <a:r>
              <a:rPr lang="en-US" sz="2400" dirty="0">
                <a:solidFill>
                  <a:srgbClr val="FF0000"/>
                </a:solidFill>
              </a:rPr>
              <a:t>.69</a:t>
            </a:r>
            <a:r>
              <a:rPr lang="en-US" sz="2400" dirty="0">
                <a:solidFill>
                  <a:schemeClr val="accent2"/>
                </a:solidFill>
              </a:rPr>
              <a:t>) or interpersonal disgust (</a:t>
            </a:r>
            <a:r>
              <a:rPr lang="el-GR" sz="2400" dirty="0">
                <a:solidFill>
                  <a:schemeClr val="accent2"/>
                </a:solidFill>
              </a:rPr>
              <a:t>β</a:t>
            </a:r>
            <a:r>
              <a:rPr lang="en-US" sz="2400" dirty="0">
                <a:solidFill>
                  <a:schemeClr val="accent2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-0.395</a:t>
            </a:r>
            <a:r>
              <a:rPr lang="en-US" sz="2400" dirty="0">
                <a:solidFill>
                  <a:schemeClr val="accent2"/>
                </a:solidFill>
              </a:rPr>
              <a:t>, p = </a:t>
            </a:r>
            <a:r>
              <a:rPr lang="en-US" sz="2400" dirty="0">
                <a:solidFill>
                  <a:srgbClr val="FF0000"/>
                </a:solidFill>
              </a:rPr>
              <a:t>.94</a:t>
            </a:r>
            <a:r>
              <a:rPr lang="en-US" sz="2400" dirty="0">
                <a:solidFill>
                  <a:schemeClr val="accent2"/>
                </a:solidFill>
              </a:rPr>
              <a:t>) or death/body disgust.</a:t>
            </a:r>
          </a:p>
        </p:txBody>
      </p:sp>
    </p:spTree>
    <p:extLst>
      <p:ext uri="{BB962C8B-B14F-4D97-AF65-F5344CB8AC3E}">
        <p14:creationId xmlns:p14="http://schemas.microsoft.com/office/powerpoint/2010/main" val="349936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72CF-6459-E048-BB50-DAB80239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29DC-FC9A-014D-A616-4BADD028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00" y="3159433"/>
            <a:ext cx="9027105" cy="3247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Courier" pitchFamily="2" charset="0"/>
              </a:rPr>
              <a:t>_______________________________________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Trebuchet MS" panose="020B0703020202090204" pitchFamily="34" charset="0"/>
              </a:rPr>
              <a:t>Whereas the disgusting condition yielded a mean disgust rating of </a:t>
            </a:r>
            <a:r>
              <a:rPr lang="en-US" sz="2800" dirty="0">
                <a:solidFill>
                  <a:srgbClr val="FF0000"/>
                </a:solidFill>
                <a:latin typeface="Trebuchet MS" panose="020B0703020202090204" pitchFamily="34" charset="0"/>
              </a:rPr>
              <a:t>64.7</a:t>
            </a:r>
            <a:r>
              <a:rPr lang="en-US" sz="2800" dirty="0">
                <a:solidFill>
                  <a:schemeClr val="accent2"/>
                </a:solidFill>
                <a:latin typeface="Trebuchet MS" panose="020B0703020202090204" pitchFamily="34" charset="0"/>
              </a:rPr>
              <a:t> (SD = </a:t>
            </a:r>
            <a:r>
              <a:rPr lang="en-US" sz="2800" dirty="0">
                <a:solidFill>
                  <a:srgbClr val="FF0000"/>
                </a:solidFill>
                <a:latin typeface="Trebuchet MS" panose="020B0703020202090204" pitchFamily="34" charset="0"/>
              </a:rPr>
              <a:t>15.3</a:t>
            </a:r>
            <a:r>
              <a:rPr lang="en-US" sz="2800" dirty="0">
                <a:solidFill>
                  <a:schemeClr val="accent2"/>
                </a:solidFill>
                <a:latin typeface="Trebuchet MS" panose="020B0703020202090204" pitchFamily="34" charset="0"/>
              </a:rPr>
              <a:t>), the sweet condition yielded a mean disgust rating of </a:t>
            </a:r>
            <a:r>
              <a:rPr lang="en-US" sz="2800" dirty="0">
                <a:solidFill>
                  <a:srgbClr val="FF0000"/>
                </a:solidFill>
                <a:latin typeface="Trebuchet MS" panose="020B0703020202090204" pitchFamily="34" charset="0"/>
              </a:rPr>
              <a:t>51.5</a:t>
            </a:r>
            <a:r>
              <a:rPr lang="en-US" sz="2800" dirty="0">
                <a:solidFill>
                  <a:schemeClr val="accent2"/>
                </a:solidFill>
                <a:latin typeface="Trebuchet MS" panose="020B0703020202090204" pitchFamily="34" charset="0"/>
              </a:rPr>
              <a:t> (SD = </a:t>
            </a:r>
            <a:r>
              <a:rPr lang="en-US" sz="2800" dirty="0">
                <a:solidFill>
                  <a:srgbClr val="FF0000"/>
                </a:solidFill>
                <a:latin typeface="Trebuchet MS" panose="020B0703020202090204" pitchFamily="34" charset="0"/>
              </a:rPr>
              <a:t>19.4</a:t>
            </a:r>
            <a:r>
              <a:rPr lang="en-US" sz="2800" dirty="0">
                <a:solidFill>
                  <a:schemeClr val="accent2"/>
                </a:solidFill>
                <a:latin typeface="Trebuchet MS" panose="020B0703020202090204" pitchFamily="34" charset="0"/>
              </a:rPr>
              <a:t>) and the water condition yielded a mean disgust rating of </a:t>
            </a:r>
            <a:r>
              <a:rPr lang="en-US" sz="2800" dirty="0">
                <a:solidFill>
                  <a:srgbClr val="FF0000"/>
                </a:solidFill>
                <a:latin typeface="Trebuchet MS" panose="020B0703020202090204" pitchFamily="34" charset="0"/>
              </a:rPr>
              <a:t>54.3</a:t>
            </a:r>
            <a:r>
              <a:rPr lang="en-US" sz="2800" dirty="0">
                <a:solidFill>
                  <a:schemeClr val="accent2"/>
                </a:solidFill>
                <a:latin typeface="Trebuchet MS" panose="020B0703020202090204" pitchFamily="34" charset="0"/>
              </a:rPr>
              <a:t> (SD = </a:t>
            </a:r>
            <a:r>
              <a:rPr lang="en-US" sz="2800" dirty="0">
                <a:solidFill>
                  <a:srgbClr val="FF0000"/>
                </a:solidFill>
                <a:latin typeface="Trebuchet MS" panose="020B0703020202090204" pitchFamily="34" charset="0"/>
              </a:rPr>
              <a:t>20.2</a:t>
            </a:r>
            <a:r>
              <a:rPr lang="en-US" sz="2800" dirty="0">
                <a:solidFill>
                  <a:schemeClr val="accent2"/>
                </a:solidFill>
                <a:latin typeface="Trebuchet MS" panose="020B0703020202090204" pitchFamily="34" charset="0"/>
              </a:rPr>
              <a:t>).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6D5EF-7E08-C848-9E0C-17E0069A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810" y="-1"/>
            <a:ext cx="4975190" cy="2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5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17389" cy="1320800"/>
          </a:xfrm>
        </p:spPr>
        <p:txBody>
          <a:bodyPr/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143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801D-C467-854D-94CA-96FBB468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E2340-0AB0-AD4D-8F30-3ECF8734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914"/>
            <a:ext cx="12192000" cy="3878171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DF17803-1EAA-1547-B81F-06E432AA0FA7}"/>
              </a:ext>
            </a:extLst>
          </p:cNvPr>
          <p:cNvSpPr/>
          <p:nvPr/>
        </p:nvSpPr>
        <p:spPr>
          <a:xfrm>
            <a:off x="2330245" y="1930401"/>
            <a:ext cx="2094271" cy="930786"/>
          </a:xfrm>
          <a:prstGeom prst="frame">
            <a:avLst>
              <a:gd name="adj1" fmla="val 6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246F691-E8CD-E64E-BDB8-A8FC883A49A2}"/>
              </a:ext>
            </a:extLst>
          </p:cNvPr>
          <p:cNvSpPr/>
          <p:nvPr/>
        </p:nvSpPr>
        <p:spPr>
          <a:xfrm>
            <a:off x="6233651" y="4487773"/>
            <a:ext cx="1155291" cy="452938"/>
          </a:xfrm>
          <a:prstGeom prst="frame">
            <a:avLst>
              <a:gd name="adj1" fmla="val 1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5B9096A-E12E-3D40-B56F-8B00E69B7E48}"/>
              </a:ext>
            </a:extLst>
          </p:cNvPr>
          <p:cNvSpPr/>
          <p:nvPr/>
        </p:nvSpPr>
        <p:spPr>
          <a:xfrm>
            <a:off x="4586748" y="4487773"/>
            <a:ext cx="860323" cy="452938"/>
          </a:xfrm>
          <a:prstGeom prst="frame">
            <a:avLst>
              <a:gd name="adj1" fmla="val 1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9C08EFB-EB1F-654A-8163-D13ADB7C2A3D}"/>
              </a:ext>
            </a:extLst>
          </p:cNvPr>
          <p:cNvSpPr/>
          <p:nvPr/>
        </p:nvSpPr>
        <p:spPr>
          <a:xfrm>
            <a:off x="5447071" y="4487773"/>
            <a:ext cx="786580" cy="452938"/>
          </a:xfrm>
          <a:prstGeom prst="frame">
            <a:avLst>
              <a:gd name="adj1" fmla="val 1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B2CF-C6C0-A54F-9796-89E6F4B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A124-EA92-3A47-8CDB-11587C93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36716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independent samples t-test indicate that there was no significant difference in morality ratings between liberals and conservatives, t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0.691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 = 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Conservatives (M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59.0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SD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did not rate the vignettes as more immoral than liberals (M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56.0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SD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0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91131" cy="1320800"/>
          </a:xfrm>
        </p:spPr>
        <p:txBody>
          <a:bodyPr/>
          <a:lstStyle/>
          <a:p>
            <a:r>
              <a:rPr lang="en-US" dirty="0"/>
              <a:t>How to reports results from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558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7523-F2B7-8E48-8E0E-6F970B73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FFBA7-CC8C-DD42-B81F-C197A768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327150"/>
            <a:ext cx="10744200" cy="42037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F30A64ED-90D9-6D47-95CE-78422068124E}"/>
              </a:ext>
            </a:extLst>
          </p:cNvPr>
          <p:cNvSpPr/>
          <p:nvPr/>
        </p:nvSpPr>
        <p:spPr>
          <a:xfrm>
            <a:off x="2276167" y="2069037"/>
            <a:ext cx="894735" cy="467685"/>
          </a:xfrm>
          <a:prstGeom prst="frame">
            <a:avLst>
              <a:gd name="adj1" fmla="val 1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47132FA-3E6D-EF42-AE98-4E43AEF41C43}"/>
              </a:ext>
            </a:extLst>
          </p:cNvPr>
          <p:cNvSpPr/>
          <p:nvPr/>
        </p:nvSpPr>
        <p:spPr>
          <a:xfrm>
            <a:off x="3977148" y="2069036"/>
            <a:ext cx="1273278" cy="467686"/>
          </a:xfrm>
          <a:prstGeom prst="frame">
            <a:avLst>
              <a:gd name="adj1" fmla="val 1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BB59B54-8C1F-3C4D-B9CC-B0B4BC40936E}"/>
              </a:ext>
            </a:extLst>
          </p:cNvPr>
          <p:cNvSpPr/>
          <p:nvPr/>
        </p:nvSpPr>
        <p:spPr>
          <a:xfrm>
            <a:off x="8436076" y="5176684"/>
            <a:ext cx="3032023" cy="354166"/>
          </a:xfrm>
          <a:prstGeom prst="frame">
            <a:avLst>
              <a:gd name="adj1" fmla="val 1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025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{8D7D9EB6-1EB1-EB45-B4A3-F67B519DA272}tf10001060</Template>
  <TotalTime>1408</TotalTime>
  <Words>1445</Words>
  <Application>Microsoft Macintosh PowerPoint</Application>
  <PresentationFormat>Widescreen</PresentationFormat>
  <Paragraphs>142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Courier</vt:lpstr>
      <vt:lpstr>Times New Roman</vt:lpstr>
      <vt:lpstr>Trebuchet MS</vt:lpstr>
      <vt:lpstr>Wingdings 3</vt:lpstr>
      <vt:lpstr>Facet</vt:lpstr>
      <vt:lpstr>Reporting your results</vt:lpstr>
      <vt:lpstr>How to reports results from SPSS</vt:lpstr>
      <vt:lpstr>How to reports results from SPSS</vt:lpstr>
      <vt:lpstr>Means and Standard Deviations</vt:lpstr>
      <vt:lpstr>How to reports results from SPSS</vt:lpstr>
      <vt:lpstr>Independent samples t-test</vt:lpstr>
      <vt:lpstr>Independent samples t-test</vt:lpstr>
      <vt:lpstr>How to reports results from SPSS</vt:lpstr>
      <vt:lpstr>Paired Samples t-test</vt:lpstr>
      <vt:lpstr>Paired samples t-test</vt:lpstr>
      <vt:lpstr>How to reports results from SPSS</vt:lpstr>
      <vt:lpstr>One-way between subjects ANOVA</vt:lpstr>
      <vt:lpstr>One-way between subjects ANOVA</vt:lpstr>
      <vt:lpstr>How to reports results from SPSS</vt:lpstr>
      <vt:lpstr>One-way repeated measures ANOVA</vt:lpstr>
      <vt:lpstr>One-way repeated measures ANOVA</vt:lpstr>
      <vt:lpstr>How to reports results from SPSS</vt:lpstr>
      <vt:lpstr>Factorial between subjects ANOVA</vt:lpstr>
      <vt:lpstr>Factorial between subjects ANOVA</vt:lpstr>
      <vt:lpstr>How to reports results from SPSS</vt:lpstr>
      <vt:lpstr>Repeated measures factorial ANOVA</vt:lpstr>
      <vt:lpstr>Repeated measures factorial ANOVA</vt:lpstr>
      <vt:lpstr>Repeated measures factorial ANOVA</vt:lpstr>
      <vt:lpstr>How to reports results from SPSS</vt:lpstr>
      <vt:lpstr>Correlation</vt:lpstr>
      <vt:lpstr>How to reports results from SPSS</vt:lpstr>
      <vt:lpstr>Simple regression</vt:lpstr>
      <vt:lpstr>Simple regression</vt:lpstr>
      <vt:lpstr>How to reports results from SPSS</vt:lpstr>
      <vt:lpstr>Multiple regression</vt:lpstr>
      <vt:lpstr>Multiple regression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your results</dc:title>
  <dc:creator>The Darkness</dc:creator>
  <cp:lastModifiedBy>The Darkness</cp:lastModifiedBy>
  <cp:revision>30</cp:revision>
  <dcterms:created xsi:type="dcterms:W3CDTF">2019-11-21T16:18:35Z</dcterms:created>
  <dcterms:modified xsi:type="dcterms:W3CDTF">2021-08-26T16:00:28Z</dcterms:modified>
</cp:coreProperties>
</file>