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04" r:id="rId2"/>
    <p:sldId id="330" r:id="rId3"/>
    <p:sldId id="33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FF"/>
    <a:srgbClr val="174CFC"/>
    <a:srgbClr val="396D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4"/>
    <p:restoredTop sz="94586"/>
  </p:normalViewPr>
  <p:slideViewPr>
    <p:cSldViewPr snapToGrid="0" snapToObjects="1">
      <p:cViewPr varScale="1">
        <p:scale>
          <a:sx n="87" d="100"/>
          <a:sy n="87" d="100"/>
        </p:scale>
        <p:origin x="224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7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6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1075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16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4581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00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97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4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8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3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1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1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1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4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6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6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50124" cy="1320800"/>
          </a:xfrm>
        </p:spPr>
        <p:txBody>
          <a:bodyPr/>
          <a:lstStyle/>
          <a:p>
            <a:r>
              <a:rPr lang="en-US" dirty="0"/>
              <a:t>How to reports results from SPSS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6227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Finding Means and Standard Deviations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Independent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Paired samples t-test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One-way ANOVA </a:t>
            </a:r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(RM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Factorial ANOVA (RM Factorial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Correlation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Regression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366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5333A-6467-7E45-A732-4375AA7A9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One-way between subjects ANOVA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F6F8CD-D597-3541-B405-0E2CEC571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271" y="1246136"/>
            <a:ext cx="7924800" cy="2425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723EDB4-7474-5A47-AF6F-D91187C44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271" y="3998042"/>
            <a:ext cx="5181600" cy="16891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4B52AB1-A6D7-8749-8B26-E004F8AE76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2426" y="3998042"/>
            <a:ext cx="3670300" cy="1930400"/>
          </a:xfrm>
          <a:prstGeom prst="rect">
            <a:avLst/>
          </a:prstGeom>
        </p:spPr>
      </p:pic>
      <p:sp>
        <p:nvSpPr>
          <p:cNvPr id="12" name="Frame 11">
            <a:extLst>
              <a:ext uri="{FF2B5EF4-FFF2-40B4-BE49-F238E27FC236}">
                <a16:creationId xmlns:a16="http://schemas.microsoft.com/office/drawing/2014/main" id="{38630DBC-DBAE-424A-8B6E-1DF8E9B06EF0}"/>
              </a:ext>
            </a:extLst>
          </p:cNvPr>
          <p:cNvSpPr/>
          <p:nvPr/>
        </p:nvSpPr>
        <p:spPr>
          <a:xfrm>
            <a:off x="3790335" y="2654710"/>
            <a:ext cx="4704736" cy="54569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DD45231C-793F-D447-B8F9-9FF2F64941D6}"/>
              </a:ext>
            </a:extLst>
          </p:cNvPr>
          <p:cNvSpPr/>
          <p:nvPr/>
        </p:nvSpPr>
        <p:spPr>
          <a:xfrm>
            <a:off x="1457632" y="4938457"/>
            <a:ext cx="1919749" cy="748685"/>
          </a:xfrm>
          <a:prstGeom prst="frame">
            <a:avLst>
              <a:gd name="adj1" fmla="val 74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87846742-2460-9D4F-A875-AE146F520722}"/>
              </a:ext>
            </a:extLst>
          </p:cNvPr>
          <p:cNvSpPr/>
          <p:nvPr/>
        </p:nvSpPr>
        <p:spPr>
          <a:xfrm>
            <a:off x="7847576" y="4963242"/>
            <a:ext cx="1919749" cy="965200"/>
          </a:xfrm>
          <a:prstGeom prst="frame">
            <a:avLst>
              <a:gd name="adj1" fmla="val 74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392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2B2CF-C6C0-A54F-9796-89E6F4B0D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One-way between subjects ANOVA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8A124-EA92-3A47-8CDB-11587C93D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2586"/>
            <a:ext cx="8596668" cy="33343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2"/>
                </a:solidFill>
              </a:rPr>
              <a:t>The one-way ANOVA indicated that there was a significant effect of condition on moral judgments, F (</a:t>
            </a:r>
            <a:r>
              <a:rPr lang="en-US" sz="2400" dirty="0">
                <a:solidFill>
                  <a:srgbClr val="FF0000"/>
                </a:solidFill>
              </a:rPr>
              <a:t>2, 88</a:t>
            </a:r>
            <a:r>
              <a:rPr lang="en-US" sz="2400" dirty="0">
                <a:solidFill>
                  <a:schemeClr val="accent2"/>
                </a:solidFill>
              </a:rPr>
              <a:t>) = </a:t>
            </a:r>
            <a:r>
              <a:rPr lang="en-US" sz="2400" dirty="0">
                <a:solidFill>
                  <a:srgbClr val="FF0000"/>
                </a:solidFill>
              </a:rPr>
              <a:t>4.437</a:t>
            </a:r>
            <a:r>
              <a:rPr lang="en-US" sz="2400" dirty="0">
                <a:solidFill>
                  <a:schemeClr val="accent2"/>
                </a:solidFill>
              </a:rPr>
              <a:t>, p &lt; .</a:t>
            </a:r>
            <a:r>
              <a:rPr lang="en-US" sz="2400" dirty="0">
                <a:solidFill>
                  <a:srgbClr val="FF0000"/>
                </a:solidFill>
              </a:rPr>
              <a:t>015</a:t>
            </a:r>
            <a:r>
              <a:rPr lang="en-US" sz="2400" dirty="0">
                <a:solidFill>
                  <a:schemeClr val="accent2"/>
                </a:solidFill>
              </a:rPr>
              <a:t>, η</a:t>
            </a:r>
            <a:r>
              <a:rPr lang="en-US" sz="2400" baseline="30000" dirty="0">
                <a:solidFill>
                  <a:schemeClr val="accent2"/>
                </a:solidFill>
              </a:rPr>
              <a:t>2</a:t>
            </a:r>
            <a:r>
              <a:rPr lang="en-US" sz="2400" dirty="0">
                <a:solidFill>
                  <a:schemeClr val="accent2"/>
                </a:solidFill>
              </a:rPr>
              <a:t> = .</a:t>
            </a:r>
            <a:r>
              <a:rPr lang="en-US" sz="2400" dirty="0">
                <a:solidFill>
                  <a:srgbClr val="FF0000"/>
                </a:solidFill>
              </a:rPr>
              <a:t>092</a:t>
            </a:r>
            <a:r>
              <a:rPr lang="en-US" sz="2400" dirty="0">
                <a:solidFill>
                  <a:schemeClr val="accent2"/>
                </a:solidFill>
              </a:rPr>
              <a:t>. Post-hoc tests indicated that people in the disgusting jellybean condition (M = </a:t>
            </a:r>
            <a:r>
              <a:rPr lang="en-US" sz="2400" dirty="0">
                <a:solidFill>
                  <a:srgbClr val="FF0000"/>
                </a:solidFill>
              </a:rPr>
              <a:t>64.7</a:t>
            </a:r>
            <a:r>
              <a:rPr lang="en-US" sz="2400" dirty="0">
                <a:solidFill>
                  <a:schemeClr val="accent2"/>
                </a:solidFill>
              </a:rPr>
              <a:t>, SE= </a:t>
            </a:r>
            <a:r>
              <a:rPr lang="en-US" sz="2400" dirty="0">
                <a:solidFill>
                  <a:srgbClr val="FF0000"/>
                </a:solidFill>
              </a:rPr>
              <a:t>3.30</a:t>
            </a:r>
            <a:r>
              <a:rPr lang="en-US" sz="2400" dirty="0">
                <a:solidFill>
                  <a:schemeClr val="accent2"/>
                </a:solidFill>
              </a:rPr>
              <a:t>) had significantly harsher morality judgments than people in the sweet condition (M = </a:t>
            </a:r>
            <a:r>
              <a:rPr lang="en-US" sz="2400" dirty="0">
                <a:solidFill>
                  <a:srgbClr val="FF0000"/>
                </a:solidFill>
              </a:rPr>
              <a:t>51.5</a:t>
            </a:r>
            <a:r>
              <a:rPr lang="en-US" sz="2400" dirty="0">
                <a:solidFill>
                  <a:schemeClr val="accent2"/>
                </a:solidFill>
              </a:rPr>
              <a:t>, SD = </a:t>
            </a:r>
            <a:r>
              <a:rPr lang="en-US" sz="2400" dirty="0">
                <a:solidFill>
                  <a:srgbClr val="FF0000"/>
                </a:solidFill>
              </a:rPr>
              <a:t>3.30</a:t>
            </a:r>
            <a:r>
              <a:rPr lang="en-US" sz="2400" dirty="0">
                <a:solidFill>
                  <a:schemeClr val="accent2"/>
                </a:solidFill>
              </a:rPr>
              <a:t>).  The water condition (M =</a:t>
            </a:r>
            <a:r>
              <a:rPr lang="en-US" sz="2400" dirty="0">
                <a:solidFill>
                  <a:srgbClr val="FF0000"/>
                </a:solidFill>
              </a:rPr>
              <a:t>54.3</a:t>
            </a:r>
            <a:r>
              <a:rPr lang="en-US" sz="2400" dirty="0">
                <a:solidFill>
                  <a:schemeClr val="accent2"/>
                </a:solidFill>
              </a:rPr>
              <a:t>, SD = </a:t>
            </a:r>
            <a:r>
              <a:rPr lang="en-US" sz="2400" dirty="0">
                <a:solidFill>
                  <a:srgbClr val="FF0000"/>
                </a:solidFill>
              </a:rPr>
              <a:t>3.4</a:t>
            </a:r>
            <a:r>
              <a:rPr lang="en-US" sz="2400" dirty="0">
                <a:solidFill>
                  <a:schemeClr val="accent2"/>
                </a:solidFill>
              </a:rPr>
              <a:t>) did not differ significantly from either the disgusting condition or the sweet conditions.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r">
              <a:buNone/>
            </a:pP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3242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{8D7D9EB6-1EB1-EB45-B4A3-F67B519DA272}tf10001060</Template>
  <TotalTime>1410</TotalTime>
  <Words>141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Wingdings 3</vt:lpstr>
      <vt:lpstr>Facet</vt:lpstr>
      <vt:lpstr>How to reports results from SPSS</vt:lpstr>
      <vt:lpstr>One-way between subjects ANOVA</vt:lpstr>
      <vt:lpstr>One-way between subjects ANOVA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your results</dc:title>
  <dc:creator>The Darkness</dc:creator>
  <cp:lastModifiedBy>The Darkness</cp:lastModifiedBy>
  <cp:revision>31</cp:revision>
  <dcterms:created xsi:type="dcterms:W3CDTF">2019-11-21T16:18:35Z</dcterms:created>
  <dcterms:modified xsi:type="dcterms:W3CDTF">2021-08-26T15:53:23Z</dcterms:modified>
</cp:coreProperties>
</file>