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08" r:id="rId2"/>
    <p:sldId id="334" r:id="rId3"/>
    <p:sldId id="33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FF"/>
    <a:srgbClr val="174CFC"/>
    <a:srgbClr val="396D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4"/>
    <p:restoredTop sz="94586"/>
  </p:normalViewPr>
  <p:slideViewPr>
    <p:cSldViewPr snapToGrid="0" snapToObjects="1">
      <p:cViewPr varScale="1">
        <p:scale>
          <a:sx n="87" d="100"/>
          <a:sy n="87" d="100"/>
        </p:scale>
        <p:origin x="224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75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6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1075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16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4581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00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97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45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8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3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12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1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1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4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6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6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746885" cy="1320800"/>
          </a:xfrm>
        </p:spPr>
        <p:txBody>
          <a:bodyPr/>
          <a:lstStyle/>
          <a:p>
            <a:r>
              <a:rPr lang="en-US" dirty="0"/>
              <a:t>How to reports results from SPSS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Independent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One-way ANOVA (RM ANOVA)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Factorial ANOVA </a:t>
            </a:r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(RM Factorial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Correlation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Regression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51450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5333A-6467-7E45-A732-4375AA7A9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Factorial between subjects ANOVA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99F3879-A83C-DB46-8E53-0343701B69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9218" y="1301135"/>
            <a:ext cx="8051800" cy="31877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094BBC3-DD5E-C542-8D75-CBB6CC1E8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4615426"/>
            <a:ext cx="5321300" cy="17272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74A0C0B-14A3-0445-8CC1-429F22809C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4684" y="4615426"/>
            <a:ext cx="5168900" cy="1498600"/>
          </a:xfrm>
          <a:prstGeom prst="rect">
            <a:avLst/>
          </a:prstGeom>
        </p:spPr>
      </p:pic>
      <p:sp>
        <p:nvSpPr>
          <p:cNvPr id="12" name="Frame 11">
            <a:extLst>
              <a:ext uri="{FF2B5EF4-FFF2-40B4-BE49-F238E27FC236}">
                <a16:creationId xmlns:a16="http://schemas.microsoft.com/office/drawing/2014/main" id="{E7D0F2A2-55B4-4B41-B6B2-190226D8BC8B}"/>
              </a:ext>
            </a:extLst>
          </p:cNvPr>
          <p:cNvSpPr/>
          <p:nvPr/>
        </p:nvSpPr>
        <p:spPr>
          <a:xfrm>
            <a:off x="1739218" y="5538311"/>
            <a:ext cx="1844640" cy="804315"/>
          </a:xfrm>
          <a:prstGeom prst="frame">
            <a:avLst>
              <a:gd name="adj1" fmla="val 69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Frame 12">
            <a:extLst>
              <a:ext uri="{FF2B5EF4-FFF2-40B4-BE49-F238E27FC236}">
                <a16:creationId xmlns:a16="http://schemas.microsoft.com/office/drawing/2014/main" id="{B8482C40-27F6-DA4C-AE7B-F5975DDCA27D}"/>
              </a:ext>
            </a:extLst>
          </p:cNvPr>
          <p:cNvSpPr/>
          <p:nvPr/>
        </p:nvSpPr>
        <p:spPr>
          <a:xfrm>
            <a:off x="7060518" y="5538311"/>
            <a:ext cx="1891753" cy="575716"/>
          </a:xfrm>
          <a:prstGeom prst="frame">
            <a:avLst>
              <a:gd name="adj1" fmla="val 69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Frame 13">
            <a:extLst>
              <a:ext uri="{FF2B5EF4-FFF2-40B4-BE49-F238E27FC236}">
                <a16:creationId xmlns:a16="http://schemas.microsoft.com/office/drawing/2014/main" id="{641AA94F-9B39-9846-BF8E-95F47ECD40C5}"/>
              </a:ext>
            </a:extLst>
          </p:cNvPr>
          <p:cNvSpPr/>
          <p:nvPr/>
        </p:nvSpPr>
        <p:spPr>
          <a:xfrm>
            <a:off x="3337984" y="3480619"/>
            <a:ext cx="6277964" cy="309716"/>
          </a:xfrm>
          <a:prstGeom prst="frame">
            <a:avLst>
              <a:gd name="adj1" fmla="val 107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ame 15">
            <a:extLst>
              <a:ext uri="{FF2B5EF4-FFF2-40B4-BE49-F238E27FC236}">
                <a16:creationId xmlns:a16="http://schemas.microsoft.com/office/drawing/2014/main" id="{F64B8619-7626-704A-8DC8-3ECE525DC885}"/>
              </a:ext>
            </a:extLst>
          </p:cNvPr>
          <p:cNvSpPr/>
          <p:nvPr/>
        </p:nvSpPr>
        <p:spPr>
          <a:xfrm>
            <a:off x="3337984" y="2214569"/>
            <a:ext cx="6277964" cy="329117"/>
          </a:xfrm>
          <a:prstGeom prst="frame">
            <a:avLst>
              <a:gd name="adj1" fmla="val 107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Frame 18">
            <a:extLst>
              <a:ext uri="{FF2B5EF4-FFF2-40B4-BE49-F238E27FC236}">
                <a16:creationId xmlns:a16="http://schemas.microsoft.com/office/drawing/2014/main" id="{6583A171-8F9E-E94A-815B-B4527FC4EB48}"/>
              </a:ext>
            </a:extLst>
          </p:cNvPr>
          <p:cNvSpPr/>
          <p:nvPr/>
        </p:nvSpPr>
        <p:spPr>
          <a:xfrm>
            <a:off x="3337984" y="2670278"/>
            <a:ext cx="6277964" cy="810340"/>
          </a:xfrm>
          <a:prstGeom prst="frame">
            <a:avLst>
              <a:gd name="adj1" fmla="val 52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238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2B2CF-C6C0-A54F-9796-89E6F4B0D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Factorial between subjects ANOVA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8A124-EA92-3A47-8CDB-11587C93D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2585"/>
            <a:ext cx="8596668" cy="4116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</a:rPr>
              <a:t>A 3 x 2 ANOVA was conducted to examine whether morality judgments were influenced by condition and political views. The omnibus test was significant, F (</a:t>
            </a:r>
            <a:r>
              <a:rPr lang="en-US" sz="2000" dirty="0">
                <a:solidFill>
                  <a:srgbClr val="FF0000"/>
                </a:solidFill>
              </a:rPr>
              <a:t>5, 85</a:t>
            </a:r>
            <a:r>
              <a:rPr lang="en-US" sz="2000" dirty="0">
                <a:solidFill>
                  <a:schemeClr val="accent2"/>
                </a:solidFill>
              </a:rPr>
              <a:t>) = </a:t>
            </a:r>
            <a:r>
              <a:rPr lang="en-US" sz="2000" dirty="0">
                <a:solidFill>
                  <a:srgbClr val="FF0000"/>
                </a:solidFill>
              </a:rPr>
              <a:t>2.408</a:t>
            </a:r>
            <a:r>
              <a:rPr lang="en-US" sz="2000" dirty="0">
                <a:solidFill>
                  <a:schemeClr val="accent2"/>
                </a:solidFill>
              </a:rPr>
              <a:t>, MSE = </a:t>
            </a:r>
            <a:r>
              <a:rPr lang="en-US" sz="2000" dirty="0">
                <a:solidFill>
                  <a:srgbClr val="FF0000"/>
                </a:solidFill>
              </a:rPr>
              <a:t>337.07</a:t>
            </a:r>
            <a:r>
              <a:rPr lang="en-US" sz="2000" dirty="0">
                <a:solidFill>
                  <a:schemeClr val="accent2"/>
                </a:solidFill>
              </a:rPr>
              <a:t>, p = </a:t>
            </a:r>
            <a:r>
              <a:rPr lang="en-US" sz="2000" dirty="0">
                <a:solidFill>
                  <a:srgbClr val="FF0000"/>
                </a:solidFill>
              </a:rPr>
              <a:t>.043</a:t>
            </a:r>
            <a:r>
              <a:rPr lang="en-US" sz="2000" dirty="0">
                <a:solidFill>
                  <a:schemeClr val="accent2"/>
                </a:solidFill>
              </a:rPr>
              <a:t>,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accent2"/>
                </a:solidFill>
              </a:rPr>
              <a:t>η</a:t>
            </a:r>
            <a:r>
              <a:rPr lang="en-US" sz="2000" baseline="30000" dirty="0">
                <a:solidFill>
                  <a:schemeClr val="accent2"/>
                </a:solidFill>
              </a:rPr>
              <a:t>2</a:t>
            </a:r>
            <a:r>
              <a:rPr lang="en-US" sz="2000" dirty="0">
                <a:solidFill>
                  <a:schemeClr val="accent2"/>
                </a:solidFill>
              </a:rPr>
              <a:t> = .</a:t>
            </a:r>
            <a:r>
              <a:rPr lang="en-US" sz="2000" dirty="0">
                <a:solidFill>
                  <a:srgbClr val="FF0000"/>
                </a:solidFill>
              </a:rPr>
              <a:t>124</a:t>
            </a:r>
            <a:r>
              <a:rPr lang="en-US" sz="2000" dirty="0">
                <a:solidFill>
                  <a:schemeClr val="accent2"/>
                </a:solidFill>
              </a:rPr>
              <a:t>; at least one of our independent variables affected morality judgments.  There was a significant main effect of condition, F (</a:t>
            </a:r>
            <a:r>
              <a:rPr lang="en-US" sz="2000" dirty="0">
                <a:solidFill>
                  <a:srgbClr val="FF0000"/>
                </a:solidFill>
              </a:rPr>
              <a:t>2, 85</a:t>
            </a:r>
            <a:r>
              <a:rPr lang="en-US" sz="2000" dirty="0">
                <a:solidFill>
                  <a:schemeClr val="accent2"/>
                </a:solidFill>
              </a:rPr>
              <a:t>) = </a:t>
            </a:r>
            <a:r>
              <a:rPr lang="en-US" sz="2000" dirty="0">
                <a:solidFill>
                  <a:srgbClr val="FF0000"/>
                </a:solidFill>
              </a:rPr>
              <a:t>5.590</a:t>
            </a:r>
            <a:r>
              <a:rPr lang="en-US" sz="2000" dirty="0">
                <a:solidFill>
                  <a:schemeClr val="accent2"/>
                </a:solidFill>
              </a:rPr>
              <a:t>, MSE = </a:t>
            </a:r>
            <a:r>
              <a:rPr lang="en-US" sz="2000" dirty="0">
                <a:solidFill>
                  <a:srgbClr val="FF0000"/>
                </a:solidFill>
              </a:rPr>
              <a:t>337.07</a:t>
            </a:r>
            <a:r>
              <a:rPr lang="en-US" sz="2000" dirty="0">
                <a:solidFill>
                  <a:schemeClr val="accent2"/>
                </a:solidFill>
              </a:rPr>
              <a:t>, p &lt; </a:t>
            </a:r>
            <a:r>
              <a:rPr lang="en-US" sz="2000" dirty="0">
                <a:solidFill>
                  <a:srgbClr val="FF0000"/>
                </a:solidFill>
              </a:rPr>
              <a:t>.005</a:t>
            </a:r>
            <a:r>
              <a:rPr lang="en-US" sz="2000" dirty="0">
                <a:solidFill>
                  <a:schemeClr val="accent2"/>
                </a:solidFill>
              </a:rPr>
              <a:t>,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accent2"/>
                </a:solidFill>
              </a:rPr>
              <a:t>η</a:t>
            </a:r>
            <a:r>
              <a:rPr lang="en-US" sz="2000" baseline="30000" dirty="0">
                <a:solidFill>
                  <a:schemeClr val="accent2"/>
                </a:solidFill>
              </a:rPr>
              <a:t>2</a:t>
            </a:r>
            <a:r>
              <a:rPr lang="en-US" sz="2000" dirty="0">
                <a:solidFill>
                  <a:schemeClr val="accent2"/>
                </a:solidFill>
              </a:rPr>
              <a:t> = .</a:t>
            </a:r>
            <a:r>
              <a:rPr lang="en-US" sz="2000" dirty="0">
                <a:solidFill>
                  <a:srgbClr val="FF0000"/>
                </a:solidFill>
              </a:rPr>
              <a:t>116</a:t>
            </a:r>
            <a:r>
              <a:rPr lang="en-US" sz="2000" dirty="0">
                <a:solidFill>
                  <a:schemeClr val="accent2"/>
                </a:solidFill>
              </a:rPr>
              <a:t>; participants had harsher judgements in the disgusting condition than in the water or sweet condition. The main effect of political views was not significant, F (</a:t>
            </a:r>
            <a:r>
              <a:rPr lang="en-US" sz="2000" dirty="0">
                <a:solidFill>
                  <a:srgbClr val="FF0000"/>
                </a:solidFill>
              </a:rPr>
              <a:t>1, 85</a:t>
            </a:r>
            <a:r>
              <a:rPr lang="en-US" sz="2000" dirty="0">
                <a:solidFill>
                  <a:schemeClr val="accent2"/>
                </a:solidFill>
              </a:rPr>
              <a:t>) =</a:t>
            </a:r>
            <a:r>
              <a:rPr lang="en-US" sz="2000" dirty="0">
                <a:solidFill>
                  <a:srgbClr val="FF0000"/>
                </a:solidFill>
              </a:rPr>
              <a:t> 0.168</a:t>
            </a:r>
            <a:r>
              <a:rPr lang="en-US" sz="2000" dirty="0">
                <a:solidFill>
                  <a:schemeClr val="accent2"/>
                </a:solidFill>
              </a:rPr>
              <a:t>, MSE = </a:t>
            </a:r>
            <a:r>
              <a:rPr lang="en-US" sz="2000" dirty="0">
                <a:solidFill>
                  <a:srgbClr val="FF0000"/>
                </a:solidFill>
              </a:rPr>
              <a:t>337.07</a:t>
            </a:r>
            <a:r>
              <a:rPr lang="en-US" sz="2000" dirty="0">
                <a:solidFill>
                  <a:schemeClr val="accent2"/>
                </a:solidFill>
              </a:rPr>
              <a:t>, p = </a:t>
            </a:r>
            <a:r>
              <a:rPr lang="en-US" sz="2000" dirty="0">
                <a:solidFill>
                  <a:srgbClr val="FF0000"/>
                </a:solidFill>
              </a:rPr>
              <a:t>.683</a:t>
            </a:r>
            <a:r>
              <a:rPr lang="en-US" sz="2000" dirty="0">
                <a:solidFill>
                  <a:schemeClr val="accent2"/>
                </a:solidFill>
              </a:rPr>
              <a:t>,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accent2"/>
                </a:solidFill>
              </a:rPr>
              <a:t>η</a:t>
            </a:r>
            <a:r>
              <a:rPr lang="en-US" sz="2000" baseline="30000" dirty="0">
                <a:solidFill>
                  <a:schemeClr val="accent2"/>
                </a:solidFill>
              </a:rPr>
              <a:t>2</a:t>
            </a:r>
            <a:r>
              <a:rPr lang="en-US" sz="2000" dirty="0">
                <a:solidFill>
                  <a:schemeClr val="accent2"/>
                </a:solidFill>
              </a:rPr>
              <a:t> = .</a:t>
            </a:r>
            <a:r>
              <a:rPr lang="en-US" sz="2000" dirty="0">
                <a:solidFill>
                  <a:srgbClr val="FF0000"/>
                </a:solidFill>
              </a:rPr>
              <a:t>002</a:t>
            </a:r>
            <a:r>
              <a:rPr lang="en-US" sz="2000" dirty="0">
                <a:solidFill>
                  <a:schemeClr val="accent2"/>
                </a:solidFill>
              </a:rPr>
              <a:t>; conservative participants gave harsher judgments than liberal participants did.  The interaction of condition and political views was not significant, F (</a:t>
            </a:r>
            <a:r>
              <a:rPr lang="en-US" sz="2000" dirty="0">
                <a:solidFill>
                  <a:srgbClr val="FF0000"/>
                </a:solidFill>
              </a:rPr>
              <a:t>2, 85</a:t>
            </a:r>
            <a:r>
              <a:rPr lang="en-US" sz="2000" dirty="0">
                <a:solidFill>
                  <a:schemeClr val="accent2"/>
                </a:solidFill>
              </a:rPr>
              <a:t>) = </a:t>
            </a:r>
            <a:r>
              <a:rPr lang="en-US" sz="2000" dirty="0">
                <a:solidFill>
                  <a:srgbClr val="FF0000"/>
                </a:solidFill>
              </a:rPr>
              <a:t>1.444</a:t>
            </a:r>
            <a:r>
              <a:rPr lang="en-US" sz="2000" dirty="0">
                <a:solidFill>
                  <a:schemeClr val="accent2"/>
                </a:solidFill>
              </a:rPr>
              <a:t>, MSE = </a:t>
            </a:r>
            <a:r>
              <a:rPr lang="en-US" sz="2000" dirty="0">
                <a:solidFill>
                  <a:srgbClr val="FF0000"/>
                </a:solidFill>
              </a:rPr>
              <a:t>337.07</a:t>
            </a:r>
            <a:r>
              <a:rPr lang="en-US" sz="2000" dirty="0">
                <a:solidFill>
                  <a:schemeClr val="accent2"/>
                </a:solidFill>
              </a:rPr>
              <a:t>, p = </a:t>
            </a:r>
            <a:r>
              <a:rPr lang="en-US" sz="2000" dirty="0">
                <a:solidFill>
                  <a:srgbClr val="FF0000"/>
                </a:solidFill>
              </a:rPr>
              <a:t>.242</a:t>
            </a:r>
            <a:r>
              <a:rPr lang="en-US" sz="2000" dirty="0">
                <a:solidFill>
                  <a:schemeClr val="accent2"/>
                </a:solidFill>
              </a:rPr>
              <a:t>,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accent2"/>
                </a:solidFill>
              </a:rPr>
              <a:t>η</a:t>
            </a:r>
            <a:r>
              <a:rPr lang="en-US" sz="2000" baseline="30000" dirty="0">
                <a:solidFill>
                  <a:schemeClr val="accent2"/>
                </a:solidFill>
              </a:rPr>
              <a:t>2</a:t>
            </a:r>
            <a:r>
              <a:rPr lang="en-US" sz="2000" dirty="0">
                <a:solidFill>
                  <a:schemeClr val="accent2"/>
                </a:solidFill>
              </a:rPr>
              <a:t> = .</a:t>
            </a:r>
            <a:r>
              <a:rPr lang="en-US" sz="2000" dirty="0">
                <a:solidFill>
                  <a:srgbClr val="FF0000"/>
                </a:solidFill>
              </a:rPr>
              <a:t>033</a:t>
            </a:r>
            <a:r>
              <a:rPr lang="en-US" sz="2000" dirty="0">
                <a:solidFill>
                  <a:schemeClr val="accent2"/>
                </a:solidFill>
              </a:rPr>
              <a:t>.</a:t>
            </a:r>
            <a:endParaRPr lang="en-US" sz="24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 algn="r">
              <a:buNone/>
            </a:pPr>
            <a:endParaRPr lang="en-US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57997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{8D7D9EB6-1EB1-EB45-B4A3-F67B519DA272}tf10001060</Template>
  <TotalTime>1410</TotalTime>
  <Words>226</Words>
  <Application>Microsoft Macintosh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Times New Roman</vt:lpstr>
      <vt:lpstr>Trebuchet MS</vt:lpstr>
      <vt:lpstr>Wingdings 3</vt:lpstr>
      <vt:lpstr>Facet</vt:lpstr>
      <vt:lpstr>How to reports results from SPSS</vt:lpstr>
      <vt:lpstr>Factorial between subjects ANOVA</vt:lpstr>
      <vt:lpstr>Factorial between subjects ANOVA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Reporting your results</dc:title>
  <dc:creator>The Darkness</dc:creator>
  <cp:lastModifiedBy>The Darkness</cp:lastModifiedBy>
  <cp:revision>32</cp:revision>
  <dcterms:created xsi:type="dcterms:W3CDTF">2019-11-21T16:18:35Z</dcterms:created>
  <dcterms:modified xsi:type="dcterms:W3CDTF">2021-08-26T15:54:36Z</dcterms:modified>
</cp:coreProperties>
</file>