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56" r:id="rId3"/>
    <p:sldId id="257" r:id="rId4"/>
    <p:sldId id="262" r:id="rId5"/>
    <p:sldId id="261" r:id="rId6"/>
    <p:sldId id="259" r:id="rId7"/>
    <p:sldId id="260" r:id="rId8"/>
    <p:sldId id="263" r:id="rId9"/>
    <p:sldId id="258" r:id="rId10"/>
    <p:sldId id="275" r:id="rId11"/>
    <p:sldId id="264" r:id="rId12"/>
    <p:sldId id="279" r:id="rId13"/>
    <p:sldId id="268" r:id="rId14"/>
    <p:sldId id="269" r:id="rId15"/>
    <p:sldId id="270" r:id="rId16"/>
    <p:sldId id="271" r:id="rId17"/>
    <p:sldId id="276" r:id="rId18"/>
    <p:sldId id="277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0"/>
    <p:restoredTop sz="96281"/>
  </p:normalViewPr>
  <p:slideViewPr>
    <p:cSldViewPr snapToGrid="0">
      <p:cViewPr varScale="1">
        <p:scale>
          <a:sx n="115" d="100"/>
          <a:sy n="115" d="100"/>
        </p:scale>
        <p:origin x="22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65A33-CAA0-B1BB-5FC7-FB2B3D4E0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EC7B2-1AE7-3BFF-F841-906893B61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9E73B-2C80-076B-0CC4-176EBD3B8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EC8CB-B5F7-31AD-A5FF-19BD82E0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374F0-3CAD-0E1F-B168-4A47A1E6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8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5C73-DEE6-7EEF-7D7F-52C8FC344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A48DA-BD97-5399-1D1C-C23FCD41B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612EA-7F7C-FBD0-110F-A0FE5AEF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08971-4610-B246-A6EA-DA580EA54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02FF6-A7FA-10E4-6BC6-6048EB19D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1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A3C71-1190-7ED7-7A22-48956306E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EA988-783C-4D4E-27C6-7B7714851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67294-E7B2-F5E8-0F4E-F2096F50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2483C-7230-AF72-B7FC-80E44579A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85C79-6A42-7172-F813-37E04DFC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5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FF31A-67F3-9056-51AA-10892967E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A2706-2F89-361F-6AAD-E64A89D7A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4F58D-5C12-29EB-DE97-19084662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9F16B-8656-F7F2-F64B-92B149CC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B2B86-17F2-732C-9179-CAA1E5C5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43C6F-14A3-B87F-C362-405208876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2B0A7-DD37-71A6-8AD0-159F31E46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BC130-1670-4357-34EA-372DAA37C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8355B-D82B-022D-CF92-4574BE58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3C82B-CF17-F9A3-5C65-718C05C5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E691-A3C1-8D63-F60F-30BCDE741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6240D-A6ED-AF7B-6162-60C3805B9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92D69-6F47-7AD5-1F10-97B5180A0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AA13F-3709-DFB0-35BC-95A32815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DFFCF-56C5-A5CE-B98D-B894A0D83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67259-E1E2-01BC-5069-60A9182F5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80946-37E3-95C8-F427-81021D8F1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D6481-57F5-3758-F6B5-AEFD9D37D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550E1-BC1B-A24F-A2C6-EA5BAB061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0F4C2C-438A-AEAE-9C95-70A3B0927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495BF0-7A67-55A5-7D4C-34AB0EA35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77739-3478-D254-9F01-92C4EEE67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3CE9D-D5A5-6C4A-2B7F-57BDF8F3B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9EDE8C-942D-5EF7-50B6-E258AA6C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1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FAFA-9851-C326-032B-811511C48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ADD346-83D2-515A-A683-90F1FF88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55BA0-D525-98BC-4D14-A5A3829C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FE962E-E11D-11DD-C5BD-4B1D2B8E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7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0AE7E8-E56A-AC75-0068-D7782D82B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D8BCFD-6325-B897-F121-7DD15A573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40532-6CA6-C1E8-4A94-7795DFCF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71604-7C41-B2B4-21B7-58858BAD6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5EE0A-05AA-9096-4D8D-ADD40665B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37451-D559-663F-6058-494009C92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975BD-CB56-62CF-0BA8-337E46CC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016E4-2001-46F8-A9E3-1CC630E5A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DE1E89-297F-EBBB-3700-3DB6C6A0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2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EEC88-7D85-9422-A323-8473FAF3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CFE526-9934-FE2B-2072-C4127C34E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FF91C-A6F8-AC85-E548-AFF5AF188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05420-60A7-EBAD-CCE1-7DDA7071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409C7-9F5F-10F5-39F1-821AFBBD9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980D7-FEEB-2EB8-CF93-1E9669B06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74000">
              <a:schemeClr val="accent1">
                <a:lumMod val="40000"/>
                <a:lumOff val="6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DC6660-9490-8028-29FF-A04ADCC03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7968F-8755-2467-C59B-AB8AF15C7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31104-52F7-B28C-14CB-999ACB724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6EEB9-5868-7146-A193-32CAA95F1483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57A9E-96EF-CB64-36FF-1FC94A847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FFC25-876E-373A-91BE-6F89647C6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19413-58D8-D04E-8927-0A07B057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3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2307/191776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389/fpsyg.2022.1016777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apa_style/apa_formatting_and_style_guide/reference_list_author_authors.html" TargetMode="External"/><Relationship Id="rId2" Type="http://schemas.openxmlformats.org/officeDocument/2006/relationships/hyperlink" Target="https://owl.purdue.edu/owl/research_and_citation/apa_style/apa_formatting_and_style_guide/in_text_citations_author_author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6384A-D501-EA0D-C55E-C245810AB8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Feedback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388FBD-89EA-BD56-787D-65E5D97C1B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 suggestions</a:t>
            </a:r>
          </a:p>
        </p:txBody>
      </p:sp>
    </p:spTree>
    <p:extLst>
      <p:ext uri="{BB962C8B-B14F-4D97-AF65-F5344CB8AC3E}">
        <p14:creationId xmlns:p14="http://schemas.microsoft.com/office/powerpoint/2010/main" val="394142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F9FA-D985-DFC0-A73F-8B080DD0E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Paragraph: Roses and Thorns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1C3BF61-F516-AEAC-4804-D3B65B9EC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028075"/>
              </p:ext>
            </p:extLst>
          </p:nvPr>
        </p:nvGraphicFramePr>
        <p:xfrm>
          <a:off x="950118" y="1690688"/>
          <a:ext cx="10291764" cy="4402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5882">
                  <a:extLst>
                    <a:ext uri="{9D8B030D-6E8A-4147-A177-3AD203B41FA5}">
                      <a16:colId xmlns:a16="http://schemas.microsoft.com/office/drawing/2014/main" val="879885580"/>
                    </a:ext>
                  </a:extLst>
                </a:gridCol>
                <a:gridCol w="5145882">
                  <a:extLst>
                    <a:ext uri="{9D8B030D-6E8A-4147-A177-3AD203B41FA5}">
                      <a16:colId xmlns:a16="http://schemas.microsoft.com/office/drawing/2014/main" val="754739937"/>
                    </a:ext>
                  </a:extLst>
                </a:gridCol>
              </a:tblGrid>
              <a:tr h="756179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Avoid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621990"/>
                  </a:ext>
                </a:extLst>
              </a:tr>
              <a:tr h="756179">
                <a:tc>
                  <a:txBody>
                    <a:bodyPr/>
                    <a:lstStyle/>
                    <a:p>
                      <a:r>
                        <a:rPr lang="en-US" sz="3200" dirty="0"/>
                        <a:t>Start with a definition of creativity.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The ‘dawn of time’ opening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5426"/>
                  </a:ext>
                </a:extLst>
              </a:tr>
              <a:tr h="756179">
                <a:tc>
                  <a:txBody>
                    <a:bodyPr/>
                    <a:lstStyle/>
                    <a:p>
                      <a:r>
                        <a:rPr lang="en-US" sz="3200" dirty="0"/>
                        <a:t>Use your definition as a bridge to the main argument.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A complete overview of the paper in the first paragraph.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797179"/>
                  </a:ext>
                </a:extLst>
              </a:tr>
              <a:tr h="756179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090617"/>
                  </a:ext>
                </a:extLst>
              </a:tr>
              <a:tr h="756179"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08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710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4007E-4EB0-ED6F-B65F-71F3E1CA4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Unnecessary Adjectives and Adverbs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FA4AC-845E-81F4-86F8-447886EB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Critical</a:t>
            </a:r>
          </a:p>
          <a:p>
            <a:r>
              <a:rPr lang="en-US" sz="3200" dirty="0"/>
              <a:t>Crucial</a:t>
            </a:r>
          </a:p>
          <a:p>
            <a:r>
              <a:rPr lang="en-US" sz="3200" dirty="0"/>
              <a:t>Incredible</a:t>
            </a:r>
          </a:p>
          <a:p>
            <a:r>
              <a:rPr lang="en-US" sz="3200" dirty="0"/>
              <a:t>Vital</a:t>
            </a:r>
          </a:p>
          <a:p>
            <a:r>
              <a:rPr lang="en-US" sz="3200" dirty="0"/>
              <a:t>Important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Instead, use argument and evidence to sell the reader.  </a:t>
            </a:r>
          </a:p>
        </p:txBody>
      </p:sp>
      <p:pic>
        <p:nvPicPr>
          <p:cNvPr id="1026" name="Picture 2" descr="Convince Others When You Disagree ...">
            <a:extLst>
              <a:ext uri="{FF2B5EF4-FFF2-40B4-BE49-F238E27FC236}">
                <a16:creationId xmlns:a16="http://schemas.microsoft.com/office/drawing/2014/main" id="{81DFA19C-A9C8-2B8D-AC03-F20CFB8F9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93" y="1690688"/>
            <a:ext cx="5053013" cy="282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29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37D28-5CA2-59B0-CD4C-02269D7B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texting generation gap</a:t>
            </a:r>
          </a:p>
        </p:txBody>
      </p:sp>
      <p:pic>
        <p:nvPicPr>
          <p:cNvPr id="1026" name="Picture 2" descr="What Are Your Texting Dos and Don'ts ...">
            <a:extLst>
              <a:ext uri="{FF2B5EF4-FFF2-40B4-BE49-F238E27FC236}">
                <a16:creationId xmlns:a16="http://schemas.microsoft.com/office/drawing/2014/main" id="{186F60CB-D64A-95A3-C586-04C3D4FB3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18" y="1932413"/>
            <a:ext cx="5224886" cy="317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ext speak for parents - A whole other ...">
            <a:extLst>
              <a:ext uri="{FF2B5EF4-FFF2-40B4-BE49-F238E27FC236}">
                <a16:creationId xmlns:a16="http://schemas.microsoft.com/office/drawing/2014/main" id="{A6CF12E2-5E7C-EFD4-0837-AD2B0E182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004" y="1932413"/>
            <a:ext cx="4770942" cy="317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170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4007E-4EB0-ED6F-B65F-71F3E1CA4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 citation in the text – Single Author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FEA0EF-3918-CEC1-35AE-ED00C20B4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816869"/>
              </p:ext>
            </p:extLst>
          </p:nvPr>
        </p:nvGraphicFramePr>
        <p:xfrm>
          <a:off x="471488" y="1976966"/>
          <a:ext cx="11258550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651">
                  <a:extLst>
                    <a:ext uri="{9D8B030D-6E8A-4147-A177-3AD203B41FA5}">
                      <a16:colId xmlns:a16="http://schemas.microsoft.com/office/drawing/2014/main" val="3592020453"/>
                    </a:ext>
                  </a:extLst>
                </a:gridCol>
                <a:gridCol w="8056899">
                  <a:extLst>
                    <a:ext uri="{9D8B030D-6E8A-4147-A177-3AD203B41FA5}">
                      <a16:colId xmlns:a16="http://schemas.microsoft.com/office/drawing/2014/main" val="970043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308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Parenthetical 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3200" dirty="0"/>
                      </a:br>
                      <a:r>
                        <a:rPr lang="en-US" sz="3200" dirty="0"/>
                        <a:t>(Janis, 1972)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115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In-text 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Janis (1972)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18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Reference 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Janis, I. L. (1972). Victims of Groupthink: A psychological study of foreign-policy decisions and fiascoes. </a:t>
                      </a:r>
                      <a:r>
                        <a:rPr lang="en-US" sz="18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Journal of American History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(3), 857. </a:t>
                      </a:r>
                      <a:r>
                        <a:rPr lang="en-US" sz="1800" b="0" i="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https://doi.org/10.2307/1917768</a:t>
                      </a:r>
                      <a:endParaRPr lang="en-US" sz="18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835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835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4007E-4EB0-ED6F-B65F-71F3E1CA4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 citation in the text – Two Authors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FEA0EF-3918-CEC1-35AE-ED00C20B489A}"/>
              </a:ext>
            </a:extLst>
          </p:cNvPr>
          <p:cNvGraphicFramePr>
            <a:graphicFrameLocks noGrp="1"/>
          </p:cNvGraphicFramePr>
          <p:nvPr/>
        </p:nvGraphicFramePr>
        <p:xfrm>
          <a:off x="471488" y="1976966"/>
          <a:ext cx="11258550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651">
                  <a:extLst>
                    <a:ext uri="{9D8B030D-6E8A-4147-A177-3AD203B41FA5}">
                      <a16:colId xmlns:a16="http://schemas.microsoft.com/office/drawing/2014/main" val="3592020453"/>
                    </a:ext>
                  </a:extLst>
                </a:gridCol>
                <a:gridCol w="8056899">
                  <a:extLst>
                    <a:ext uri="{9D8B030D-6E8A-4147-A177-3AD203B41FA5}">
                      <a16:colId xmlns:a16="http://schemas.microsoft.com/office/drawing/2014/main" val="970043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308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Parenthetical 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3200" dirty="0"/>
                      </a:br>
                      <a:r>
                        <a:rPr lang="en-US" sz="3200" dirty="0"/>
                        <a:t>(</a:t>
                      </a:r>
                      <a:r>
                        <a:rPr lang="en-US" sz="3200" dirty="0" err="1"/>
                        <a:t>Sordia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&amp;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Martskvishvili</a:t>
                      </a:r>
                      <a:r>
                        <a:rPr lang="en-US" sz="3200" dirty="0"/>
                        <a:t>, 2022)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115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In-text 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 err="1"/>
                        <a:t>Sordia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and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Martskvishvili</a:t>
                      </a:r>
                      <a:r>
                        <a:rPr lang="en-US" sz="3200" dirty="0"/>
                        <a:t> (2022)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18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Reference 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Sordia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N., &amp; </a:t>
                      </a: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Martskvishvili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K. (2022). Creative self and fear of rejection: The role of feedback-related individual characteristics in creativity. </a:t>
                      </a:r>
                      <a:r>
                        <a:rPr lang="en-US" sz="18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 of Individual Differences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115-123. https://</a:t>
                      </a:r>
                      <a:r>
                        <a:rPr lang="en-US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doi.org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/10.1027/1614-0001/a000365</a:t>
                      </a:r>
                      <a:endParaRPr lang="en-US" sz="18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835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263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4007E-4EB0-ED6F-B65F-71F3E1CA4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9" y="365125"/>
            <a:ext cx="11796710" cy="1325563"/>
          </a:xfrm>
        </p:spPr>
        <p:txBody>
          <a:bodyPr/>
          <a:lstStyle/>
          <a:p>
            <a:r>
              <a:rPr lang="en-US" dirty="0"/>
              <a:t>Proper citation in the text – Three or more Authors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FEA0EF-3918-CEC1-35AE-ED00C20B48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955354"/>
              </p:ext>
            </p:extLst>
          </p:nvPr>
        </p:nvGraphicFramePr>
        <p:xfrm>
          <a:off x="471488" y="1976966"/>
          <a:ext cx="11258550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651">
                  <a:extLst>
                    <a:ext uri="{9D8B030D-6E8A-4147-A177-3AD203B41FA5}">
                      <a16:colId xmlns:a16="http://schemas.microsoft.com/office/drawing/2014/main" val="3592020453"/>
                    </a:ext>
                  </a:extLst>
                </a:gridCol>
                <a:gridCol w="8056899">
                  <a:extLst>
                    <a:ext uri="{9D8B030D-6E8A-4147-A177-3AD203B41FA5}">
                      <a16:colId xmlns:a16="http://schemas.microsoft.com/office/drawing/2014/main" val="970043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308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Parenthetical 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3200" dirty="0"/>
                      </a:br>
                      <a:r>
                        <a:rPr lang="en-US" sz="3200" dirty="0"/>
                        <a:t>(Xia, et al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en-US" sz="3200" dirty="0"/>
                        <a:t>, 2022)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115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In-text Citation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Xia, et al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.</a:t>
                      </a:r>
                      <a:r>
                        <a:rPr lang="en-US" sz="3200" dirty="0"/>
                        <a:t> (2022)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18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Reference 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Xia, T., An, Y., &amp; Guo, J. (2022). Bilingualism and creativity: Benefits from cognitive inhibition and cognitive flexibility. </a:t>
                      </a:r>
                      <a:r>
                        <a:rPr lang="en-US" sz="18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Frontiers in Psychology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0" i="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https://doi.org/10.3389/fpsyg.2022.1016777</a:t>
                      </a:r>
                      <a:endParaRPr lang="en-US" sz="1800" b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83575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FDDEFAE-94B7-BC3F-790D-AADAEB8A8440}"/>
              </a:ext>
            </a:extLst>
          </p:cNvPr>
          <p:cNvSpPr txBox="1"/>
          <p:nvPr/>
        </p:nvSpPr>
        <p:spPr>
          <a:xfrm>
            <a:off x="928688" y="6272213"/>
            <a:ext cx="10301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AL. is an abbreviation for alia; so it needs a period.</a:t>
            </a:r>
          </a:p>
        </p:txBody>
      </p:sp>
    </p:spTree>
    <p:extLst>
      <p:ext uri="{BB962C8B-B14F-4D97-AF65-F5344CB8AC3E}">
        <p14:creationId xmlns:p14="http://schemas.microsoft.com/office/powerpoint/2010/main" val="3499499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DB83-E241-1820-3619-B89033CB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thing about in text citations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F209D-AF10-D35A-F3ED-CF51645AC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Two citations in the same Parentheses</a:t>
            </a:r>
          </a:p>
          <a:p>
            <a:pPr lvl="2"/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(Ashby, et al., 2003; Runco &amp;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Bahleta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1987)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Purdue University</a:t>
            </a:r>
          </a:p>
          <a:p>
            <a:pPr lvl="2"/>
            <a:r>
              <a:rPr lang="en-US" sz="3200" dirty="0">
                <a:hlinkClick r:id="rId2"/>
              </a:rPr>
              <a:t>In text citations</a:t>
            </a:r>
            <a:endParaRPr lang="en-US" sz="3200" dirty="0"/>
          </a:p>
          <a:p>
            <a:pPr lvl="2"/>
            <a:r>
              <a:rPr lang="en-US" sz="3200" dirty="0">
                <a:hlinkClick r:id="rId3"/>
              </a:rPr>
              <a:t>Reference section</a:t>
            </a:r>
            <a:endParaRPr lang="en-US" sz="3200" dirty="0"/>
          </a:p>
        </p:txBody>
      </p:sp>
      <p:pic>
        <p:nvPicPr>
          <p:cNvPr id="10242" name="Picture 2" descr="About Purdue University's History ...">
            <a:extLst>
              <a:ext uri="{FF2B5EF4-FFF2-40B4-BE49-F238E27FC236}">
                <a16:creationId xmlns:a16="http://schemas.microsoft.com/office/drawing/2014/main" id="{A1B2A3FD-2ECF-DDD6-A9EC-5DD318C22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100" y="4972050"/>
            <a:ext cx="37719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Engineering Fountain ...">
            <a:extLst>
              <a:ext uri="{FF2B5EF4-FFF2-40B4-BE49-F238E27FC236}">
                <a16:creationId xmlns:a16="http://schemas.microsoft.com/office/drawing/2014/main" id="{13B1B094-75C2-1EBC-F7A8-12527AAC9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020" y="4972049"/>
            <a:ext cx="2834080" cy="188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860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DB83-E241-1820-3619-B89033CB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citations economically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6A46FF-50BC-3E0C-40D4-4C668908D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093742"/>
              </p:ext>
            </p:extLst>
          </p:nvPr>
        </p:nvGraphicFramePr>
        <p:xfrm>
          <a:off x="271463" y="1811548"/>
          <a:ext cx="112014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0700">
                  <a:extLst>
                    <a:ext uri="{9D8B030D-6E8A-4147-A177-3AD203B41FA5}">
                      <a16:colId xmlns:a16="http://schemas.microsoft.com/office/drawing/2014/main" val="3800889660"/>
                    </a:ext>
                  </a:extLst>
                </a:gridCol>
                <a:gridCol w="5600700">
                  <a:extLst>
                    <a:ext uri="{9D8B030D-6E8A-4147-A177-3AD203B41FA5}">
                      <a16:colId xmlns:a16="http://schemas.microsoft.com/office/drawing/2014/main" val="660774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Instead of…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Try this…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49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study conducted a meta-analysis of 24 other birth order studies, using a multilevel approach (</a:t>
                      </a:r>
                      <a:r>
                        <a:rPr lang="en-US" sz="3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Alabassi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et. al, 2020). It compared the results of prior studies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/>
                        <a:t>Alabassi</a:t>
                      </a:r>
                      <a:r>
                        <a:rPr lang="en-US" sz="3200" dirty="0"/>
                        <a:t>, et al. (2020) conducted a meta-analysis of 24 birth order studies using a multilevel approach.  They compared the results of prior studies…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251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084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DB83-E241-1820-3619-B89033CB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citations economically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86A46FF-50BC-3E0C-40D4-4C668908D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8003"/>
              </p:ext>
            </p:extLst>
          </p:nvPr>
        </p:nvGraphicFramePr>
        <p:xfrm>
          <a:off x="271463" y="1811548"/>
          <a:ext cx="11201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0700">
                  <a:extLst>
                    <a:ext uri="{9D8B030D-6E8A-4147-A177-3AD203B41FA5}">
                      <a16:colId xmlns:a16="http://schemas.microsoft.com/office/drawing/2014/main" val="3800889660"/>
                    </a:ext>
                  </a:extLst>
                </a:gridCol>
                <a:gridCol w="5600700">
                  <a:extLst>
                    <a:ext uri="{9D8B030D-6E8A-4147-A177-3AD203B41FA5}">
                      <a16:colId xmlns:a16="http://schemas.microsoft.com/office/drawing/2014/main" val="660774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Instead of…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Try this…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49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3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Alptekin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3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Sarikaya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(2022) study examined this by administering Torrance Tests of Creative Thinking (</a:t>
                      </a:r>
                      <a:r>
                        <a:rPr lang="en-US" sz="3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TToCT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)…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Alptekin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3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Sarikaya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(2022) examined this by administering Torrance Tests of Creative Thinking (</a:t>
                      </a:r>
                      <a:r>
                        <a:rPr lang="en-US" sz="3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TToCT</a:t>
                      </a:r>
                      <a:r>
                        <a:rPr lang="en-US" sz="3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)…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251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strike="sngStrike" dirty="0">
                          <a:solidFill>
                            <a:srgbClr val="FF0000"/>
                          </a:solidFill>
                        </a:rPr>
                        <a:t>Adjectives</a:t>
                      </a:r>
                      <a:r>
                        <a:rPr lang="en-US" sz="3200" strike="noStrike" dirty="0">
                          <a:solidFill>
                            <a:srgbClr val="FF0000"/>
                          </a:solidFill>
                        </a:rPr>
                        <a:t>    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7030A0"/>
                          </a:solidFill>
                        </a:rPr>
                        <a:t>NOUNS!!!    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005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109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0F541-AB0C-D331-3488-9C8C63FD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Phrases to avoid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4018A-22E5-9E8B-96E7-06C7C57EF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When describing results:</a:t>
            </a:r>
          </a:p>
          <a:p>
            <a:r>
              <a:rPr lang="en-US" sz="3200" strike="sngStrike" dirty="0">
                <a:solidFill>
                  <a:srgbClr val="FF0000"/>
                </a:solidFill>
              </a:rPr>
              <a:t>It was found that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7030A0"/>
                </a:solidFill>
              </a:rPr>
              <a:t>T</a:t>
            </a:r>
            <a:r>
              <a:rPr lang="en-US" sz="3200" dirty="0"/>
              <a:t>he subjects in the high stress group performed worse than those in the low stress group.  </a:t>
            </a:r>
          </a:p>
          <a:p>
            <a:r>
              <a:rPr lang="en-US" sz="3200" strike="sngStrike" dirty="0">
                <a:solidFill>
                  <a:srgbClr val="FF0000"/>
                </a:solidFill>
              </a:rPr>
              <a:t>The results/authors showed that </a:t>
            </a:r>
            <a:r>
              <a:rPr lang="en-US" sz="3200" dirty="0">
                <a:solidFill>
                  <a:srgbClr val="7030A0"/>
                </a:solidFill>
              </a:rPr>
              <a:t>V</a:t>
            </a:r>
            <a:r>
              <a:rPr lang="en-US" sz="3200" dirty="0"/>
              <a:t>iewing abstract art yielded more responses on an unusual uses task.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04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6384A-D501-EA0D-C55E-C245810AB8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Empirical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388FBD-89EA-BD56-787D-65E5D97C1B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 suggestions</a:t>
            </a:r>
          </a:p>
        </p:txBody>
      </p:sp>
    </p:spTree>
    <p:extLst>
      <p:ext uri="{BB962C8B-B14F-4D97-AF65-F5344CB8AC3E}">
        <p14:creationId xmlns:p14="http://schemas.microsoft.com/office/powerpoint/2010/main" val="536798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0F541-AB0C-D331-3488-9C8C63FD5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Phrases to avoid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4018A-22E5-9E8B-96E7-06C7C57EF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When describing the goals of an experiment: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The authors </a:t>
            </a:r>
            <a:r>
              <a:rPr lang="en-US" sz="3200" strike="sngStrike" dirty="0">
                <a:solidFill>
                  <a:srgbClr val="FF0000"/>
                </a:solidFill>
              </a:rPr>
              <a:t>sought to determine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7030A0"/>
                </a:solidFill>
              </a:rPr>
              <a:t>investigated </a:t>
            </a:r>
            <a:r>
              <a:rPr lang="en-US" sz="3200" dirty="0"/>
              <a:t>whether feedback would affect creativity.</a:t>
            </a:r>
          </a:p>
          <a:p>
            <a:r>
              <a:rPr lang="en-US" sz="3200" dirty="0"/>
              <a:t>Ditto for ‘</a:t>
            </a:r>
            <a:r>
              <a:rPr lang="en-US" sz="3200" strike="sngStrike" dirty="0">
                <a:solidFill>
                  <a:srgbClr val="FF0000"/>
                </a:solidFill>
              </a:rPr>
              <a:t>aimed to</a:t>
            </a:r>
            <a:r>
              <a:rPr lang="en-US" sz="3200" dirty="0"/>
              <a:t>’; ‘</a:t>
            </a:r>
            <a:r>
              <a:rPr lang="en-US" sz="3200" strike="sngStrike" dirty="0">
                <a:solidFill>
                  <a:srgbClr val="FF0000"/>
                </a:solidFill>
              </a:rPr>
              <a:t>tried to</a:t>
            </a:r>
            <a:r>
              <a:rPr lang="en-US" sz="3200" dirty="0"/>
              <a:t>’; and so forth.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90487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296CB-9070-5817-C960-42495DB0E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Foul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1898E-491B-05F5-F9EE-32B9778D0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Don’t be like EH18!!!</a:t>
            </a:r>
          </a:p>
          <a:p>
            <a:pPr marL="0" indent="0">
              <a:buNone/>
            </a:pPr>
            <a:r>
              <a:rPr lang="en-US" sz="3200" dirty="0"/>
              <a:t>Don’t use words like </a:t>
            </a:r>
            <a:r>
              <a:rPr lang="en-US" sz="3200" dirty="0">
                <a:solidFill>
                  <a:srgbClr val="7030A0"/>
                </a:solidFill>
              </a:rPr>
              <a:t>A$$e$</a:t>
            </a:r>
          </a:p>
          <a:p>
            <a:pPr marL="0" indent="0">
              <a:buNone/>
            </a:pPr>
            <a:r>
              <a:rPr lang="en-US" sz="3200" dirty="0"/>
              <a:t>It’s just not appropriate</a:t>
            </a:r>
          </a:p>
          <a:p>
            <a:pPr marL="0" indent="0">
              <a:buNone/>
            </a:pPr>
            <a:r>
              <a:rPr lang="en-US" sz="3200" dirty="0"/>
              <a:t>Leave the potty mouth for the locker room, please.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9220" name="Picture 4" descr="$28 Million Locker Room ...">
            <a:extLst>
              <a:ext uri="{FF2B5EF4-FFF2-40B4-BE49-F238E27FC236}">
                <a16:creationId xmlns:a16="http://schemas.microsoft.com/office/drawing/2014/main" id="{5A2E719B-8390-1086-4CA4-DE01E1C00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-1"/>
            <a:ext cx="6096000" cy="456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63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0AB66-5C01-9E4A-5686-6F454A350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with something about why the topic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64C9C-E2D0-A0BB-B16D-E9E3F342F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trike="sngStrike" dirty="0"/>
              <a:t>Reference the Big Question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trike="sngStrike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creativity literature, there has been an extensive debate about the extent to which creativity is a fixed trait or something that can be nurtured</a:t>
            </a:r>
            <a:r>
              <a:rPr lang="en-US" strike="sng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trike="sngStrike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Mia H</a:t>
            </a:r>
            <a:r>
              <a:rPr lang="en-US" strike="sngStrike" kern="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trike="sngStrike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However, as collaboration becomes more integral to modern work environments, understanding how group dynamics, such as shared identity and teamwork, influence creativity is crucial. </a:t>
            </a:r>
            <a:r>
              <a:rPr lang="en-US" strike="sngStrike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 J.</a:t>
            </a:r>
          </a:p>
          <a:p>
            <a:pPr marL="0" indent="0">
              <a:buNone/>
            </a:pPr>
            <a:r>
              <a:rPr lang="en-US" dirty="0"/>
              <a:t>Definition of creativity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Doesn’t have to be right at the top, but not a bad entry point.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Definitions Images – Browse 513,424 ...">
            <a:extLst>
              <a:ext uri="{FF2B5EF4-FFF2-40B4-BE49-F238E27FC236}">
                <a16:creationId xmlns:a16="http://schemas.microsoft.com/office/drawing/2014/main" id="{ACA12146-270D-3F89-DAC1-8BDEBED10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681" y="4769644"/>
            <a:ext cx="3248319" cy="204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MCM Players in &quot;The Big Question ...">
            <a:extLst>
              <a:ext uri="{FF2B5EF4-FFF2-40B4-BE49-F238E27FC236}">
                <a16:creationId xmlns:a16="http://schemas.microsoft.com/office/drawing/2014/main" id="{7067DD1F-6000-65E9-8F7C-3D4265175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9744"/>
            <a:ext cx="3657600" cy="2048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88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BFDDD-E613-F9A1-D805-2016134B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Transitions are tough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How to approach &quot;transition&quot; questions on the SAT Writing section &amp; ACT  English section">
            <a:extLst>
              <a:ext uri="{FF2B5EF4-FFF2-40B4-BE49-F238E27FC236}">
                <a16:creationId xmlns:a16="http://schemas.microsoft.com/office/drawing/2014/main" id="{A8C4C49D-2736-70E4-9BF9-9E4A0611E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1450975"/>
            <a:ext cx="7747000" cy="515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76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BFDDD-E613-F9A1-D805-2016134B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Transitions are tough…</a:t>
            </a:r>
            <a:r>
              <a:rPr lang="en-US" b="1" dirty="0">
                <a:solidFill>
                  <a:srgbClr val="7030A0"/>
                </a:solidFill>
              </a:rPr>
              <a:t>MUCH, MUCH BETTER</a:t>
            </a:r>
          </a:p>
        </p:txBody>
      </p:sp>
      <p:pic>
        <p:nvPicPr>
          <p:cNvPr id="3074" name="Picture 2" descr="How to approach &quot;transition&quot; questions on the SAT Writing section &amp; ACT  English section">
            <a:extLst>
              <a:ext uri="{FF2B5EF4-FFF2-40B4-BE49-F238E27FC236}">
                <a16:creationId xmlns:a16="http://schemas.microsoft.com/office/drawing/2014/main" id="{A8C4C49D-2736-70E4-9BF9-9E4A0611E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1450975"/>
            <a:ext cx="7747000" cy="515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67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BFDDD-E613-F9A1-D805-2016134B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Transitions are tough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9734-63C5-105F-555C-660A1A84F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…Yet, this evidence does not confirm that creative performance is malleable because it reflects that creativity is better in those who already possess a strong belief in their creativity. 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28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en-US" sz="2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Fodor and </a:t>
            </a:r>
            <a:r>
              <a:rPr lang="en-US" sz="2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Greenier</a:t>
            </a:r>
            <a:r>
              <a:rPr lang="en-US" sz="2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(1995) do show significant evidence that external factors such as positive feedback can affect creativity. </a:t>
            </a:r>
            <a:r>
              <a:rPr lang="en-US" sz="2800" kern="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Big </a:t>
            </a:r>
            <a:r>
              <a:rPr lang="en-US" sz="2800" kern="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Li’l</a:t>
            </a:r>
            <a:endParaRPr lang="en-US" sz="2800" kern="1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How to approach &quot;transition&quot; questions on the SAT Writing section &amp; ACT  English section">
            <a:extLst>
              <a:ext uri="{FF2B5EF4-FFF2-40B4-BE49-F238E27FC236}">
                <a16:creationId xmlns:a16="http://schemas.microsoft.com/office/drawing/2014/main" id="{70DAC98B-2BE7-FAF8-AC7F-A6D386CD5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4919662" cy="327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42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ED10F-5265-E1C9-E4D1-9A4A5C1DD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present a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AFF7C-F208-3E6F-5673-1FAE4EDF5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evidence from the literature to support your arguments!!!</a:t>
            </a:r>
          </a:p>
          <a:p>
            <a:pPr marL="0" indent="0">
              <a:buNone/>
            </a:pPr>
            <a:endParaRPr lang="en-US" dirty="0"/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Main research question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Method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Results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What the results tell us about the main research question.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latin typeface="_¿¢_ò"/>
                <a:ea typeface="Calibri" panose="020F0502020204030204" pitchFamily="34" charset="0"/>
                <a:cs typeface="Times New Roman" panose="02020603050405020304" pitchFamily="18" charset="0"/>
              </a:rPr>
              <a:t>Transition to the next piece of your argument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LEGO 8-Stud Mini Box – Red">
            <a:extLst>
              <a:ext uri="{FF2B5EF4-FFF2-40B4-BE49-F238E27FC236}">
                <a16:creationId xmlns:a16="http://schemas.microsoft.com/office/drawing/2014/main" id="{F31A87FA-384C-7991-55C4-0A80C166E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112" y="0"/>
            <a:ext cx="2147887" cy="21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EGO 8-Stud Mini Box – Red">
            <a:extLst>
              <a:ext uri="{FF2B5EF4-FFF2-40B4-BE49-F238E27FC236}">
                <a16:creationId xmlns:a16="http://schemas.microsoft.com/office/drawing/2014/main" id="{A82904F4-B0E2-4DB8-85A6-29372F0C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111" y="4734015"/>
            <a:ext cx="2147887" cy="21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LEGO 8-Stud Mini Box – Red">
            <a:extLst>
              <a:ext uri="{FF2B5EF4-FFF2-40B4-BE49-F238E27FC236}">
                <a16:creationId xmlns:a16="http://schemas.microsoft.com/office/drawing/2014/main" id="{E410838A-5D72-319C-15EE-95E11E3C9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40365"/>
            <a:ext cx="2147887" cy="21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41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ED10F-5265-E1C9-E4D1-9A4A5C1DD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present a study</a:t>
            </a:r>
            <a:r>
              <a:rPr lang="en-US" b="1" dirty="0">
                <a:solidFill>
                  <a:srgbClr val="7030A0"/>
                </a:solidFill>
              </a:rPr>
              <a:t>…EXCELLENT!!!!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AFF7C-F208-3E6F-5673-1FAE4EDF5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evidence from the literature to support your arguments!!!</a:t>
            </a:r>
          </a:p>
          <a:p>
            <a:pPr marL="0" indent="0">
              <a:buNone/>
            </a:pPr>
            <a:endParaRPr lang="en-US" dirty="0"/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Main research question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Method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Results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effectLst/>
                <a:latin typeface="_¿¢_ò"/>
                <a:ea typeface="Calibri" panose="020F0502020204030204" pitchFamily="34" charset="0"/>
                <a:cs typeface="_¿¢_ò"/>
              </a:rPr>
              <a:t>What the results tell us about the main research question.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kern="0" dirty="0">
                <a:latin typeface="_¿¢_ò"/>
                <a:ea typeface="Calibri" panose="020F0502020204030204" pitchFamily="34" charset="0"/>
                <a:cs typeface="Times New Roman" panose="02020603050405020304" pitchFamily="18" charset="0"/>
              </a:rPr>
              <a:t>Transition to the next piece of your argument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LEGO 8-Stud Mini Box – Red">
            <a:extLst>
              <a:ext uri="{FF2B5EF4-FFF2-40B4-BE49-F238E27FC236}">
                <a16:creationId xmlns:a16="http://schemas.microsoft.com/office/drawing/2014/main" id="{F31A87FA-384C-7991-55C4-0A80C166E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112" y="0"/>
            <a:ext cx="2147887" cy="21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LEGO 8-Stud Mini Box – Red">
            <a:extLst>
              <a:ext uri="{FF2B5EF4-FFF2-40B4-BE49-F238E27FC236}">
                <a16:creationId xmlns:a16="http://schemas.microsoft.com/office/drawing/2014/main" id="{A82904F4-B0E2-4DB8-85A6-29372F0C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111" y="4734015"/>
            <a:ext cx="2147887" cy="21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LEGO 8-Stud Mini Box – Red">
            <a:extLst>
              <a:ext uri="{FF2B5EF4-FFF2-40B4-BE49-F238E27FC236}">
                <a16:creationId xmlns:a16="http://schemas.microsoft.com/office/drawing/2014/main" id="{E410838A-5D72-319C-15EE-95E11E3C9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40365"/>
            <a:ext cx="2147887" cy="211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63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A8C4-A5D7-B95B-8D55-57932028B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052CF-97C3-6D4B-9323-093121FEB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a paragraph with a citation</a:t>
            </a:r>
            <a:r>
              <a:rPr lang="en-US" dirty="0">
                <a:solidFill>
                  <a:srgbClr val="7030A0"/>
                </a:solidFill>
              </a:rPr>
              <a:t>…Much Better!</a:t>
            </a:r>
          </a:p>
          <a:p>
            <a:pPr lvl="1"/>
            <a:r>
              <a:rPr lang="en-US" dirty="0"/>
              <a:t>Doesn’t tend to generate good transitions</a:t>
            </a:r>
          </a:p>
          <a:p>
            <a:endParaRPr lang="en-US" dirty="0"/>
          </a:p>
          <a:p>
            <a:r>
              <a:rPr lang="en-US" dirty="0"/>
              <a:t>The word </a:t>
            </a:r>
            <a:r>
              <a:rPr lang="en-US" dirty="0">
                <a:solidFill>
                  <a:srgbClr val="7030A0"/>
                </a:solidFill>
              </a:rPr>
              <a:t>nuanced</a:t>
            </a:r>
            <a:r>
              <a:rPr lang="en-US" b="1" dirty="0">
                <a:solidFill>
                  <a:srgbClr val="FF0000"/>
                </a:solidFill>
              </a:rPr>
              <a:t>…Are you trying to kill me?</a:t>
            </a:r>
          </a:p>
          <a:p>
            <a:pPr lvl="1"/>
            <a:r>
              <a:rPr lang="en-US" dirty="0"/>
              <a:t>Say what you mean; this word tends to be used when you’re not really sure what you mean</a:t>
            </a:r>
          </a:p>
          <a:p>
            <a:pPr lvl="1"/>
            <a:endParaRPr lang="en-US" dirty="0"/>
          </a:p>
          <a:p>
            <a:r>
              <a:rPr lang="en-US" dirty="0"/>
              <a:t>First person pronouns</a:t>
            </a:r>
            <a:r>
              <a:rPr lang="en-US" b="1" dirty="0">
                <a:solidFill>
                  <a:srgbClr val="FF0000"/>
                </a:solidFill>
              </a:rPr>
              <a:t>…Pretty good.</a:t>
            </a:r>
          </a:p>
          <a:p>
            <a:pPr lvl="1"/>
            <a:r>
              <a:rPr lang="en-US" dirty="0"/>
              <a:t>I; me; my; we; our</a:t>
            </a:r>
          </a:p>
          <a:p>
            <a:pPr lvl="1"/>
            <a:r>
              <a:rPr lang="en-US" dirty="0"/>
              <a:t>Use ‘</a:t>
            </a:r>
            <a:r>
              <a:rPr lang="en-US" dirty="0">
                <a:solidFill>
                  <a:srgbClr val="7030A0"/>
                </a:solidFill>
              </a:rPr>
              <a:t>The current study…</a:t>
            </a:r>
            <a:r>
              <a:rPr lang="en-US" dirty="0"/>
              <a:t>’ instead of ‘Our study’</a:t>
            </a:r>
          </a:p>
        </p:txBody>
      </p:sp>
      <p:pic>
        <p:nvPicPr>
          <p:cNvPr id="5122" name="Picture 2" descr="Word of the Day: NUANCE - Roots2Words">
            <a:extLst>
              <a:ext uri="{FF2B5EF4-FFF2-40B4-BE49-F238E27FC236}">
                <a16:creationId xmlns:a16="http://schemas.microsoft.com/office/drawing/2014/main" id="{A36443D5-8A5B-C79B-2A23-C1E7D0EF2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440" y="0"/>
            <a:ext cx="3615559" cy="361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253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900</Words>
  <Application>Microsoft Macintosh PowerPoint</Application>
  <PresentationFormat>Widescreen</PresentationFormat>
  <Paragraphs>123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_¿¢_ò</vt:lpstr>
      <vt:lpstr>Arial</vt:lpstr>
      <vt:lpstr>Calibri</vt:lpstr>
      <vt:lpstr>Calibri Light</vt:lpstr>
      <vt:lpstr>Office Theme</vt:lpstr>
      <vt:lpstr>Introduction Feedback</vt:lpstr>
      <vt:lpstr>Empirical Proposal</vt:lpstr>
      <vt:lpstr>Open with something about why the topic is important</vt:lpstr>
      <vt:lpstr>Transitions are tough</vt:lpstr>
      <vt:lpstr>Transitions are tough…MUCH, MUCH BETTER</vt:lpstr>
      <vt:lpstr>Transitions are tough</vt:lpstr>
      <vt:lpstr>How to present a study</vt:lpstr>
      <vt:lpstr>How to present a study…EXCELLENT!!!!</vt:lpstr>
      <vt:lpstr>Things to avoid</vt:lpstr>
      <vt:lpstr>Opening Paragraph: Roses and Thorns</vt:lpstr>
      <vt:lpstr>Avoid Unnecessary Adjectives and Adverbs</vt:lpstr>
      <vt:lpstr>The texting generation gap</vt:lpstr>
      <vt:lpstr>Proper citation in the text – Single Author</vt:lpstr>
      <vt:lpstr>Proper citation in the text – Two Authors</vt:lpstr>
      <vt:lpstr>Proper citation in the text – Three or more Authors</vt:lpstr>
      <vt:lpstr>Last thing about in text citations</vt:lpstr>
      <vt:lpstr>Using citations economically</vt:lpstr>
      <vt:lpstr>Using citations economically</vt:lpstr>
      <vt:lpstr>Phrases to avoid I</vt:lpstr>
      <vt:lpstr>Phrases to avoid II</vt:lpstr>
      <vt:lpstr>Foul Language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Empirical Proposal</dc:title>
  <dc:creator>Microsoft Office User</dc:creator>
  <cp:lastModifiedBy>Microsoft Office User</cp:lastModifiedBy>
  <cp:revision>8</cp:revision>
  <dcterms:created xsi:type="dcterms:W3CDTF">2024-10-29T23:40:49Z</dcterms:created>
  <dcterms:modified xsi:type="dcterms:W3CDTF">2024-12-02T02:40:16Z</dcterms:modified>
</cp:coreProperties>
</file>