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23"/>
  </p:notesMasterIdLst>
  <p:sldIdLst>
    <p:sldId id="256" r:id="rId2"/>
    <p:sldId id="281" r:id="rId3"/>
    <p:sldId id="284" r:id="rId4"/>
    <p:sldId id="257" r:id="rId5"/>
    <p:sldId id="282" r:id="rId6"/>
    <p:sldId id="258" r:id="rId7"/>
    <p:sldId id="285" r:id="rId8"/>
    <p:sldId id="297" r:id="rId9"/>
    <p:sldId id="287" r:id="rId10"/>
    <p:sldId id="288" r:id="rId11"/>
    <p:sldId id="298" r:id="rId12"/>
    <p:sldId id="299" r:id="rId13"/>
    <p:sldId id="300" r:id="rId14"/>
    <p:sldId id="293" r:id="rId15"/>
    <p:sldId id="294" r:id="rId16"/>
    <p:sldId id="304" r:id="rId17"/>
    <p:sldId id="305" r:id="rId18"/>
    <p:sldId id="296" r:id="rId19"/>
    <p:sldId id="306" r:id="rId20"/>
    <p:sldId id="307" r:id="rId21"/>
    <p:sldId id="308"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7"/>
  </p:normalViewPr>
  <p:slideViewPr>
    <p:cSldViewPr snapToGrid="0" snapToObjects="1">
      <p:cViewPr varScale="1">
        <p:scale>
          <a:sx n="119" d="100"/>
          <a:sy n="119" d="100"/>
        </p:scale>
        <p:origin x="1440"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BDF5B6-AB31-1046-B84C-E29E12EC7846}" type="datetimeFigureOut">
              <a:rPr lang="en-US" smtClean="0"/>
              <a:t>1/31/23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A62388-5F23-7240-9511-97242D0E54A0}" type="slidenum">
              <a:rPr lang="en-US" smtClean="0"/>
              <a:t>‹#›</a:t>
            </a:fld>
            <a:endParaRPr lang="en-US"/>
          </a:p>
        </p:txBody>
      </p:sp>
    </p:spTree>
    <p:extLst>
      <p:ext uri="{BB962C8B-B14F-4D97-AF65-F5344CB8AC3E}">
        <p14:creationId xmlns:p14="http://schemas.microsoft.com/office/powerpoint/2010/main" val="68887944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A62388-5F23-7240-9511-97242D0E54A0}" type="slidenum">
              <a:rPr lang="en-US" smtClean="0"/>
              <a:t>3</a:t>
            </a:fld>
            <a:endParaRPr lang="en-US"/>
          </a:p>
        </p:txBody>
      </p:sp>
    </p:spTree>
    <p:extLst>
      <p:ext uri="{BB962C8B-B14F-4D97-AF65-F5344CB8AC3E}">
        <p14:creationId xmlns:p14="http://schemas.microsoft.com/office/powerpoint/2010/main" val="26450739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A62388-5F23-7240-9511-97242D0E54A0}" type="slidenum">
              <a:rPr lang="en-US" smtClean="0"/>
              <a:t>15</a:t>
            </a:fld>
            <a:endParaRPr lang="en-US"/>
          </a:p>
        </p:txBody>
      </p:sp>
    </p:spTree>
    <p:extLst>
      <p:ext uri="{BB962C8B-B14F-4D97-AF65-F5344CB8AC3E}">
        <p14:creationId xmlns:p14="http://schemas.microsoft.com/office/powerpoint/2010/main" val="35064941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A62388-5F23-7240-9511-97242D0E54A0}" type="slidenum">
              <a:rPr lang="en-US" smtClean="0"/>
              <a:t>16</a:t>
            </a:fld>
            <a:endParaRPr lang="en-US"/>
          </a:p>
        </p:txBody>
      </p:sp>
    </p:spTree>
    <p:extLst>
      <p:ext uri="{BB962C8B-B14F-4D97-AF65-F5344CB8AC3E}">
        <p14:creationId xmlns:p14="http://schemas.microsoft.com/office/powerpoint/2010/main" val="42792132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A62388-5F23-7240-9511-97242D0E54A0}" type="slidenum">
              <a:rPr lang="en-US" smtClean="0"/>
              <a:t>17</a:t>
            </a:fld>
            <a:endParaRPr lang="en-US"/>
          </a:p>
        </p:txBody>
      </p:sp>
    </p:spTree>
    <p:extLst>
      <p:ext uri="{BB962C8B-B14F-4D97-AF65-F5344CB8AC3E}">
        <p14:creationId xmlns:p14="http://schemas.microsoft.com/office/powerpoint/2010/main" val="23476063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A62388-5F23-7240-9511-97242D0E54A0}" type="slidenum">
              <a:rPr lang="en-US" smtClean="0"/>
              <a:t>18</a:t>
            </a:fld>
            <a:endParaRPr lang="en-US"/>
          </a:p>
        </p:txBody>
      </p:sp>
    </p:spTree>
    <p:extLst>
      <p:ext uri="{BB962C8B-B14F-4D97-AF65-F5344CB8AC3E}">
        <p14:creationId xmlns:p14="http://schemas.microsoft.com/office/powerpoint/2010/main" val="18505168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A62388-5F23-7240-9511-97242D0E54A0}" type="slidenum">
              <a:rPr lang="en-US" smtClean="0"/>
              <a:t>19</a:t>
            </a:fld>
            <a:endParaRPr lang="en-US"/>
          </a:p>
        </p:txBody>
      </p:sp>
    </p:spTree>
    <p:extLst>
      <p:ext uri="{BB962C8B-B14F-4D97-AF65-F5344CB8AC3E}">
        <p14:creationId xmlns:p14="http://schemas.microsoft.com/office/powerpoint/2010/main" val="39471951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A62388-5F23-7240-9511-97242D0E54A0}" type="slidenum">
              <a:rPr lang="en-US" smtClean="0"/>
              <a:t>20</a:t>
            </a:fld>
            <a:endParaRPr lang="en-US"/>
          </a:p>
        </p:txBody>
      </p:sp>
    </p:spTree>
    <p:extLst>
      <p:ext uri="{BB962C8B-B14F-4D97-AF65-F5344CB8AC3E}">
        <p14:creationId xmlns:p14="http://schemas.microsoft.com/office/powerpoint/2010/main" val="9093599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A62388-5F23-7240-9511-97242D0E54A0}" type="slidenum">
              <a:rPr lang="en-US" smtClean="0"/>
              <a:t>21</a:t>
            </a:fld>
            <a:endParaRPr lang="en-US"/>
          </a:p>
        </p:txBody>
      </p:sp>
    </p:spTree>
    <p:extLst>
      <p:ext uri="{BB962C8B-B14F-4D97-AF65-F5344CB8AC3E}">
        <p14:creationId xmlns:p14="http://schemas.microsoft.com/office/powerpoint/2010/main" val="1948142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A62388-5F23-7240-9511-97242D0E54A0}" type="slidenum">
              <a:rPr lang="en-US" smtClean="0"/>
              <a:t>4</a:t>
            </a:fld>
            <a:endParaRPr lang="en-US"/>
          </a:p>
        </p:txBody>
      </p:sp>
    </p:spTree>
    <p:extLst>
      <p:ext uri="{BB962C8B-B14F-4D97-AF65-F5344CB8AC3E}">
        <p14:creationId xmlns:p14="http://schemas.microsoft.com/office/powerpoint/2010/main" val="3610745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A62388-5F23-7240-9511-97242D0E54A0}" type="slidenum">
              <a:rPr lang="en-US" smtClean="0"/>
              <a:t>5</a:t>
            </a:fld>
            <a:endParaRPr lang="en-US"/>
          </a:p>
        </p:txBody>
      </p:sp>
    </p:spTree>
    <p:extLst>
      <p:ext uri="{BB962C8B-B14F-4D97-AF65-F5344CB8AC3E}">
        <p14:creationId xmlns:p14="http://schemas.microsoft.com/office/powerpoint/2010/main" val="363166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A62388-5F23-7240-9511-97242D0E54A0}" type="slidenum">
              <a:rPr lang="en-US" smtClean="0"/>
              <a:t>6</a:t>
            </a:fld>
            <a:endParaRPr lang="en-US"/>
          </a:p>
        </p:txBody>
      </p:sp>
    </p:spTree>
    <p:extLst>
      <p:ext uri="{BB962C8B-B14F-4D97-AF65-F5344CB8AC3E}">
        <p14:creationId xmlns:p14="http://schemas.microsoft.com/office/powerpoint/2010/main" val="6264356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A62388-5F23-7240-9511-97242D0E54A0}" type="slidenum">
              <a:rPr lang="en-US" smtClean="0"/>
              <a:t>8</a:t>
            </a:fld>
            <a:endParaRPr lang="en-US"/>
          </a:p>
        </p:txBody>
      </p:sp>
    </p:spTree>
    <p:extLst>
      <p:ext uri="{BB962C8B-B14F-4D97-AF65-F5344CB8AC3E}">
        <p14:creationId xmlns:p14="http://schemas.microsoft.com/office/powerpoint/2010/main" val="16754032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A62388-5F23-7240-9511-97242D0E54A0}" type="slidenum">
              <a:rPr lang="en-US" smtClean="0"/>
              <a:t>10</a:t>
            </a:fld>
            <a:endParaRPr lang="en-US"/>
          </a:p>
        </p:txBody>
      </p:sp>
    </p:spTree>
    <p:extLst>
      <p:ext uri="{BB962C8B-B14F-4D97-AF65-F5344CB8AC3E}">
        <p14:creationId xmlns:p14="http://schemas.microsoft.com/office/powerpoint/2010/main" val="1148737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A62388-5F23-7240-9511-97242D0E54A0}" type="slidenum">
              <a:rPr lang="en-US" smtClean="0"/>
              <a:t>11</a:t>
            </a:fld>
            <a:endParaRPr lang="en-US"/>
          </a:p>
        </p:txBody>
      </p:sp>
    </p:spTree>
    <p:extLst>
      <p:ext uri="{BB962C8B-B14F-4D97-AF65-F5344CB8AC3E}">
        <p14:creationId xmlns:p14="http://schemas.microsoft.com/office/powerpoint/2010/main" val="13298873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Simple Rule = Add 1.</a:t>
            </a:r>
          </a:p>
        </p:txBody>
      </p:sp>
      <p:sp>
        <p:nvSpPr>
          <p:cNvPr id="4" name="Slide Number Placeholder 3"/>
          <p:cNvSpPr>
            <a:spLocks noGrp="1"/>
          </p:cNvSpPr>
          <p:nvPr>
            <p:ph type="sldNum" sz="quarter" idx="10"/>
          </p:nvPr>
        </p:nvSpPr>
        <p:spPr/>
        <p:txBody>
          <a:bodyPr/>
          <a:lstStyle/>
          <a:p>
            <a:fld id="{7DA62388-5F23-7240-9511-97242D0E54A0}" type="slidenum">
              <a:rPr lang="en-US" smtClean="0"/>
              <a:t>12</a:t>
            </a:fld>
            <a:endParaRPr lang="en-US"/>
          </a:p>
        </p:txBody>
      </p:sp>
    </p:spTree>
    <p:extLst>
      <p:ext uri="{BB962C8B-B14F-4D97-AF65-F5344CB8AC3E}">
        <p14:creationId xmlns:p14="http://schemas.microsoft.com/office/powerpoint/2010/main" val="8887455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A62388-5F23-7240-9511-97242D0E54A0}" type="slidenum">
              <a:rPr lang="en-US" smtClean="0"/>
              <a:t>13</a:t>
            </a:fld>
            <a:endParaRPr lang="en-US"/>
          </a:p>
        </p:txBody>
      </p:sp>
    </p:spTree>
    <p:extLst>
      <p:ext uri="{BB962C8B-B14F-4D97-AF65-F5344CB8AC3E}">
        <p14:creationId xmlns:p14="http://schemas.microsoft.com/office/powerpoint/2010/main" val="42148829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102240" y="2386744"/>
            <a:ext cx="6939520" cy="1645920"/>
          </a:xfrm>
          <a:solidFill>
            <a:srgbClr val="FFFFFF"/>
          </a:solidFill>
          <a:ln w="38100">
            <a:solidFill>
              <a:srgbClr val="404040"/>
            </a:solidFill>
          </a:ln>
        </p:spPr>
        <p:txBody>
          <a:bodyPr lIns="274320" rIns="274320" anchor="ctr" anchorCtr="1">
            <a:normAutofit/>
          </a:bodyPr>
          <a:lstStyle>
            <a:lvl1pPr algn="ctr">
              <a:defRPr sz="35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5AC5B8D5-0773-A440-88FF-E76245D0C43E}" type="datetimeFigureOut">
              <a:rPr lang="en-US" smtClean="0"/>
              <a:t>1/31/23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566866-50FD-314E-911B-D3081AD8C254}" type="slidenum">
              <a:rPr lang="en-US" smtClean="0"/>
              <a:t>‹#›</a:t>
            </a:fld>
            <a:endParaRPr lang="en-US"/>
          </a:p>
        </p:txBody>
      </p:sp>
    </p:spTree>
    <p:extLst>
      <p:ext uri="{BB962C8B-B14F-4D97-AF65-F5344CB8AC3E}">
        <p14:creationId xmlns:p14="http://schemas.microsoft.com/office/powerpoint/2010/main" val="1152576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C5B8D5-0773-A440-88FF-E76245D0C43E}" type="datetimeFigureOut">
              <a:rPr lang="en-US" smtClean="0"/>
              <a:t>1/31/23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566866-50FD-314E-911B-D3081AD8C254}" type="slidenum">
              <a:rPr lang="en-US" smtClean="0"/>
              <a:t>‹#›</a:t>
            </a:fld>
            <a:endParaRPr lang="en-US"/>
          </a:p>
        </p:txBody>
      </p:sp>
    </p:spTree>
    <p:extLst>
      <p:ext uri="{BB962C8B-B14F-4D97-AF65-F5344CB8AC3E}">
        <p14:creationId xmlns:p14="http://schemas.microsoft.com/office/powerpoint/2010/main" val="2404700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06046" y="937260"/>
            <a:ext cx="4716174"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C5B8D5-0773-A440-88FF-E76245D0C43E}" type="datetimeFigureOut">
              <a:rPr lang="en-US" smtClean="0"/>
              <a:t>1/31/23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566866-50FD-314E-911B-D3081AD8C254}" type="slidenum">
              <a:rPr lang="en-US" smtClean="0"/>
              <a:t>‹#›</a:t>
            </a:fld>
            <a:endParaRPr lang="en-US"/>
          </a:p>
        </p:txBody>
      </p:sp>
    </p:spTree>
    <p:extLst>
      <p:ext uri="{BB962C8B-B14F-4D97-AF65-F5344CB8AC3E}">
        <p14:creationId xmlns:p14="http://schemas.microsoft.com/office/powerpoint/2010/main" val="1357462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AC5B8D5-0773-A440-88FF-E76245D0C43E}" type="datetimeFigureOut">
              <a:rPr lang="en-US" smtClean="0"/>
              <a:t>1/31/23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566866-50FD-314E-911B-D3081AD8C254}" type="slidenum">
              <a:rPr lang="en-US" smtClean="0"/>
              <a:t>‹#›</a:t>
            </a:fld>
            <a:endParaRPr lang="en-US"/>
          </a:p>
        </p:txBody>
      </p:sp>
    </p:spTree>
    <p:extLst>
      <p:ext uri="{BB962C8B-B14F-4D97-AF65-F5344CB8AC3E}">
        <p14:creationId xmlns:p14="http://schemas.microsoft.com/office/powerpoint/2010/main" val="145624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106424" y="2386744"/>
            <a:ext cx="6940296" cy="1645920"/>
          </a:xfrm>
          <a:solidFill>
            <a:srgbClr val="FFFFFF"/>
          </a:solidFill>
          <a:ln w="38100">
            <a:solidFill>
              <a:srgbClr val="404040"/>
            </a:solidFill>
          </a:ln>
        </p:spPr>
        <p:txBody>
          <a:bodyPr lIns="274320" rIns="274320" anchor="ctr" anchorCtr="1">
            <a:normAutofit/>
          </a:bodyPr>
          <a:lstStyle>
            <a:lvl1pPr>
              <a:defRPr sz="35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021396" y="4352465"/>
            <a:ext cx="5101209" cy="1265082"/>
          </a:xfrm>
        </p:spPr>
        <p:txBody>
          <a:bodyPr anchor="t"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5AC5B8D5-0773-A440-88FF-E76245D0C43E}" type="datetimeFigureOut">
              <a:rPr lang="en-US" smtClean="0"/>
              <a:t>1/31/23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566866-50FD-314E-911B-D3081AD8C254}" type="slidenum">
              <a:rPr lang="en-US" smtClean="0"/>
              <a:t>‹#›</a:t>
            </a:fld>
            <a:endParaRPr lang="en-US"/>
          </a:p>
        </p:txBody>
      </p:sp>
    </p:spTree>
    <p:extLst>
      <p:ext uri="{BB962C8B-B14F-4D97-AF65-F5344CB8AC3E}">
        <p14:creationId xmlns:p14="http://schemas.microsoft.com/office/powerpoint/2010/main" val="1161808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2239" y="2638044"/>
            <a:ext cx="3288023"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3737" y="2638044"/>
            <a:ext cx="3290516"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AC5B8D5-0773-A440-88FF-E76245D0C43E}" type="datetimeFigureOut">
              <a:rPr lang="en-US" smtClean="0"/>
              <a:t>1/31/23</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64566866-50FD-314E-911B-D3081AD8C254}" type="slidenum">
              <a:rPr lang="en-US" smtClean="0"/>
              <a:t>‹#›</a:t>
            </a:fld>
            <a:endParaRPr lang="en-US"/>
          </a:p>
        </p:txBody>
      </p:sp>
    </p:spTree>
    <p:extLst>
      <p:ext uri="{BB962C8B-B14F-4D97-AF65-F5344CB8AC3E}">
        <p14:creationId xmlns:p14="http://schemas.microsoft.com/office/powerpoint/2010/main" val="247220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2239" y="3143250"/>
            <a:ext cx="3288024"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753737" y="3143250"/>
            <a:ext cx="3290516"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4753737" y="2313434"/>
            <a:ext cx="3290516"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5AC5B8D5-0773-A440-88FF-E76245D0C43E}" type="datetimeFigureOut">
              <a:rPr lang="en-US" smtClean="0"/>
              <a:t>1/31/23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566866-50FD-314E-911B-D3081AD8C254}"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685595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AC5B8D5-0773-A440-88FF-E76245D0C43E}" type="datetimeFigureOut">
              <a:rPr lang="en-US" smtClean="0"/>
              <a:t>1/31/23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566866-50FD-314E-911B-D3081AD8C254}" type="slidenum">
              <a:rPr lang="en-US" smtClean="0"/>
              <a:t>‹#›</a:t>
            </a:fld>
            <a:endParaRPr lang="en-US"/>
          </a:p>
        </p:txBody>
      </p:sp>
    </p:spTree>
    <p:extLst>
      <p:ext uri="{BB962C8B-B14F-4D97-AF65-F5344CB8AC3E}">
        <p14:creationId xmlns:p14="http://schemas.microsoft.com/office/powerpoint/2010/main" val="3160910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C5B8D5-0773-A440-88FF-E76245D0C43E}" type="datetimeFigureOut">
              <a:rPr lang="en-US" smtClean="0"/>
              <a:t>1/31/23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566866-50FD-314E-911B-D3081AD8C254}" type="slidenum">
              <a:rPr lang="en-US" smtClean="0"/>
              <a:t>‹#›</a:t>
            </a:fld>
            <a:endParaRPr lang="en-US"/>
          </a:p>
        </p:txBody>
      </p:sp>
    </p:spTree>
    <p:extLst>
      <p:ext uri="{BB962C8B-B14F-4D97-AF65-F5344CB8AC3E}">
        <p14:creationId xmlns:p14="http://schemas.microsoft.com/office/powerpoint/2010/main" val="3384677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Ref idx="1001">
        <a:schemeClr val="bg2"/>
      </p:bgRef>
    </p:bg>
    <p:spTree>
      <p:nvGrpSpPr>
        <p:cNvPr id="1" name=""/>
        <p:cNvGrpSpPr/>
        <p:nvPr/>
      </p:nvGrpSpPr>
      <p:grpSpPr>
        <a:xfrm>
          <a:off x="0" y="0"/>
          <a:ext cx="0" cy="0"/>
          <a:chOff x="0" y="0"/>
          <a:chExt cx="0" cy="0"/>
        </a:xfrm>
      </p:grpSpPr>
      <p:sp>
        <p:nvSpPr>
          <p:cNvPr id="26" name="Rectangle 25"/>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703" y="2243829"/>
            <a:ext cx="3290594" cy="1141497"/>
          </a:xfrm>
          <a:solidFill>
            <a:srgbClr val="FFFFFF"/>
          </a:solidFill>
          <a:ln>
            <a:solidFill>
              <a:srgbClr val="404040"/>
            </a:solidFill>
          </a:ln>
        </p:spPr>
        <p:txBody>
          <a:bodyPr anchor="ctr" anchorCtr="1">
            <a:normAutofit/>
          </a:bodyPr>
          <a:lstStyle>
            <a:lvl1pPr>
              <a:defRPr sz="21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2965" y="3549918"/>
            <a:ext cx="284607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5AC5B8D5-0773-A440-88FF-E76245D0C43E}" type="datetimeFigureOut">
              <a:rPr lang="en-US" smtClean="0"/>
              <a:t>1/31/23</a:t>
            </a:fld>
            <a:endParaRPr lang="en-US"/>
          </a:p>
        </p:txBody>
      </p:sp>
      <p:sp>
        <p:nvSpPr>
          <p:cNvPr id="10" name="Footer Placeholder 9"/>
          <p:cNvSpPr>
            <a:spLocks noGrp="1"/>
          </p:cNvSpPr>
          <p:nvPr>
            <p:ph type="ftr" sz="quarter" idx="11"/>
          </p:nvPr>
        </p:nvSpPr>
        <p:spPr>
          <a:xfrm>
            <a:off x="640703" y="6236208"/>
            <a:ext cx="3806398" cy="320040"/>
          </a:xfrm>
        </p:spPr>
        <p:txBody>
          <a:bodyPr>
            <a:normAutofit/>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64566866-50FD-314E-911B-D3081AD8C254}" type="slidenum">
              <a:rPr lang="en-US" smtClean="0"/>
              <a:t>‹#›</a:t>
            </a:fld>
            <a:endParaRPr lang="en-US"/>
          </a:p>
        </p:txBody>
      </p:sp>
    </p:spTree>
    <p:extLst>
      <p:ext uri="{BB962C8B-B14F-4D97-AF65-F5344CB8AC3E}">
        <p14:creationId xmlns:p14="http://schemas.microsoft.com/office/powerpoint/2010/main" val="3455863646"/>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18" name="Rectangle 17"/>
          <p:cNvSpPr/>
          <p:nvPr/>
        </p:nvSpPr>
        <p:spPr>
          <a:xfrm>
            <a:off x="1" y="0"/>
            <a:ext cx="4571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080" y="2243828"/>
            <a:ext cx="3291840" cy="1143000"/>
          </a:xfrm>
          <a:solidFill>
            <a:srgbClr val="FFFFFF"/>
          </a:solidFill>
          <a:ln>
            <a:solidFill>
              <a:srgbClr val="262626"/>
            </a:solidFill>
          </a:ln>
        </p:spPr>
        <p:txBody>
          <a:bodyPr anchor="ctr" anchorCtr="1">
            <a:noAutofit/>
          </a:bodyPr>
          <a:lstStyle>
            <a:lvl1pPr>
              <a:defRPr sz="21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572000" y="0"/>
            <a:ext cx="4576573" cy="6858000"/>
          </a:xfrm>
          <a:solidFill>
            <a:schemeClr val="tx1"/>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2965" y="3549919"/>
            <a:ext cx="284607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5AC5B8D5-0773-A440-88FF-E76245D0C43E}" type="datetimeFigureOut">
              <a:rPr lang="en-US" smtClean="0"/>
              <a:t>1/31/23</a:t>
            </a:fld>
            <a:endParaRPr lang="en-US"/>
          </a:p>
        </p:txBody>
      </p:sp>
      <p:sp>
        <p:nvSpPr>
          <p:cNvPr id="9" name="Footer Placeholder 8"/>
          <p:cNvSpPr>
            <a:spLocks noGrp="1"/>
          </p:cNvSpPr>
          <p:nvPr>
            <p:ph type="ftr" sz="quarter" idx="11"/>
          </p:nvPr>
        </p:nvSpPr>
        <p:spPr>
          <a:xfrm>
            <a:off x="640080" y="6236208"/>
            <a:ext cx="3803904" cy="320040"/>
          </a:xfrm>
        </p:spPr>
        <p:txBody>
          <a:bodyPr>
            <a:normAutofit/>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64566866-50FD-314E-911B-D3081AD8C254}" type="slidenum">
              <a:rPr lang="en-US" smtClean="0"/>
              <a:t>‹#›</a:t>
            </a:fld>
            <a:endParaRPr lang="en-US"/>
          </a:p>
        </p:txBody>
      </p:sp>
    </p:spTree>
    <p:extLst>
      <p:ext uri="{BB962C8B-B14F-4D97-AF65-F5344CB8AC3E}">
        <p14:creationId xmlns:p14="http://schemas.microsoft.com/office/powerpoint/2010/main" val="968549322"/>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1606045" y="964692"/>
            <a:ext cx="5937755" cy="1188720"/>
          </a:xfrm>
          <a:prstGeom prst="rect">
            <a:avLst/>
          </a:prstGeom>
          <a:solidFill>
            <a:schemeClr val="bg2">
              <a:lumMod val="60000"/>
              <a:lumOff val="40000"/>
              <a:alpha val="15000"/>
            </a:schemeClr>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06045" y="2638045"/>
            <a:ext cx="5937755"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978943" y="6238816"/>
            <a:ext cx="2065310" cy="323968"/>
          </a:xfrm>
          <a:prstGeom prst="rect">
            <a:avLst/>
          </a:prstGeom>
        </p:spPr>
        <p:txBody>
          <a:bodyPr vert="horz" lIns="91440" tIns="45720" rIns="91440" bIns="45720" rtlCol="0" anchor="ctr"/>
          <a:lstStyle>
            <a:lvl1pPr algn="r">
              <a:defRPr sz="1000">
                <a:solidFill>
                  <a:schemeClr val="tx1">
                    <a:alpha val="70000"/>
                  </a:schemeClr>
                </a:solidFill>
              </a:defRPr>
            </a:lvl1pPr>
          </a:lstStyle>
          <a:p>
            <a:fld id="{5AC5B8D5-0773-A440-88FF-E76245D0C43E}" type="datetimeFigureOut">
              <a:rPr lang="en-US" smtClean="0"/>
              <a:t>1/31/23</a:t>
            </a:fld>
            <a:endParaRPr lang="en-US"/>
          </a:p>
        </p:txBody>
      </p:sp>
      <p:sp>
        <p:nvSpPr>
          <p:cNvPr id="5" name="Footer Placeholder 4"/>
          <p:cNvSpPr>
            <a:spLocks noGrp="1"/>
          </p:cNvSpPr>
          <p:nvPr>
            <p:ph type="ftr" sz="quarter" idx="3"/>
          </p:nvPr>
        </p:nvSpPr>
        <p:spPr>
          <a:xfrm>
            <a:off x="1102239" y="6236208"/>
            <a:ext cx="4556664" cy="320040"/>
          </a:xfrm>
          <a:prstGeom prst="rect">
            <a:avLst/>
          </a:prstGeom>
        </p:spPr>
        <p:txBody>
          <a:bodyPr vert="horz" lIns="91440" tIns="45720" rIns="91440" bIns="45720" rtlCol="0" anchor="ctr"/>
          <a:lstStyle>
            <a:lvl1pPr algn="l">
              <a:defRPr sz="100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824011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64566866-50FD-314E-911B-D3081AD8C254}" type="slidenum">
              <a:rPr lang="en-US" smtClean="0"/>
              <a:t>‹#›</a:t>
            </a:fld>
            <a:endParaRPr lang="en-US"/>
          </a:p>
        </p:txBody>
      </p:sp>
    </p:spTree>
    <p:extLst>
      <p:ext uri="{BB962C8B-B14F-4D97-AF65-F5344CB8AC3E}">
        <p14:creationId xmlns:p14="http://schemas.microsoft.com/office/powerpoint/2010/main" val="2466313318"/>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lnSpc>
          <a:spcPct val="90000"/>
        </a:lnSpc>
        <a:spcBef>
          <a:spcPct val="0"/>
        </a:spcBef>
        <a:buNone/>
        <a:defRPr sz="26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Welcome to Cognition!</a:t>
            </a:r>
          </a:p>
        </p:txBody>
      </p:sp>
      <p:sp>
        <p:nvSpPr>
          <p:cNvPr id="3" name="Subtitle 2"/>
          <p:cNvSpPr>
            <a:spLocks noGrp="1"/>
          </p:cNvSpPr>
          <p:nvPr>
            <p:ph type="subTitle" idx="1"/>
          </p:nvPr>
        </p:nvSpPr>
        <p:spPr>
          <a:xfrm>
            <a:off x="1371600" y="4161773"/>
            <a:ext cx="6400800" cy="1309619"/>
          </a:xfrm>
        </p:spPr>
        <p:txBody>
          <a:bodyPr>
            <a:normAutofit/>
          </a:bodyPr>
          <a:lstStyle/>
          <a:p>
            <a:r>
              <a:rPr lang="en-US" dirty="0"/>
              <a:t>Your lives will never be the same!!!</a:t>
            </a:r>
            <a:br>
              <a:rPr lang="en-US" dirty="0"/>
            </a:br>
            <a:endParaRPr lang="en-US" dirty="0"/>
          </a:p>
        </p:txBody>
      </p:sp>
      <p:sp>
        <p:nvSpPr>
          <p:cNvPr id="5" name="TextBox 4"/>
          <p:cNvSpPr txBox="1"/>
          <p:nvPr/>
        </p:nvSpPr>
        <p:spPr>
          <a:xfrm>
            <a:off x="1371600" y="4503043"/>
            <a:ext cx="6400800" cy="861774"/>
          </a:xfrm>
          <a:prstGeom prst="rect">
            <a:avLst/>
          </a:prstGeom>
          <a:noFill/>
        </p:spPr>
        <p:txBody>
          <a:bodyPr wrap="square" rtlCol="0">
            <a:spAutoFit/>
          </a:bodyPr>
          <a:lstStyle/>
          <a:p>
            <a:pPr algn="ctr"/>
            <a:r>
              <a:rPr lang="en-US" sz="3200" dirty="0">
                <a:solidFill>
                  <a:schemeClr val="bg1">
                    <a:lumMod val="50000"/>
                  </a:schemeClr>
                </a:solidFill>
              </a:rPr>
              <a:t>(in a good way)</a:t>
            </a:r>
          </a:p>
          <a:p>
            <a:endParaRPr lang="en-US" dirty="0"/>
          </a:p>
        </p:txBody>
      </p:sp>
    </p:spTree>
    <p:extLst>
      <p:ext uri="{BB962C8B-B14F-4D97-AF65-F5344CB8AC3E}">
        <p14:creationId xmlns:p14="http://schemas.microsoft.com/office/powerpoint/2010/main" val="2134711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5765"/>
          </a:xfrm>
        </p:spPr>
        <p:txBody>
          <a:bodyPr>
            <a:normAutofit fontScale="90000"/>
          </a:bodyPr>
          <a:lstStyle/>
          <a:p>
            <a:r>
              <a:rPr lang="en-US" sz="2800" b="1" dirty="0"/>
              <a:t>Evaluating Cognition Experiments</a:t>
            </a:r>
          </a:p>
        </p:txBody>
      </p:sp>
      <p:sp>
        <p:nvSpPr>
          <p:cNvPr id="3" name="Content Placeholder 2"/>
          <p:cNvSpPr>
            <a:spLocks noGrp="1"/>
          </p:cNvSpPr>
          <p:nvPr>
            <p:ph idx="1"/>
          </p:nvPr>
        </p:nvSpPr>
        <p:spPr>
          <a:xfrm>
            <a:off x="457200" y="1029443"/>
            <a:ext cx="8229600" cy="5334496"/>
          </a:xfrm>
        </p:spPr>
        <p:txBody>
          <a:bodyPr>
            <a:noAutofit/>
          </a:bodyPr>
          <a:lstStyle/>
          <a:p>
            <a:pPr marL="514350" lvl="0" indent="-514350">
              <a:buFont typeface="+mj-lt"/>
              <a:buAutoNum type="arabicPeriod"/>
            </a:pPr>
            <a:endParaRPr lang="en-US" sz="2400" dirty="0"/>
          </a:p>
          <a:p>
            <a:pPr marL="514350" lvl="0" indent="-514350">
              <a:buFont typeface="+mj-lt"/>
              <a:buAutoNum type="arabicPeriod"/>
            </a:pPr>
            <a:r>
              <a:rPr lang="en-US" sz="2400" dirty="0"/>
              <a:t>Operational Definitions</a:t>
            </a:r>
            <a:endParaRPr lang="en-US" sz="2400" b="1" dirty="0"/>
          </a:p>
          <a:p>
            <a:pPr marL="514350" lvl="0" indent="-514350">
              <a:buFont typeface="+mj-lt"/>
              <a:buAutoNum type="arabicPeriod"/>
            </a:pPr>
            <a:r>
              <a:rPr lang="en-US" sz="2400" dirty="0"/>
              <a:t>Were key variables isolated?</a:t>
            </a:r>
            <a:endParaRPr lang="en-US" sz="2400" b="1" dirty="0"/>
          </a:p>
          <a:p>
            <a:pPr marL="1200150" lvl="1"/>
            <a:r>
              <a:rPr lang="en-US" sz="2400" dirty="0"/>
              <a:t>Confounds</a:t>
            </a:r>
            <a:endParaRPr lang="en-US" sz="2400" b="1" dirty="0"/>
          </a:p>
          <a:p>
            <a:pPr marL="1200150" lvl="1"/>
            <a:r>
              <a:rPr lang="en-US" sz="2400" dirty="0" err="1"/>
              <a:t>Covariation</a:t>
            </a:r>
            <a:endParaRPr lang="en-US" sz="2400" b="1" dirty="0"/>
          </a:p>
          <a:p>
            <a:pPr marL="1200150" lvl="1"/>
            <a:r>
              <a:rPr lang="en-US" sz="2400" dirty="0"/>
              <a:t>Third variables </a:t>
            </a:r>
            <a:endParaRPr lang="en-US" sz="2400" b="1" dirty="0"/>
          </a:p>
          <a:p>
            <a:pPr marL="514350" lvl="0" indent="-514350">
              <a:buFont typeface="+mj-lt"/>
              <a:buAutoNum type="arabicPeriod"/>
            </a:pPr>
            <a:r>
              <a:rPr lang="en-US" sz="2400" dirty="0"/>
              <a:t>How good is the story?</a:t>
            </a:r>
            <a:endParaRPr lang="en-US" sz="2400" b="1" dirty="0"/>
          </a:p>
          <a:p>
            <a:pPr marL="1200150" lvl="1"/>
            <a:r>
              <a:rPr lang="en-US" sz="2400" dirty="0"/>
              <a:t>Alternative explanations</a:t>
            </a:r>
            <a:endParaRPr lang="en-US" sz="2400" b="1" dirty="0"/>
          </a:p>
          <a:p>
            <a:pPr marL="1200150" lvl="1"/>
            <a:r>
              <a:rPr lang="en-US" sz="2400" dirty="0"/>
              <a:t>Internal consistency</a:t>
            </a:r>
            <a:endParaRPr lang="en-US" sz="2400" b="1" dirty="0"/>
          </a:p>
          <a:p>
            <a:pPr marL="0" indent="0">
              <a:buNone/>
            </a:pPr>
            <a:endParaRPr lang="en-US" sz="2400" b="1" dirty="0"/>
          </a:p>
        </p:txBody>
      </p:sp>
      <p:pic>
        <p:nvPicPr>
          <p:cNvPr id="5" name="Picture 4">
            <a:extLst>
              <a:ext uri="{FF2B5EF4-FFF2-40B4-BE49-F238E27FC236}">
                <a16:creationId xmlns:a16="http://schemas.microsoft.com/office/drawing/2014/main" id="{CC47BB7F-1860-AF78-3928-DABF98FD0CDA}"/>
              </a:ext>
            </a:extLst>
          </p:cNvPr>
          <p:cNvPicPr>
            <a:picLocks noChangeAspect="1"/>
          </p:cNvPicPr>
          <p:nvPr/>
        </p:nvPicPr>
        <p:blipFill>
          <a:blip r:embed="rId3"/>
          <a:stretch>
            <a:fillRect/>
          </a:stretch>
        </p:blipFill>
        <p:spPr>
          <a:xfrm>
            <a:off x="645962" y="1295400"/>
            <a:ext cx="7852076" cy="4533157"/>
          </a:xfrm>
          <a:prstGeom prst="rect">
            <a:avLst/>
          </a:prstGeom>
        </p:spPr>
      </p:pic>
    </p:spTree>
    <p:extLst>
      <p:ext uri="{BB962C8B-B14F-4D97-AF65-F5344CB8AC3E}">
        <p14:creationId xmlns:p14="http://schemas.microsoft.com/office/powerpoint/2010/main" val="1954440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5765"/>
          </a:xfrm>
        </p:spPr>
        <p:txBody>
          <a:bodyPr>
            <a:normAutofit fontScale="90000"/>
          </a:bodyPr>
          <a:lstStyle/>
          <a:p>
            <a:r>
              <a:rPr lang="en-US" sz="2800" b="1" dirty="0"/>
              <a:t>Evaluating Cognition Theories</a:t>
            </a:r>
          </a:p>
        </p:txBody>
      </p:sp>
      <p:sp>
        <p:nvSpPr>
          <p:cNvPr id="3" name="Content Placeholder 2"/>
          <p:cNvSpPr>
            <a:spLocks noGrp="1"/>
          </p:cNvSpPr>
          <p:nvPr>
            <p:ph idx="1"/>
          </p:nvPr>
        </p:nvSpPr>
        <p:spPr>
          <a:xfrm>
            <a:off x="457200" y="1029443"/>
            <a:ext cx="8229600" cy="5334496"/>
          </a:xfrm>
        </p:spPr>
        <p:txBody>
          <a:bodyPr>
            <a:noAutofit/>
          </a:bodyPr>
          <a:lstStyle/>
          <a:p>
            <a:pPr marL="514350" lvl="0" indent="-514350">
              <a:buFont typeface="+mj-lt"/>
              <a:buAutoNum type="arabicPeriod"/>
            </a:pPr>
            <a:endParaRPr lang="en-US" sz="2400" dirty="0"/>
          </a:p>
          <a:p>
            <a:pPr marL="514350" lvl="0" indent="-514350">
              <a:buFont typeface="+mj-lt"/>
              <a:buAutoNum type="arabicPeriod"/>
            </a:pPr>
            <a:endParaRPr lang="en-US" sz="2400" dirty="0"/>
          </a:p>
          <a:p>
            <a:pPr marL="0" lvl="0" indent="0">
              <a:buNone/>
            </a:pPr>
            <a:endParaRPr lang="en-US" sz="2400" dirty="0"/>
          </a:p>
          <a:p>
            <a:pPr marL="514350" lvl="0" indent="-514350">
              <a:buFont typeface="+mj-lt"/>
              <a:buAutoNum type="arabicPeriod"/>
            </a:pPr>
            <a:r>
              <a:rPr lang="en-US" sz="2400" dirty="0"/>
              <a:t>Must be Falsifiable</a:t>
            </a:r>
            <a:endParaRPr lang="en-US" sz="2400" b="1" dirty="0"/>
          </a:p>
          <a:p>
            <a:pPr marL="1200150" lvl="1"/>
            <a:r>
              <a:rPr lang="en-US" sz="2400" dirty="0"/>
              <a:t>ESP</a:t>
            </a:r>
            <a:endParaRPr lang="en-US" sz="2400" b="1" dirty="0"/>
          </a:p>
          <a:p>
            <a:pPr marL="514350" lvl="0" indent="-514350">
              <a:buFont typeface="+mj-lt"/>
              <a:buAutoNum type="arabicPeriod"/>
            </a:pPr>
            <a:r>
              <a:rPr lang="en-US" sz="2400" dirty="0"/>
              <a:t>Must be a plausible alternative</a:t>
            </a:r>
            <a:endParaRPr lang="en-US" sz="2400" b="1" dirty="0"/>
          </a:p>
          <a:p>
            <a:pPr marL="514350" lvl="0" indent="-514350">
              <a:buFont typeface="+mj-lt"/>
              <a:buAutoNum type="arabicPeriod"/>
            </a:pPr>
            <a:r>
              <a:rPr lang="en-US" sz="2400" dirty="0"/>
              <a:t>Applicable to other experimental paradigms and/or real world situations</a:t>
            </a:r>
            <a:endParaRPr lang="en-US" sz="2400" b="1" dirty="0"/>
          </a:p>
          <a:p>
            <a:pPr marL="514350" lvl="0" indent="-514350">
              <a:buFont typeface="+mj-lt"/>
              <a:buAutoNum type="arabicPeriod"/>
            </a:pPr>
            <a:r>
              <a:rPr lang="en-US" sz="2400" b="1" dirty="0"/>
              <a:t>Parsimony</a:t>
            </a:r>
            <a:r>
              <a:rPr lang="en-US" sz="2400" dirty="0">
                <a:effectLst/>
              </a:rPr>
              <a:t> </a:t>
            </a:r>
            <a:endParaRPr lang="en-US" sz="2400" b="1" dirty="0"/>
          </a:p>
        </p:txBody>
      </p:sp>
      <p:pic>
        <p:nvPicPr>
          <p:cNvPr id="4" name="Picture 3"/>
          <p:cNvPicPr>
            <a:picLocks noChangeAspect="1"/>
          </p:cNvPicPr>
          <p:nvPr/>
        </p:nvPicPr>
        <p:blipFill>
          <a:blip r:embed="rId3"/>
          <a:stretch>
            <a:fillRect/>
          </a:stretch>
        </p:blipFill>
        <p:spPr>
          <a:xfrm>
            <a:off x="4876800" y="1077437"/>
            <a:ext cx="3810000" cy="2616200"/>
          </a:xfrm>
          <a:prstGeom prst="rect">
            <a:avLst/>
          </a:prstGeom>
        </p:spPr>
      </p:pic>
    </p:spTree>
    <p:extLst>
      <p:ext uri="{BB962C8B-B14F-4D97-AF65-F5344CB8AC3E}">
        <p14:creationId xmlns:p14="http://schemas.microsoft.com/office/powerpoint/2010/main" val="2338101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5765"/>
          </a:xfrm>
        </p:spPr>
        <p:txBody>
          <a:bodyPr>
            <a:normAutofit fontScale="90000"/>
          </a:bodyPr>
          <a:lstStyle/>
          <a:p>
            <a:r>
              <a:rPr lang="en-US" sz="2800" b="1" dirty="0"/>
              <a:t>Science is hard!!!!</a:t>
            </a:r>
          </a:p>
        </p:txBody>
      </p:sp>
      <p:sp>
        <p:nvSpPr>
          <p:cNvPr id="3" name="Content Placeholder 2"/>
          <p:cNvSpPr>
            <a:spLocks noGrp="1"/>
          </p:cNvSpPr>
          <p:nvPr>
            <p:ph idx="1"/>
          </p:nvPr>
        </p:nvSpPr>
        <p:spPr>
          <a:xfrm>
            <a:off x="457200" y="1029443"/>
            <a:ext cx="8229600" cy="5334496"/>
          </a:xfrm>
        </p:spPr>
        <p:txBody>
          <a:bodyPr>
            <a:noAutofit/>
          </a:bodyPr>
          <a:lstStyle/>
          <a:p>
            <a:pPr marL="0" indent="0">
              <a:buNone/>
            </a:pPr>
            <a:r>
              <a:rPr lang="en-US" sz="2400" dirty="0"/>
              <a:t>Here is your first test as cognitive psychologists.  I want each of you to say a single-digit number.  I will respond with another number.  Your job is to determine the rule that governs my behavior.  </a:t>
            </a:r>
          </a:p>
          <a:p>
            <a:pPr marL="0" indent="0">
              <a:buNone/>
            </a:pPr>
            <a:endParaRPr lang="en-US" sz="2400" b="1" dirty="0"/>
          </a:p>
          <a:p>
            <a:pPr marL="0" indent="0">
              <a:buNone/>
            </a:pPr>
            <a:endParaRPr lang="en-US" sz="2400" b="1" dirty="0"/>
          </a:p>
          <a:p>
            <a:pPr marL="0" indent="0">
              <a:buNone/>
            </a:pPr>
            <a:endParaRPr lang="en-US" sz="2400" b="1" dirty="0"/>
          </a:p>
        </p:txBody>
      </p:sp>
    </p:spTree>
    <p:extLst>
      <p:ext uri="{BB962C8B-B14F-4D97-AF65-F5344CB8AC3E}">
        <p14:creationId xmlns:p14="http://schemas.microsoft.com/office/powerpoint/2010/main" val="28305711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5765"/>
          </a:xfrm>
        </p:spPr>
        <p:txBody>
          <a:bodyPr>
            <a:normAutofit fontScale="90000"/>
          </a:bodyPr>
          <a:lstStyle/>
          <a:p>
            <a:r>
              <a:rPr lang="en-US" sz="2800" b="1" dirty="0"/>
              <a:t>Science is hard!!!!</a:t>
            </a:r>
          </a:p>
        </p:txBody>
      </p:sp>
      <p:sp>
        <p:nvSpPr>
          <p:cNvPr id="3" name="Content Placeholder 2"/>
          <p:cNvSpPr>
            <a:spLocks noGrp="1"/>
          </p:cNvSpPr>
          <p:nvPr>
            <p:ph idx="1"/>
          </p:nvPr>
        </p:nvSpPr>
        <p:spPr>
          <a:xfrm>
            <a:off x="457200" y="1029443"/>
            <a:ext cx="8229600" cy="5334496"/>
          </a:xfrm>
        </p:spPr>
        <p:txBody>
          <a:bodyPr>
            <a:noAutofit/>
          </a:bodyPr>
          <a:lstStyle/>
          <a:p>
            <a:pPr marL="0" indent="0">
              <a:buNone/>
            </a:pPr>
            <a:r>
              <a:rPr lang="en-US" sz="2400" dirty="0"/>
              <a:t>Here is your first test as cognitive psychologists.  I want each of you to say a single-digit number.  I will respond with another single-digit number.  Your job is to determine the rule that governs my behavior.  </a:t>
            </a:r>
          </a:p>
          <a:p>
            <a:pPr marL="0" indent="0">
              <a:buNone/>
            </a:pPr>
            <a:endParaRPr lang="en-US" sz="2400" b="1" dirty="0"/>
          </a:p>
          <a:p>
            <a:pPr marL="0" indent="0">
              <a:buNone/>
            </a:pPr>
            <a:endParaRPr lang="en-US" sz="2400" b="1" dirty="0"/>
          </a:p>
        </p:txBody>
      </p:sp>
      <p:graphicFrame>
        <p:nvGraphicFramePr>
          <p:cNvPr id="5" name="Table 4"/>
          <p:cNvGraphicFramePr>
            <a:graphicFrameLocks noGrp="1"/>
          </p:cNvGraphicFramePr>
          <p:nvPr>
            <p:extLst>
              <p:ext uri="{D42A27DB-BD31-4B8C-83A1-F6EECF244321}">
                <p14:modId xmlns:p14="http://schemas.microsoft.com/office/powerpoint/2010/main" val="141809708"/>
              </p:ext>
            </p:extLst>
          </p:nvPr>
        </p:nvGraphicFramePr>
        <p:xfrm>
          <a:off x="1524000" y="3222663"/>
          <a:ext cx="6096000" cy="185420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pPr algn="ctr"/>
                      <a:r>
                        <a:rPr lang="en-US" dirty="0"/>
                        <a:t>Observation</a:t>
                      </a:r>
                    </a:p>
                  </a:txBody>
                  <a:tcPr/>
                </a:tc>
                <a:tc>
                  <a:txBody>
                    <a:bodyPr/>
                    <a:lstStyle/>
                    <a:p>
                      <a:pPr algn="ctr"/>
                      <a:r>
                        <a:rPr lang="en-US" dirty="0"/>
                        <a:t>Reality</a:t>
                      </a:r>
                    </a:p>
                  </a:txBody>
                  <a:tcPr/>
                </a:tc>
                <a:extLst>
                  <a:ext uri="{0D108BD9-81ED-4DB2-BD59-A6C34878D82A}">
                    <a16:rowId xmlns:a16="http://schemas.microsoft.com/office/drawing/2014/main" val="10000"/>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r h="370840">
                <a:tc>
                  <a:txBody>
                    <a:bodyPr/>
                    <a:lstStyle/>
                    <a:p>
                      <a:endParaRPr lang="en-US" dirty="0"/>
                    </a:p>
                  </a:txBody>
                  <a:tcPr/>
                </a:tc>
                <a:tc>
                  <a:txBody>
                    <a:bodyPr/>
                    <a:lstStyle/>
                    <a:p>
                      <a:endParaRPr lang="en-US"/>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9329410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5765"/>
          </a:xfrm>
        </p:spPr>
        <p:txBody>
          <a:bodyPr>
            <a:normAutofit fontScale="90000"/>
          </a:bodyPr>
          <a:lstStyle/>
          <a:p>
            <a:r>
              <a:rPr lang="en-US" sz="2800" b="1" dirty="0"/>
              <a:t>Definition of Cognition</a:t>
            </a:r>
          </a:p>
        </p:txBody>
      </p:sp>
      <p:sp>
        <p:nvSpPr>
          <p:cNvPr id="3" name="Content Placeholder 2"/>
          <p:cNvSpPr>
            <a:spLocks noGrp="1"/>
          </p:cNvSpPr>
          <p:nvPr>
            <p:ph idx="1"/>
          </p:nvPr>
        </p:nvSpPr>
        <p:spPr>
          <a:xfrm>
            <a:off x="457200" y="1029443"/>
            <a:ext cx="8229600" cy="5676950"/>
          </a:xfrm>
        </p:spPr>
        <p:txBody>
          <a:bodyPr>
            <a:noAutofit/>
          </a:bodyPr>
          <a:lstStyle/>
          <a:p>
            <a:pPr marL="0" indent="0">
              <a:buNone/>
            </a:pPr>
            <a:r>
              <a:rPr lang="en-US" sz="2400" dirty="0"/>
              <a:t>The (study of) mental processes that (typically) people (typically) use to gather, organize, store, retrieve and apply information. </a:t>
            </a:r>
            <a:endParaRPr lang="en-US" sz="2400" b="1" dirty="0"/>
          </a:p>
          <a:p>
            <a:endParaRPr lang="en-US" sz="2400" dirty="0"/>
          </a:p>
          <a:p>
            <a:r>
              <a:rPr lang="en-US" sz="2400" b="1" i="1" dirty="0"/>
              <a:t>Sensation</a:t>
            </a:r>
            <a:r>
              <a:rPr lang="en-US" sz="2400" dirty="0"/>
              <a:t> – gathering information about the environment</a:t>
            </a:r>
            <a:endParaRPr lang="en-US" sz="2400" b="1" dirty="0"/>
          </a:p>
          <a:p>
            <a:r>
              <a:rPr lang="en-US" sz="2400" b="1" i="1" dirty="0"/>
              <a:t>Encoding</a:t>
            </a:r>
            <a:r>
              <a:rPr lang="en-US" sz="2400" dirty="0"/>
              <a:t> – translating information from world into language of the brain</a:t>
            </a:r>
          </a:p>
          <a:p>
            <a:r>
              <a:rPr lang="en-US" sz="2400" b="1" i="1" dirty="0"/>
              <a:t>Perception</a:t>
            </a:r>
            <a:r>
              <a:rPr lang="en-US" sz="2400" dirty="0"/>
              <a:t> – interpreting environmental stimulation</a:t>
            </a:r>
            <a:endParaRPr lang="en-US" sz="2400" b="1" dirty="0"/>
          </a:p>
          <a:p>
            <a:r>
              <a:rPr lang="en-US" sz="2400" b="1" i="1" dirty="0"/>
              <a:t>Learning/Memory</a:t>
            </a:r>
            <a:r>
              <a:rPr lang="en-US" sz="2400" dirty="0"/>
              <a:t> – storage and retrieval of this information; also involves </a:t>
            </a:r>
            <a:r>
              <a:rPr lang="en-US" sz="2400" b="1" i="1" cap="small" dirty="0"/>
              <a:t>encoding</a:t>
            </a:r>
            <a:endParaRPr lang="en-US" sz="2400" b="1" dirty="0"/>
          </a:p>
          <a:p>
            <a:r>
              <a:rPr lang="en-US" sz="2400" b="1" i="1" dirty="0"/>
              <a:t>Thinking</a:t>
            </a:r>
            <a:r>
              <a:rPr lang="en-US" sz="2400" dirty="0"/>
              <a:t> - problem solving, decision making, language, etc.</a:t>
            </a:r>
            <a:endParaRPr lang="en-US" sz="2400" b="1" dirty="0"/>
          </a:p>
          <a:p>
            <a:pPr marL="0" indent="0">
              <a:buNone/>
            </a:pPr>
            <a:endParaRPr lang="en-US" sz="2400" b="1" dirty="0"/>
          </a:p>
        </p:txBody>
      </p:sp>
      <p:pic>
        <p:nvPicPr>
          <p:cNvPr id="4" name="Picture 3" descr="IMG_1519.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 y="0"/>
            <a:ext cx="8128000" cy="6096000"/>
          </a:xfrm>
          <a:prstGeom prst="rect">
            <a:avLst/>
          </a:prstGeom>
          <a:scene3d>
            <a:camera prst="orthographicFront">
              <a:rot lat="0" lon="5400000" rev="0"/>
            </a:camera>
            <a:lightRig rig="threePt" dir="t"/>
          </a:scene3d>
        </p:spPr>
      </p:pic>
    </p:spTree>
    <p:extLst>
      <p:ext uri="{BB962C8B-B14F-4D97-AF65-F5344CB8AC3E}">
        <p14:creationId xmlns:p14="http://schemas.microsoft.com/office/powerpoint/2010/main" val="1954440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blinds(horizontal)">
                                      <p:cBhvr>
                                        <p:cTn id="2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5765"/>
          </a:xfrm>
        </p:spPr>
        <p:txBody>
          <a:bodyPr>
            <a:normAutofit fontScale="90000"/>
          </a:bodyPr>
          <a:lstStyle/>
          <a:p>
            <a:r>
              <a:rPr lang="en-US" sz="2800" b="1" dirty="0"/>
              <a:t>History of Cognitive Science</a:t>
            </a:r>
          </a:p>
        </p:txBody>
      </p:sp>
      <p:sp>
        <p:nvSpPr>
          <p:cNvPr id="3" name="Content Placeholder 2"/>
          <p:cNvSpPr>
            <a:spLocks noGrp="1"/>
          </p:cNvSpPr>
          <p:nvPr>
            <p:ph idx="1"/>
          </p:nvPr>
        </p:nvSpPr>
        <p:spPr>
          <a:xfrm>
            <a:off x="457200" y="1029443"/>
            <a:ext cx="8229600" cy="5334496"/>
          </a:xfrm>
        </p:spPr>
        <p:txBody>
          <a:bodyPr>
            <a:noAutofit/>
          </a:bodyPr>
          <a:lstStyle/>
          <a:p>
            <a:pPr marL="0" indent="0">
              <a:buNone/>
            </a:pPr>
            <a:endParaRPr lang="en-US" sz="2400" b="1" i="1" dirty="0"/>
          </a:p>
          <a:p>
            <a:pPr marL="457200" indent="-457200">
              <a:buFont typeface="+mj-lt"/>
              <a:buAutoNum type="arabicPeriod"/>
            </a:pPr>
            <a:r>
              <a:rPr lang="en-US" sz="2400" b="1" i="1" dirty="0"/>
              <a:t>Empiricism</a:t>
            </a:r>
            <a:r>
              <a:rPr lang="en-US" sz="2400" dirty="0"/>
              <a:t> – The mysteries of the world are open to careful, objective observation. (Aristotle)	</a:t>
            </a:r>
            <a:endParaRPr lang="en-US" sz="2400" b="1" dirty="0"/>
          </a:p>
          <a:p>
            <a:pPr marL="1370013" lvl="0"/>
            <a:r>
              <a:rPr lang="en-US" sz="2400" b="1" i="1" dirty="0"/>
              <a:t>Tabula Rasa</a:t>
            </a:r>
            <a:endParaRPr lang="en-US" sz="2400" b="1" dirty="0"/>
          </a:p>
          <a:p>
            <a:pPr marL="1370013" lvl="0"/>
            <a:r>
              <a:rPr lang="en-US" sz="2400" b="1" i="1" dirty="0" err="1"/>
              <a:t>Associationism</a:t>
            </a:r>
            <a:r>
              <a:rPr lang="en-US" sz="2400" b="1" dirty="0"/>
              <a:t> </a:t>
            </a:r>
          </a:p>
          <a:p>
            <a:pPr marL="0" indent="0">
              <a:buNone/>
            </a:pPr>
            <a:r>
              <a:rPr lang="en-US" sz="2400" b="1" dirty="0"/>
              <a:t> </a:t>
            </a:r>
          </a:p>
          <a:p>
            <a:pPr marL="457200" indent="-457200">
              <a:buFont typeface="+mj-lt"/>
              <a:buAutoNum type="arabicPeriod" startAt="2"/>
            </a:pPr>
            <a:r>
              <a:rPr lang="en-US" sz="2400" b="1" i="1" dirty="0"/>
              <a:t>Rationalism</a:t>
            </a:r>
            <a:r>
              <a:rPr lang="en-US" sz="2400" b="1" dirty="0"/>
              <a:t> </a:t>
            </a:r>
            <a:r>
              <a:rPr lang="en-US" sz="2400" dirty="0"/>
              <a:t>– Cogito, ergo sum (Descartes). </a:t>
            </a:r>
            <a:endParaRPr lang="en-US" sz="2400" b="1" dirty="0"/>
          </a:p>
          <a:p>
            <a:pPr marL="1370013" lvl="0"/>
            <a:r>
              <a:rPr lang="en-US" sz="2400" dirty="0"/>
              <a:t>Activity of brain produces consciousness or vice versa; mind/brain problem</a:t>
            </a:r>
            <a:endParaRPr lang="en-US" sz="2400" b="1" dirty="0"/>
          </a:p>
          <a:p>
            <a:pPr marL="1370013" lvl="0"/>
            <a:r>
              <a:rPr lang="en-US" sz="2400" dirty="0"/>
              <a:t>Objective reality?</a:t>
            </a:r>
            <a:endParaRPr lang="en-US" sz="2400" b="1" dirty="0"/>
          </a:p>
          <a:p>
            <a:pPr marL="0" indent="0">
              <a:buNone/>
            </a:pPr>
            <a:r>
              <a:rPr lang="en-US" sz="2400" dirty="0"/>
              <a:t>				</a:t>
            </a:r>
            <a:r>
              <a:rPr lang="en-US" sz="2400" b="1" dirty="0"/>
              <a:t>EX</a:t>
            </a:r>
            <a:r>
              <a:rPr lang="en-US" sz="2400" dirty="0"/>
              <a:t>: my aunt and uncle</a:t>
            </a:r>
            <a:endParaRPr lang="en-US" sz="2400" b="1" dirty="0"/>
          </a:p>
        </p:txBody>
      </p:sp>
      <p:pic>
        <p:nvPicPr>
          <p:cNvPr id="4" name="Picture 3"/>
          <p:cNvPicPr>
            <a:picLocks noChangeAspect="1"/>
          </p:cNvPicPr>
          <p:nvPr/>
        </p:nvPicPr>
        <p:blipFill>
          <a:blip r:embed="rId3"/>
          <a:stretch>
            <a:fillRect/>
          </a:stretch>
        </p:blipFill>
        <p:spPr>
          <a:xfrm>
            <a:off x="4239209" y="2368689"/>
            <a:ext cx="1396739" cy="1520172"/>
          </a:xfrm>
          <a:prstGeom prst="rect">
            <a:avLst/>
          </a:prstGeom>
        </p:spPr>
      </p:pic>
      <p:pic>
        <p:nvPicPr>
          <p:cNvPr id="1026" name="Picture 2" descr="Image result for operant conditioning">
            <a:extLst>
              <a:ext uri="{FF2B5EF4-FFF2-40B4-BE49-F238E27FC236}">
                <a16:creationId xmlns:a16="http://schemas.microsoft.com/office/drawing/2014/main" id="{C46FE718-1E54-9E49-B849-96B0548A1A3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35948" y="2312815"/>
            <a:ext cx="2528797" cy="15760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44407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5765"/>
          </a:xfrm>
        </p:spPr>
        <p:txBody>
          <a:bodyPr>
            <a:normAutofit fontScale="90000"/>
          </a:bodyPr>
          <a:lstStyle/>
          <a:p>
            <a:r>
              <a:rPr lang="en-US" sz="2800" b="1" dirty="0"/>
              <a:t>History of Cognitive Science II</a:t>
            </a:r>
          </a:p>
        </p:txBody>
      </p:sp>
      <p:sp>
        <p:nvSpPr>
          <p:cNvPr id="3" name="Content Placeholder 2"/>
          <p:cNvSpPr>
            <a:spLocks noGrp="1"/>
          </p:cNvSpPr>
          <p:nvPr>
            <p:ph idx="1"/>
          </p:nvPr>
        </p:nvSpPr>
        <p:spPr>
          <a:xfrm>
            <a:off x="457200" y="1029443"/>
            <a:ext cx="8229600" cy="5334496"/>
          </a:xfrm>
        </p:spPr>
        <p:txBody>
          <a:bodyPr>
            <a:noAutofit/>
          </a:bodyPr>
          <a:lstStyle/>
          <a:p>
            <a:pPr marL="0" indent="0">
              <a:buNone/>
            </a:pPr>
            <a:endParaRPr lang="en-US" sz="2400" dirty="0"/>
          </a:p>
          <a:p>
            <a:pPr marL="457200" indent="-457200">
              <a:buFont typeface="+mj-lt"/>
              <a:buAutoNum type="arabicPeriod" startAt="3"/>
            </a:pPr>
            <a:r>
              <a:rPr lang="en-US" sz="2400" b="1" i="1" dirty="0" err="1"/>
              <a:t>Introspectionism</a:t>
            </a:r>
            <a:r>
              <a:rPr lang="en-US" sz="2400" i="1" dirty="0"/>
              <a:t> </a:t>
            </a:r>
            <a:r>
              <a:rPr lang="en-US" sz="2400" dirty="0"/>
              <a:t>– The mysteries of cognition are open to careful, inward observation.  </a:t>
            </a:r>
            <a:endParaRPr lang="en-US" sz="2400" b="1" dirty="0"/>
          </a:p>
          <a:p>
            <a:pPr marL="912813" indent="0">
              <a:buNone/>
            </a:pPr>
            <a:r>
              <a:rPr lang="en-US" sz="2400" b="1" dirty="0"/>
              <a:t>Problems</a:t>
            </a:r>
            <a:r>
              <a:rPr lang="en-US" sz="2400" dirty="0"/>
              <a:t>: 	Disagreements / Falsifiability</a:t>
            </a:r>
            <a:endParaRPr lang="en-US" sz="2400" b="1" dirty="0"/>
          </a:p>
          <a:p>
            <a:pPr marL="0" indent="0">
              <a:buNone/>
            </a:pPr>
            <a:r>
              <a:rPr lang="en-US" sz="2400" dirty="0"/>
              <a:t>			Bias	</a:t>
            </a:r>
            <a:endParaRPr lang="en-US" sz="2400" b="1" dirty="0"/>
          </a:p>
          <a:p>
            <a:pPr marL="0" indent="0">
              <a:buNone/>
            </a:pPr>
            <a:endParaRPr lang="en-US" sz="2400" b="1" dirty="0"/>
          </a:p>
          <a:p>
            <a:pPr marL="457200" indent="-457200">
              <a:buFont typeface="+mj-lt"/>
              <a:buAutoNum type="arabicPeriod" startAt="4"/>
            </a:pPr>
            <a:r>
              <a:rPr lang="en-US" sz="2400" b="1" i="1" dirty="0"/>
              <a:t>Modern empiricism</a:t>
            </a:r>
            <a:r>
              <a:rPr lang="en-US" sz="2400" dirty="0"/>
              <a:t> – A systematic observation of what </a:t>
            </a:r>
            <a:r>
              <a:rPr lang="en-US" sz="2400" cap="small" dirty="0"/>
              <a:t>other</a:t>
            </a:r>
            <a:r>
              <a:rPr lang="en-US" sz="2400" dirty="0"/>
              <a:t> organisms do is the way to learn about human behavior.</a:t>
            </a:r>
            <a:endParaRPr lang="en-US" sz="2400" b="1" dirty="0"/>
          </a:p>
          <a:p>
            <a:pPr marL="0" indent="0">
              <a:buNone/>
            </a:pPr>
            <a:r>
              <a:rPr lang="en-US" sz="2400" dirty="0"/>
              <a:t>		</a:t>
            </a:r>
            <a:r>
              <a:rPr lang="en-US" sz="2400" b="1" dirty="0"/>
              <a:t>Problems:  	</a:t>
            </a:r>
            <a:r>
              <a:rPr lang="en-US" sz="2400" dirty="0"/>
              <a:t>subconscious bias</a:t>
            </a:r>
            <a:r>
              <a:rPr lang="en-US" sz="2400" b="1" dirty="0"/>
              <a:t>  </a:t>
            </a:r>
          </a:p>
          <a:p>
            <a:pPr marL="0" indent="0">
              <a:buNone/>
            </a:pPr>
            <a:endParaRPr lang="en-US" sz="2400" b="1" dirty="0"/>
          </a:p>
        </p:txBody>
      </p:sp>
    </p:spTree>
    <p:extLst>
      <p:ext uri="{BB962C8B-B14F-4D97-AF65-F5344CB8AC3E}">
        <p14:creationId xmlns:p14="http://schemas.microsoft.com/office/powerpoint/2010/main" val="35585885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5765"/>
          </a:xfrm>
        </p:spPr>
        <p:txBody>
          <a:bodyPr>
            <a:normAutofit fontScale="90000"/>
          </a:bodyPr>
          <a:lstStyle/>
          <a:p>
            <a:r>
              <a:rPr lang="en-US" sz="2800" b="1" dirty="0"/>
              <a:t>Rules of Evidence: </a:t>
            </a:r>
            <a:r>
              <a:rPr lang="en-US" sz="2800" b="1" dirty="0" err="1"/>
              <a:t>Cognitivism</a:t>
            </a:r>
            <a:r>
              <a:rPr lang="en-US" sz="2800" b="1" dirty="0"/>
              <a:t> v Behaviorism</a:t>
            </a:r>
          </a:p>
        </p:txBody>
      </p:sp>
      <p:sp>
        <p:nvSpPr>
          <p:cNvPr id="3" name="Content Placeholder 2"/>
          <p:cNvSpPr>
            <a:spLocks noGrp="1"/>
          </p:cNvSpPr>
          <p:nvPr>
            <p:ph idx="1"/>
          </p:nvPr>
        </p:nvSpPr>
        <p:spPr>
          <a:xfrm>
            <a:off x="457200" y="1029443"/>
            <a:ext cx="8229600" cy="5334496"/>
          </a:xfrm>
        </p:spPr>
        <p:txBody>
          <a:bodyPr>
            <a:noAutofit/>
          </a:bodyPr>
          <a:lstStyle/>
          <a:p>
            <a:pPr marL="0" indent="0">
              <a:buNone/>
            </a:pPr>
            <a:r>
              <a:rPr lang="en-US" sz="2400" b="1" i="1" dirty="0"/>
              <a:t>Behaviorism</a:t>
            </a:r>
            <a:r>
              <a:rPr lang="en-US" sz="2400" dirty="0"/>
              <a:t> – (John Watson / B.F. Skinner)</a:t>
            </a:r>
            <a:endParaRPr lang="en-US" sz="2400" b="1" dirty="0"/>
          </a:p>
          <a:p>
            <a:pPr marL="798513" lvl="0"/>
            <a:r>
              <a:rPr lang="en-US" sz="2400" dirty="0" err="1"/>
              <a:t>Associationism</a:t>
            </a:r>
            <a:r>
              <a:rPr lang="en-US" sz="2400" dirty="0"/>
              <a:t> ‘to the Extreme’</a:t>
            </a:r>
            <a:endParaRPr lang="en-US" sz="2400" b="1" dirty="0"/>
          </a:p>
          <a:p>
            <a:pPr marL="798513" lvl="0"/>
            <a:r>
              <a:rPr lang="en-US" sz="2400" dirty="0"/>
              <a:t>Refusal to presume internal states; </a:t>
            </a:r>
            <a:endParaRPr lang="en-US" sz="2400" b="1" dirty="0"/>
          </a:p>
          <a:p>
            <a:pPr marL="798513" lvl="0"/>
            <a:r>
              <a:rPr lang="en-US" sz="2400" dirty="0"/>
              <a:t>Therefore, measure only observable behavior</a:t>
            </a:r>
            <a:endParaRPr lang="en-US" sz="2400" b="1" dirty="0"/>
          </a:p>
          <a:p>
            <a:pPr marL="0" indent="0">
              <a:buNone/>
            </a:pPr>
            <a:r>
              <a:rPr lang="en-US" sz="2400" i="1" u="sng" dirty="0"/>
              <a:t>Golden Rule</a:t>
            </a:r>
            <a:r>
              <a:rPr lang="en-US" sz="2400" dirty="0"/>
              <a:t>: A stimulus elicits a behavior because, in the past history of the organism, that response was rewarded.</a:t>
            </a:r>
            <a:endParaRPr lang="en-US" sz="2400" b="1" dirty="0"/>
          </a:p>
          <a:p>
            <a:pPr marL="0" indent="0">
              <a:buNone/>
            </a:pPr>
            <a:r>
              <a:rPr lang="en-US" sz="2400" b="1" i="1" dirty="0"/>
              <a:t>Problems with behaviorism</a:t>
            </a:r>
            <a:endParaRPr lang="en-US" sz="2400" b="1" dirty="0"/>
          </a:p>
          <a:p>
            <a:pPr marL="800100" lvl="0" indent="-285750"/>
            <a:r>
              <a:rPr lang="en-US" sz="2400" dirty="0"/>
              <a:t>Limits questions, goals, creativity (free will)</a:t>
            </a:r>
            <a:endParaRPr lang="en-US" sz="2400" b="1" dirty="0"/>
          </a:p>
          <a:p>
            <a:pPr marL="800100" lvl="0" indent="-285750"/>
            <a:r>
              <a:rPr lang="en-US" sz="2400" dirty="0"/>
              <a:t>Post-hoc explanations </a:t>
            </a:r>
            <a:endParaRPr lang="en-US" sz="2400" b="1" dirty="0"/>
          </a:p>
          <a:p>
            <a:pPr marL="800100" lvl="0" indent="-285750"/>
            <a:r>
              <a:rPr lang="en-US" sz="2400" dirty="0"/>
              <a:t>Unsatisfactory explanations (beans)</a:t>
            </a:r>
            <a:endParaRPr lang="en-US" sz="2400" b="1" dirty="0"/>
          </a:p>
          <a:p>
            <a:pPr marL="800100" lvl="0" indent="-285750"/>
            <a:r>
              <a:rPr lang="en-US" sz="2400" dirty="0"/>
              <a:t>Does not capture all human behaviors</a:t>
            </a:r>
            <a:endParaRPr lang="en-US" sz="2400" b="1" dirty="0"/>
          </a:p>
          <a:p>
            <a:pPr marL="742950"/>
            <a:r>
              <a:rPr lang="en-US" sz="2600" dirty="0"/>
              <a:t>Language acquisition</a:t>
            </a:r>
            <a:endParaRPr lang="en-US" sz="2600" b="1" dirty="0"/>
          </a:p>
        </p:txBody>
      </p:sp>
    </p:spTree>
    <p:extLst>
      <p:ext uri="{BB962C8B-B14F-4D97-AF65-F5344CB8AC3E}">
        <p14:creationId xmlns:p14="http://schemas.microsoft.com/office/powerpoint/2010/main" val="719209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5765"/>
          </a:xfrm>
        </p:spPr>
        <p:txBody>
          <a:bodyPr>
            <a:normAutofit fontScale="90000"/>
          </a:bodyPr>
          <a:lstStyle/>
          <a:p>
            <a:r>
              <a:rPr lang="en-US" sz="2800" b="1" dirty="0"/>
              <a:t>Cognitive Revolution: </a:t>
            </a:r>
            <a:r>
              <a:rPr lang="en-US" sz="2800" dirty="0"/>
              <a:t>Rationalism meets empiricism!</a:t>
            </a:r>
            <a:br>
              <a:rPr lang="en-US" sz="2800" i="1" u="sng" dirty="0"/>
            </a:br>
            <a:endParaRPr lang="en-US" sz="2800" b="1" dirty="0"/>
          </a:p>
        </p:txBody>
      </p:sp>
      <p:sp>
        <p:nvSpPr>
          <p:cNvPr id="3" name="Content Placeholder 2"/>
          <p:cNvSpPr>
            <a:spLocks noGrp="1"/>
          </p:cNvSpPr>
          <p:nvPr>
            <p:ph idx="1"/>
          </p:nvPr>
        </p:nvSpPr>
        <p:spPr>
          <a:xfrm>
            <a:off x="457200" y="1029442"/>
            <a:ext cx="8229600" cy="5634143"/>
          </a:xfrm>
        </p:spPr>
        <p:txBody>
          <a:bodyPr>
            <a:noAutofit/>
          </a:bodyPr>
          <a:lstStyle/>
          <a:p>
            <a:pPr marL="0" indent="0">
              <a:buNone/>
            </a:pPr>
            <a:r>
              <a:rPr lang="en-US" sz="2400" i="1" u="sng" dirty="0"/>
              <a:t>Rationalist part</a:t>
            </a:r>
            <a:r>
              <a:rPr lang="en-US" sz="2400" dirty="0"/>
              <a:t>:</a:t>
            </a:r>
            <a:endParaRPr lang="en-US" sz="2400" b="1" dirty="0"/>
          </a:p>
          <a:p>
            <a:pPr marL="0" lvl="0" indent="0">
              <a:buNone/>
            </a:pPr>
            <a:r>
              <a:rPr lang="en-US" sz="2400" dirty="0"/>
              <a:t>	Cogito ergo cognition.  </a:t>
            </a:r>
            <a:endParaRPr lang="en-US" sz="2400" b="1" dirty="0"/>
          </a:p>
          <a:p>
            <a:pPr marL="0" indent="0">
              <a:buNone/>
            </a:pPr>
            <a:r>
              <a:rPr lang="en-US" sz="2400" dirty="0"/>
              <a:t> </a:t>
            </a:r>
            <a:r>
              <a:rPr lang="en-US" sz="2400" i="1" u="sng" dirty="0"/>
              <a:t>Empiricist part</a:t>
            </a:r>
            <a:r>
              <a:rPr lang="en-US" sz="2400" dirty="0"/>
              <a:t>:</a:t>
            </a:r>
            <a:endParaRPr lang="en-US" sz="2400" b="1" dirty="0"/>
          </a:p>
          <a:p>
            <a:pPr marL="0" lvl="0" indent="0">
              <a:buNone/>
            </a:pPr>
            <a:r>
              <a:rPr lang="en-US" sz="2400" dirty="0"/>
              <a:t>		</a:t>
            </a:r>
            <a:r>
              <a:rPr lang="en-US" sz="2400" u="sng" dirty="0"/>
              <a:t>Behaviorism</a:t>
            </a:r>
            <a:r>
              <a:rPr lang="en-US" sz="2400" dirty="0"/>
              <a:t>: </a:t>
            </a:r>
            <a:r>
              <a:rPr lang="en-US" sz="2400" dirty="0" err="1"/>
              <a:t>Stim</a:t>
            </a:r>
            <a:r>
              <a:rPr lang="en-US" sz="2400" dirty="0"/>
              <a:t>===============&gt;</a:t>
            </a:r>
            <a:r>
              <a:rPr lang="en-US" sz="2400" dirty="0" err="1"/>
              <a:t>Resp</a:t>
            </a:r>
            <a:endParaRPr lang="en-US" sz="2400" b="1" dirty="0"/>
          </a:p>
          <a:p>
            <a:pPr marL="912813" lvl="0" indent="0">
              <a:buNone/>
            </a:pPr>
            <a:r>
              <a:rPr lang="en-US" sz="2400" u="sng" dirty="0"/>
              <a:t>Cognition</a:t>
            </a:r>
            <a:r>
              <a:rPr lang="en-US" sz="2400" dirty="0"/>
              <a:t>: 	Stim==&gt;Mental Process=&gt;</a:t>
            </a:r>
            <a:r>
              <a:rPr lang="en-US" sz="2400" dirty="0" err="1"/>
              <a:t>Resp</a:t>
            </a:r>
            <a:endParaRPr lang="en-US" sz="2400" b="1" dirty="0"/>
          </a:p>
          <a:p>
            <a:pPr marL="0" lvl="0" indent="0">
              <a:buNone/>
            </a:pPr>
            <a:r>
              <a:rPr lang="en-US" sz="2400" u="sng" dirty="0"/>
              <a:t>Goal</a:t>
            </a:r>
            <a:r>
              <a:rPr lang="en-US" sz="2400" dirty="0"/>
              <a:t>: Learn about a mental process by determining what interferes with it. </a:t>
            </a:r>
            <a:endParaRPr lang="en-US" sz="2400" b="1" dirty="0"/>
          </a:p>
          <a:p>
            <a:pPr marL="0" lvl="0" indent="0">
              <a:buNone/>
            </a:pPr>
            <a:r>
              <a:rPr lang="en-US" sz="2400" dirty="0"/>
              <a:t>Cognition is the study of failure</a:t>
            </a:r>
            <a:endParaRPr lang="en-US" sz="2400" b="1" dirty="0"/>
          </a:p>
          <a:p>
            <a:pPr marL="912813" indent="0">
              <a:buNone/>
            </a:pPr>
            <a:r>
              <a:rPr lang="en-US" sz="2400" b="1" dirty="0"/>
              <a:t>EX</a:t>
            </a:r>
            <a:r>
              <a:rPr lang="en-US" sz="2400" dirty="0"/>
              <a:t>: TOT, rehearsal</a:t>
            </a:r>
            <a:endParaRPr lang="en-US" sz="2400" b="1" dirty="0"/>
          </a:p>
          <a:p>
            <a:pPr marL="457200" indent="-457200">
              <a:buNone/>
            </a:pPr>
            <a:r>
              <a:rPr lang="en-US" sz="2400" i="1" u="sng" dirty="0"/>
              <a:t>Golden Rule</a:t>
            </a:r>
            <a:r>
              <a:rPr lang="en-US" sz="2400" dirty="0"/>
              <a:t>: We infer the existence of internal states based on observable, external behavior.</a:t>
            </a:r>
            <a:endParaRPr lang="en-US" sz="2400" b="1" dirty="0"/>
          </a:p>
          <a:p>
            <a:pPr marL="0" indent="0">
              <a:buNone/>
            </a:pPr>
            <a:endParaRPr lang="en-US" sz="2400" b="1" dirty="0"/>
          </a:p>
        </p:txBody>
      </p:sp>
    </p:spTree>
    <p:extLst>
      <p:ext uri="{BB962C8B-B14F-4D97-AF65-F5344CB8AC3E}">
        <p14:creationId xmlns:p14="http://schemas.microsoft.com/office/powerpoint/2010/main" val="19544407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5765"/>
          </a:xfrm>
        </p:spPr>
        <p:txBody>
          <a:bodyPr>
            <a:normAutofit fontScale="90000"/>
          </a:bodyPr>
          <a:lstStyle/>
          <a:p>
            <a:r>
              <a:rPr lang="en-US" sz="2800" b="1" dirty="0"/>
              <a:t>Big Questions in Cognitive Psychology?</a:t>
            </a:r>
          </a:p>
        </p:txBody>
      </p:sp>
      <p:sp>
        <p:nvSpPr>
          <p:cNvPr id="3" name="Content Placeholder 2"/>
          <p:cNvSpPr>
            <a:spLocks noGrp="1"/>
          </p:cNvSpPr>
          <p:nvPr>
            <p:ph idx="1"/>
          </p:nvPr>
        </p:nvSpPr>
        <p:spPr>
          <a:xfrm>
            <a:off x="457200" y="1029442"/>
            <a:ext cx="8229600" cy="5634143"/>
          </a:xfrm>
        </p:spPr>
        <p:txBody>
          <a:bodyPr>
            <a:noAutofit/>
          </a:bodyPr>
          <a:lstStyle/>
          <a:p>
            <a:pPr marL="0" indent="0">
              <a:buNone/>
            </a:pPr>
            <a:r>
              <a:rPr lang="en-US" sz="2400" b="1" i="1" dirty="0"/>
              <a:t>Attention</a:t>
            </a:r>
            <a:endParaRPr lang="en-US" sz="2400" b="1" dirty="0"/>
          </a:p>
          <a:p>
            <a:pPr lvl="1"/>
            <a:r>
              <a:rPr lang="en-US" sz="2200" dirty="0"/>
              <a:t>What is it and how much do we have? </a:t>
            </a:r>
            <a:endParaRPr lang="en-US" sz="2400" b="1" i="1" dirty="0"/>
          </a:p>
          <a:p>
            <a:pPr marL="0" indent="0">
              <a:buNone/>
            </a:pPr>
            <a:r>
              <a:rPr lang="en-US" sz="2400" b="1" i="1" dirty="0"/>
              <a:t>Automaticity vs. Controlled Processing</a:t>
            </a:r>
            <a:endParaRPr lang="en-US" sz="2400" b="1" dirty="0"/>
          </a:p>
          <a:p>
            <a:pPr lvl="1"/>
            <a:r>
              <a:rPr lang="en-US" sz="2200" dirty="0"/>
              <a:t>3x2 vs. 356 x 231 – How do we differentiate them?</a:t>
            </a:r>
            <a:endParaRPr lang="en-US" sz="2400" b="1" i="1" dirty="0"/>
          </a:p>
          <a:p>
            <a:pPr marL="0" indent="0">
              <a:buNone/>
            </a:pPr>
            <a:r>
              <a:rPr lang="en-US" sz="2400" b="1" i="1" dirty="0"/>
              <a:t>Data-driven vs. Conceptually-driven processing</a:t>
            </a:r>
          </a:p>
          <a:p>
            <a:pPr lvl="1"/>
            <a:r>
              <a:rPr lang="en-US" sz="2200" dirty="0"/>
              <a:t>When and to what extent does what we know influence what we see, hear, remember?  Ex: Duuuuuuuuuke</a:t>
            </a:r>
            <a:endParaRPr lang="en-US" sz="2200" b="1" i="1" dirty="0"/>
          </a:p>
          <a:p>
            <a:pPr marL="0" indent="0">
              <a:buNone/>
            </a:pPr>
            <a:r>
              <a:rPr lang="en-US" sz="2400" b="1" i="1" dirty="0"/>
              <a:t>Representation</a:t>
            </a:r>
          </a:p>
          <a:p>
            <a:pPr lvl="1"/>
            <a:r>
              <a:rPr lang="en-US" sz="2200" dirty="0"/>
              <a:t>How is the world translated and stored?</a:t>
            </a:r>
          </a:p>
          <a:p>
            <a:pPr lvl="1"/>
            <a:r>
              <a:rPr lang="en-US" sz="2400" dirty="0"/>
              <a:t>Is all information formatted the same way?</a:t>
            </a:r>
            <a:endParaRPr lang="en-US" sz="2400" b="1" i="1" dirty="0"/>
          </a:p>
          <a:p>
            <a:pPr marL="0" indent="0">
              <a:buNone/>
            </a:pPr>
            <a:r>
              <a:rPr lang="en-US" sz="2400" b="1" i="1" dirty="0"/>
              <a:t>Implicit vs. Explicit Memory/Perception</a:t>
            </a:r>
          </a:p>
          <a:p>
            <a:pPr lvl="1"/>
            <a:r>
              <a:rPr lang="en-US" sz="2200" dirty="0"/>
              <a:t>Does the environment affect cognition without our awareness?</a:t>
            </a:r>
            <a:r>
              <a:rPr lang="en-US" sz="2200" dirty="0">
                <a:effectLst/>
              </a:rPr>
              <a:t> </a:t>
            </a:r>
            <a:endParaRPr lang="en-US" sz="2200" dirty="0"/>
          </a:p>
        </p:txBody>
      </p:sp>
    </p:spTree>
    <p:extLst>
      <p:ext uri="{BB962C8B-B14F-4D97-AF65-F5344CB8AC3E}">
        <p14:creationId xmlns:p14="http://schemas.microsoft.com/office/powerpoint/2010/main" val="1208619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9918"/>
          </a:xfrm>
        </p:spPr>
        <p:txBody>
          <a:bodyPr>
            <a:normAutofit fontScale="90000"/>
          </a:bodyPr>
          <a:lstStyle/>
          <a:p>
            <a:r>
              <a:rPr lang="en-US" sz="2800" b="1" dirty="0"/>
              <a:t>Outline</a:t>
            </a:r>
          </a:p>
        </p:txBody>
      </p:sp>
      <p:sp>
        <p:nvSpPr>
          <p:cNvPr id="3" name="Content Placeholder 2"/>
          <p:cNvSpPr>
            <a:spLocks noGrp="1"/>
          </p:cNvSpPr>
          <p:nvPr>
            <p:ph idx="1"/>
          </p:nvPr>
        </p:nvSpPr>
        <p:spPr>
          <a:xfrm>
            <a:off x="457200" y="984556"/>
            <a:ext cx="8229600" cy="4986099"/>
          </a:xfrm>
        </p:spPr>
        <p:txBody>
          <a:bodyPr>
            <a:noAutofit/>
          </a:bodyPr>
          <a:lstStyle/>
          <a:p>
            <a:pPr marL="514350" indent="-514350">
              <a:buFont typeface="+mj-lt"/>
              <a:buAutoNum type="arabicParenR"/>
            </a:pPr>
            <a:r>
              <a:rPr lang="en-US" sz="2400" dirty="0">
                <a:latin typeface="Calibri"/>
                <a:cs typeface="Calibri"/>
              </a:rPr>
              <a:t>Provide a brief overview of the scientific method.</a:t>
            </a:r>
            <a:endParaRPr lang="en-US" sz="2400" b="1" dirty="0">
              <a:latin typeface="Calibri"/>
              <a:cs typeface="Calibri"/>
            </a:endParaRPr>
          </a:p>
          <a:p>
            <a:pPr marL="514350" indent="-514350">
              <a:buFont typeface="+mj-lt"/>
              <a:buAutoNum type="arabicParenR"/>
            </a:pPr>
            <a:r>
              <a:rPr lang="en-US" sz="2400" dirty="0">
                <a:latin typeface="Calibri"/>
                <a:cs typeface="Calibri"/>
              </a:rPr>
              <a:t>Define cognition and its various components.</a:t>
            </a:r>
            <a:endParaRPr lang="en-US" sz="2400" b="1" dirty="0">
              <a:latin typeface="Calibri"/>
              <a:cs typeface="Calibri"/>
            </a:endParaRPr>
          </a:p>
          <a:p>
            <a:pPr marL="1154113"/>
            <a:r>
              <a:rPr lang="en-US" sz="2400" dirty="0">
                <a:latin typeface="Calibri"/>
                <a:cs typeface="Calibri"/>
              </a:rPr>
              <a:t>Sensation</a:t>
            </a:r>
            <a:endParaRPr lang="en-US" sz="2400" b="1" dirty="0">
              <a:latin typeface="Calibri"/>
              <a:cs typeface="Calibri"/>
            </a:endParaRPr>
          </a:p>
          <a:p>
            <a:pPr marL="1154113"/>
            <a:r>
              <a:rPr lang="en-US" sz="2400" dirty="0">
                <a:latin typeface="Calibri"/>
                <a:cs typeface="Calibri"/>
              </a:rPr>
              <a:t>Perception</a:t>
            </a:r>
            <a:endParaRPr lang="en-US" sz="2400" b="1" dirty="0">
              <a:latin typeface="Calibri"/>
              <a:cs typeface="Calibri"/>
            </a:endParaRPr>
          </a:p>
          <a:p>
            <a:pPr marL="1154113"/>
            <a:r>
              <a:rPr lang="en-US" sz="2400" dirty="0">
                <a:latin typeface="Calibri"/>
                <a:cs typeface="Calibri"/>
              </a:rPr>
              <a:t>Learning</a:t>
            </a:r>
            <a:endParaRPr lang="en-US" sz="2400" b="1" dirty="0">
              <a:latin typeface="Calibri"/>
              <a:cs typeface="Calibri"/>
            </a:endParaRPr>
          </a:p>
          <a:p>
            <a:pPr marL="1154113"/>
            <a:r>
              <a:rPr lang="en-US" sz="2400" dirty="0">
                <a:latin typeface="Calibri"/>
                <a:cs typeface="Calibri"/>
              </a:rPr>
              <a:t>Memory</a:t>
            </a:r>
            <a:endParaRPr lang="en-US" sz="2400" b="1" dirty="0">
              <a:latin typeface="Calibri"/>
              <a:cs typeface="Calibri"/>
            </a:endParaRPr>
          </a:p>
          <a:p>
            <a:pPr marL="514350" indent="-514350">
              <a:buFont typeface="+mj-lt"/>
              <a:buAutoNum type="arabicPeriod" startAt="3"/>
            </a:pPr>
            <a:r>
              <a:rPr lang="en-US" sz="2400" dirty="0">
                <a:latin typeface="Calibri"/>
                <a:cs typeface="Calibri"/>
              </a:rPr>
              <a:t>Review the philosophical antecedents of cognitive psychology. </a:t>
            </a:r>
            <a:endParaRPr lang="en-US" sz="2400" b="1" dirty="0">
              <a:latin typeface="Calibri"/>
              <a:cs typeface="Calibri"/>
            </a:endParaRPr>
          </a:p>
          <a:p>
            <a:pPr marL="514350" indent="-514350">
              <a:buFont typeface="+mj-lt"/>
              <a:buAutoNum type="arabicPeriod" startAt="3"/>
            </a:pPr>
            <a:r>
              <a:rPr lang="en-US" sz="2400" dirty="0">
                <a:latin typeface="Calibri"/>
                <a:cs typeface="Calibri"/>
              </a:rPr>
              <a:t>Outline the broads themes that unite the discipline and the methods cognitive psychologists use to study behavior. </a:t>
            </a:r>
          </a:p>
        </p:txBody>
      </p:sp>
    </p:spTree>
    <p:extLst>
      <p:ext uri="{BB962C8B-B14F-4D97-AF65-F5344CB8AC3E}">
        <p14:creationId xmlns:p14="http://schemas.microsoft.com/office/powerpoint/2010/main" val="18024522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5765"/>
          </a:xfrm>
        </p:spPr>
        <p:txBody>
          <a:bodyPr>
            <a:normAutofit fontScale="90000"/>
          </a:bodyPr>
          <a:lstStyle/>
          <a:p>
            <a:r>
              <a:rPr lang="en-US" sz="2800" b="1" dirty="0"/>
              <a:t>Big Questions in Cognitive Psychology?</a:t>
            </a:r>
          </a:p>
        </p:txBody>
      </p:sp>
      <p:sp>
        <p:nvSpPr>
          <p:cNvPr id="3" name="Content Placeholder 2"/>
          <p:cNvSpPr>
            <a:spLocks noGrp="1"/>
          </p:cNvSpPr>
          <p:nvPr>
            <p:ph idx="1"/>
          </p:nvPr>
        </p:nvSpPr>
        <p:spPr>
          <a:xfrm>
            <a:off x="457200" y="1029442"/>
            <a:ext cx="8229600" cy="5634143"/>
          </a:xfrm>
        </p:spPr>
        <p:txBody>
          <a:bodyPr>
            <a:noAutofit/>
          </a:bodyPr>
          <a:lstStyle/>
          <a:p>
            <a:pPr marL="0" indent="0">
              <a:buNone/>
            </a:pPr>
            <a:r>
              <a:rPr lang="en-US" sz="2400" b="1" i="1" dirty="0"/>
              <a:t>Metacognition</a:t>
            </a:r>
            <a:endParaRPr lang="en-US" sz="2400" b="1" dirty="0"/>
          </a:p>
          <a:p>
            <a:pPr lvl="1"/>
            <a:r>
              <a:rPr lang="en-US" sz="2200" dirty="0"/>
              <a:t>How much do we know about what we know?</a:t>
            </a:r>
            <a:endParaRPr lang="en-US" sz="2200" b="1" dirty="0"/>
          </a:p>
          <a:p>
            <a:pPr marL="0" indent="0">
              <a:buNone/>
            </a:pPr>
            <a:r>
              <a:rPr lang="en-US" sz="2400" b="1" i="1" dirty="0"/>
              <a:t>Nature vs. Nurture</a:t>
            </a:r>
            <a:endParaRPr lang="en-US" sz="2400" b="1" dirty="0"/>
          </a:p>
          <a:p>
            <a:pPr lvl="1"/>
            <a:r>
              <a:rPr lang="en-US" sz="2200" dirty="0"/>
              <a:t>What are we born with, and what do we pick up along the way?</a:t>
            </a:r>
            <a:endParaRPr lang="en-US" sz="2200" b="1" dirty="0"/>
          </a:p>
          <a:p>
            <a:pPr lvl="1"/>
            <a:r>
              <a:rPr lang="en-US" sz="2400" dirty="0"/>
              <a:t>Do all people think the same way?</a:t>
            </a:r>
            <a:endParaRPr lang="en-US" sz="2400" b="1" dirty="0"/>
          </a:p>
          <a:p>
            <a:pPr marL="0" indent="0">
              <a:buNone/>
            </a:pPr>
            <a:r>
              <a:rPr lang="en-US" sz="2400" b="1" i="1" dirty="0"/>
              <a:t>Free-Will vs. Determinism</a:t>
            </a:r>
            <a:endParaRPr lang="en-US" sz="2400" b="1" dirty="0"/>
          </a:p>
          <a:p>
            <a:pPr lvl="1"/>
            <a:r>
              <a:rPr lang="en-US" sz="2200" dirty="0"/>
              <a:t>Are we free to make our own choices?</a:t>
            </a:r>
            <a:endParaRPr lang="en-US" sz="2400" b="1" dirty="0"/>
          </a:p>
          <a:p>
            <a:pPr marL="0" indent="0">
              <a:buNone/>
            </a:pPr>
            <a:r>
              <a:rPr lang="en-US" sz="2400" b="1" i="1" dirty="0"/>
              <a:t>Mind-Brain Problem</a:t>
            </a:r>
          </a:p>
          <a:p>
            <a:pPr lvl="1"/>
            <a:r>
              <a:rPr lang="en-US" sz="2200" dirty="0"/>
              <a:t>Is consciousness a divine gift or does it result from biological activity?</a:t>
            </a:r>
            <a:endParaRPr lang="en-US" sz="2400" b="1" dirty="0"/>
          </a:p>
          <a:p>
            <a:pPr marL="0" indent="0">
              <a:buNone/>
            </a:pPr>
            <a:r>
              <a:rPr lang="en-US" sz="2400" b="1" i="1" dirty="0"/>
              <a:t>Ecological Validity</a:t>
            </a:r>
          </a:p>
          <a:p>
            <a:pPr lvl="1"/>
            <a:r>
              <a:rPr lang="en-US" sz="2200" dirty="0"/>
              <a:t>To what extent does the simplified world of the lab capture the complexity of behavior outside the lab?</a:t>
            </a:r>
            <a:endParaRPr lang="en-US" sz="2200" b="1" dirty="0"/>
          </a:p>
        </p:txBody>
      </p:sp>
      <p:pic>
        <p:nvPicPr>
          <p:cNvPr id="4" name="Picture 3"/>
          <p:cNvPicPr>
            <a:picLocks noChangeAspect="1"/>
          </p:cNvPicPr>
          <p:nvPr/>
        </p:nvPicPr>
        <p:blipFill>
          <a:blip r:embed="rId3"/>
          <a:stretch>
            <a:fillRect/>
          </a:stretch>
        </p:blipFill>
        <p:spPr>
          <a:xfrm>
            <a:off x="4284231" y="274638"/>
            <a:ext cx="4402569" cy="3494103"/>
          </a:xfrm>
          <a:prstGeom prst="rect">
            <a:avLst/>
          </a:prstGeom>
        </p:spPr>
      </p:pic>
    </p:spTree>
    <p:extLst>
      <p:ext uri="{BB962C8B-B14F-4D97-AF65-F5344CB8AC3E}">
        <p14:creationId xmlns:p14="http://schemas.microsoft.com/office/powerpoint/2010/main" val="3240721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xit" presetSubtype="0" fill="hold" nodeType="clickEffect">
                                  <p:stCondLst>
                                    <p:cond delay="0"/>
                                  </p:stCondLst>
                                  <p:childTnLst>
                                    <p:animEffect transition="out" filter="dissolve">
                                      <p:cBhvr>
                                        <p:cTn id="10" dur="500"/>
                                        <p:tgtEl>
                                          <p:spTgt spid="4"/>
                                        </p:tgtEl>
                                      </p:cBhvr>
                                    </p:animEffect>
                                    <p:set>
                                      <p:cBhvr>
                                        <p:cTn id="11"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5765"/>
          </a:xfrm>
        </p:spPr>
        <p:txBody>
          <a:bodyPr>
            <a:normAutofit fontScale="90000"/>
          </a:bodyPr>
          <a:lstStyle/>
          <a:p>
            <a:r>
              <a:rPr lang="en-US" sz="2800" b="1" dirty="0"/>
              <a:t>Last Big Question in Cognitive Psychology?</a:t>
            </a:r>
          </a:p>
        </p:txBody>
      </p:sp>
      <p:sp>
        <p:nvSpPr>
          <p:cNvPr id="3" name="Content Placeholder 2"/>
          <p:cNvSpPr>
            <a:spLocks noGrp="1"/>
          </p:cNvSpPr>
          <p:nvPr>
            <p:ph idx="1"/>
          </p:nvPr>
        </p:nvSpPr>
        <p:spPr>
          <a:xfrm>
            <a:off x="457200" y="1029442"/>
            <a:ext cx="8229600" cy="5634143"/>
          </a:xfrm>
        </p:spPr>
        <p:txBody>
          <a:bodyPr>
            <a:noAutofit/>
          </a:bodyPr>
          <a:lstStyle/>
          <a:p>
            <a:pPr marL="0" indent="0">
              <a:buNone/>
            </a:pPr>
            <a:r>
              <a:rPr lang="en-US" sz="2400" dirty="0"/>
              <a:t> </a:t>
            </a:r>
            <a:endParaRPr lang="en-US" sz="2400" b="1" dirty="0"/>
          </a:p>
          <a:p>
            <a:pPr marL="0" indent="0">
              <a:buNone/>
            </a:pPr>
            <a:r>
              <a:rPr lang="en-US" sz="2400" b="1" i="1" dirty="0"/>
              <a:t>The role of inference / reconstruction in cognition</a:t>
            </a:r>
            <a:r>
              <a:rPr lang="en-US" sz="2400" dirty="0"/>
              <a:t>.</a:t>
            </a:r>
            <a:endParaRPr lang="en-US" sz="2400" b="1" dirty="0"/>
          </a:p>
          <a:p>
            <a:pPr lvl="1"/>
            <a:r>
              <a:rPr lang="en-US" sz="2200" dirty="0"/>
              <a:t>Does our perception of the world match the physical reality of the environment?</a:t>
            </a:r>
          </a:p>
          <a:p>
            <a:pPr lvl="1"/>
            <a:r>
              <a:rPr lang="en-US" sz="2400" dirty="0"/>
              <a:t>Do our brains faithfully record the past, or does our memory reflect our current/past biases?</a:t>
            </a:r>
            <a:endParaRPr lang="en-US" sz="2400" b="1" dirty="0"/>
          </a:p>
          <a:p>
            <a:pPr marL="0" indent="0">
              <a:buNone/>
            </a:pPr>
            <a:endParaRPr lang="en-US" sz="2400" dirty="0"/>
          </a:p>
        </p:txBody>
      </p:sp>
    </p:spTree>
    <p:extLst>
      <p:ext uri="{BB962C8B-B14F-4D97-AF65-F5344CB8AC3E}">
        <p14:creationId xmlns:p14="http://schemas.microsoft.com/office/powerpoint/2010/main" val="387191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681380"/>
          </a:xfrm>
        </p:spPr>
        <p:txBody>
          <a:bodyPr>
            <a:normAutofit fontScale="90000"/>
          </a:bodyPr>
          <a:lstStyle/>
          <a:p>
            <a:r>
              <a:rPr lang="en-US" sz="2800" b="1" dirty="0"/>
              <a:t>More cognition…more Problems</a:t>
            </a:r>
          </a:p>
        </p:txBody>
      </p:sp>
      <p:sp>
        <p:nvSpPr>
          <p:cNvPr id="3" name="Content Placeholder 2"/>
          <p:cNvSpPr>
            <a:spLocks noGrp="1"/>
          </p:cNvSpPr>
          <p:nvPr>
            <p:ph idx="1"/>
          </p:nvPr>
        </p:nvSpPr>
        <p:spPr>
          <a:xfrm>
            <a:off x="457200" y="1262211"/>
            <a:ext cx="8229600" cy="4525963"/>
          </a:xfrm>
        </p:spPr>
        <p:txBody>
          <a:bodyPr>
            <a:noAutofit/>
          </a:bodyPr>
          <a:lstStyle/>
          <a:p>
            <a:pPr marL="0" indent="0">
              <a:buNone/>
            </a:pPr>
            <a:r>
              <a:rPr lang="en-US" sz="2400" b="1" i="1" dirty="0"/>
              <a:t>Problem #1</a:t>
            </a:r>
            <a:r>
              <a:rPr lang="en-US" sz="2400" dirty="0"/>
              <a:t>: The problem is		</a:t>
            </a:r>
            <a:r>
              <a:rPr lang="en-US" sz="2400" b="1" i="1" dirty="0"/>
              <a:t>US.</a:t>
            </a:r>
            <a:endParaRPr lang="en-US" sz="2400" dirty="0"/>
          </a:p>
          <a:p>
            <a:pPr marL="400050" lvl="1" indent="0">
              <a:buNone/>
            </a:pPr>
            <a:r>
              <a:rPr lang="en-US" sz="2400" dirty="0"/>
              <a:t>"Man will occasionally stumble over the truth, but most of the time he will pick himself up and continue on."</a:t>
            </a:r>
            <a:endParaRPr lang="en-US" sz="2400" b="1" dirty="0"/>
          </a:p>
          <a:p>
            <a:pPr marL="0" indent="0">
              <a:buNone/>
            </a:pPr>
            <a:r>
              <a:rPr lang="en-US" sz="2400" dirty="0"/>
              <a:t>			</a:t>
            </a:r>
            <a:r>
              <a:rPr lang="en-US" sz="2400" b="1" i="1" dirty="0"/>
              <a:t>~ Winston Churchill</a:t>
            </a:r>
            <a:endParaRPr lang="en-US" sz="2400" b="1" dirty="0"/>
          </a:p>
          <a:p>
            <a:pPr marL="400050" lvl="1" indent="0">
              <a:buNone/>
            </a:pPr>
            <a:r>
              <a:rPr lang="en-US" sz="2400" dirty="0"/>
              <a:t>“In science it often happens that scientists say, "You know that's a really good argument; my position is mistaken," and then they would actually change their minds and you never hear that old view from them again. They really do it. It doesn't happen as often as it should, because scientists are human and change is sometimes painful. But it happens every day. I cannot recall the last time something like that happened in politics or religion.” </a:t>
            </a:r>
            <a:endParaRPr lang="en-US" sz="2400" b="1" dirty="0"/>
          </a:p>
          <a:p>
            <a:pPr marL="0" indent="0">
              <a:buNone/>
            </a:pPr>
            <a:r>
              <a:rPr lang="en-US" sz="2400" b="1" i="1" dirty="0"/>
              <a:t>			~ Carl Sagan</a:t>
            </a:r>
            <a:r>
              <a:rPr lang="en-US" sz="2400" dirty="0"/>
              <a:t> </a:t>
            </a:r>
            <a:endParaRPr lang="en-US" sz="2400" b="1" dirty="0"/>
          </a:p>
        </p:txBody>
      </p:sp>
    </p:spTree>
    <p:extLst>
      <p:ext uri="{BB962C8B-B14F-4D97-AF65-F5344CB8AC3E}">
        <p14:creationId xmlns:p14="http://schemas.microsoft.com/office/powerpoint/2010/main" val="2436572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00553"/>
            <a:ext cx="8229600" cy="4525963"/>
          </a:xfrm>
        </p:spPr>
        <p:txBody>
          <a:bodyPr>
            <a:normAutofit/>
          </a:bodyPr>
          <a:lstStyle/>
          <a:p>
            <a:pPr marL="0" indent="0">
              <a:buNone/>
            </a:pPr>
            <a:r>
              <a:rPr lang="en-US" sz="2400" b="1" i="1" dirty="0"/>
              <a:t>Problem #2</a:t>
            </a:r>
            <a:r>
              <a:rPr lang="en-US" sz="2400" dirty="0"/>
              <a:t>: The problem is 	</a:t>
            </a:r>
            <a:r>
              <a:rPr lang="en-US" sz="2400" b="1" i="1" dirty="0"/>
              <a:t>OUR SUBJECTS.</a:t>
            </a:r>
            <a:endParaRPr lang="en-US" sz="2400" b="1" dirty="0"/>
          </a:p>
          <a:p>
            <a:pPr marL="571500" indent="0">
              <a:buNone/>
            </a:pPr>
            <a:r>
              <a:rPr lang="en-US" sz="2400" dirty="0"/>
              <a:t>"Under the most rigorously controlled conditions of pressure, temperature, volume, humidity, and other variables, the organism will do as it darn well pleases."</a:t>
            </a:r>
            <a:endParaRPr lang="en-US" sz="2400" b="1" dirty="0"/>
          </a:p>
          <a:p>
            <a:pPr marL="0" indent="0">
              <a:buNone/>
            </a:pPr>
            <a:r>
              <a:rPr lang="en-US" sz="2400" b="1" i="1" dirty="0"/>
              <a:t>				~ Anonymous</a:t>
            </a:r>
            <a:endParaRPr lang="en-US" sz="2400" b="1" dirty="0"/>
          </a:p>
        </p:txBody>
      </p:sp>
      <p:sp>
        <p:nvSpPr>
          <p:cNvPr id="4" name="Title 1">
            <a:extLst>
              <a:ext uri="{FF2B5EF4-FFF2-40B4-BE49-F238E27FC236}">
                <a16:creationId xmlns:a16="http://schemas.microsoft.com/office/drawing/2014/main" id="{87E53C40-03C1-244A-8769-BE58361DDB41}"/>
              </a:ext>
            </a:extLst>
          </p:cNvPr>
          <p:cNvSpPr txBox="1">
            <a:spLocks/>
          </p:cNvSpPr>
          <p:nvPr/>
        </p:nvSpPr>
        <p:spPr bwMode="black">
          <a:xfrm>
            <a:off x="457200" y="274639"/>
            <a:ext cx="8229600" cy="681380"/>
          </a:xfrm>
          <a:prstGeom prst="rect">
            <a:avLst/>
          </a:prstGeom>
          <a:solidFill>
            <a:schemeClr val="bg2">
              <a:lumMod val="60000"/>
              <a:lumOff val="40000"/>
              <a:alpha val="15000"/>
            </a:schemeClr>
          </a:solidFill>
          <a:ln w="31750" cap="sq">
            <a:solidFill>
              <a:schemeClr val="tx1">
                <a:lumMod val="75000"/>
                <a:lumOff val="25000"/>
              </a:schemeClr>
            </a:solidFill>
            <a:miter lim="800000"/>
          </a:ln>
        </p:spPr>
        <p:txBody>
          <a:bodyPr vert="horz" lIns="182880" tIns="182880" rIns="182880" bIns="182880" rtlCol="0" anchor="ctr">
            <a:normAutofit fontScale="90000" lnSpcReduction="10000"/>
          </a:bodyPr>
          <a:lstStyle>
            <a:lvl1pPr algn="ctr" defTabSz="914400" rtl="0" eaLnBrk="1" latinLnBrk="0" hangingPunct="1">
              <a:lnSpc>
                <a:spcPct val="90000"/>
              </a:lnSpc>
              <a:spcBef>
                <a:spcPct val="0"/>
              </a:spcBef>
              <a:buNone/>
              <a:defRPr sz="2600" kern="1200" cap="all" spc="200" baseline="0">
                <a:solidFill>
                  <a:schemeClr val="tx1">
                    <a:lumMod val="85000"/>
                    <a:lumOff val="15000"/>
                  </a:schemeClr>
                </a:solidFill>
                <a:latin typeface="+mj-lt"/>
                <a:ea typeface="+mj-ea"/>
                <a:cs typeface="+mj-cs"/>
              </a:defRPr>
            </a:lvl1pPr>
          </a:lstStyle>
          <a:p>
            <a:r>
              <a:rPr lang="en-US" sz="2800" b="1"/>
              <a:t>More cognition…more Problems</a:t>
            </a:r>
            <a:endParaRPr lang="en-US" sz="2800" b="1" dirty="0"/>
          </a:p>
        </p:txBody>
      </p:sp>
    </p:spTree>
    <p:extLst>
      <p:ext uri="{BB962C8B-B14F-4D97-AF65-F5344CB8AC3E}">
        <p14:creationId xmlns:p14="http://schemas.microsoft.com/office/powerpoint/2010/main" val="874729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00788"/>
            <a:ext cx="8229600" cy="4525963"/>
          </a:xfrm>
        </p:spPr>
        <p:txBody>
          <a:bodyPr>
            <a:normAutofit/>
          </a:bodyPr>
          <a:lstStyle/>
          <a:p>
            <a:pPr marL="0" indent="0">
              <a:buNone/>
            </a:pPr>
            <a:r>
              <a:rPr lang="en-US" sz="2400" i="1" dirty="0"/>
              <a:t>Problem #3</a:t>
            </a:r>
            <a:r>
              <a:rPr lang="en-US" sz="2400" b="1" dirty="0"/>
              <a:t>: The problem is 		</a:t>
            </a:r>
          </a:p>
          <a:p>
            <a:pPr marL="0" indent="0">
              <a:buNone/>
            </a:pPr>
            <a:endParaRPr lang="en-US" sz="2400" b="1" i="1" cap="all" dirty="0"/>
          </a:p>
          <a:p>
            <a:pPr marL="0" indent="0" algn="r">
              <a:buNone/>
            </a:pPr>
            <a:r>
              <a:rPr lang="en-US" sz="2400" b="1" i="1" cap="all" dirty="0"/>
              <a:t>The behavior of interest is internal</a:t>
            </a:r>
            <a:r>
              <a:rPr lang="en-US" sz="2400" b="1" dirty="0"/>
              <a:t>.</a:t>
            </a:r>
            <a:r>
              <a:rPr lang="en-US" sz="2400" b="1" dirty="0">
                <a:effectLst/>
              </a:rPr>
              <a:t> </a:t>
            </a:r>
            <a:endParaRPr lang="en-US" sz="2400" b="1" dirty="0"/>
          </a:p>
        </p:txBody>
      </p:sp>
      <p:pic>
        <p:nvPicPr>
          <p:cNvPr id="4" name="Picture 3"/>
          <p:cNvPicPr>
            <a:picLocks noChangeAspect="1"/>
          </p:cNvPicPr>
          <p:nvPr/>
        </p:nvPicPr>
        <p:blipFill>
          <a:blip r:embed="rId3"/>
          <a:stretch>
            <a:fillRect/>
          </a:stretch>
        </p:blipFill>
        <p:spPr>
          <a:xfrm>
            <a:off x="1598369" y="3116945"/>
            <a:ext cx="5112161" cy="3401911"/>
          </a:xfrm>
          <a:prstGeom prst="rect">
            <a:avLst/>
          </a:prstGeom>
        </p:spPr>
      </p:pic>
      <p:sp>
        <p:nvSpPr>
          <p:cNvPr id="7" name="Title 1">
            <a:extLst>
              <a:ext uri="{FF2B5EF4-FFF2-40B4-BE49-F238E27FC236}">
                <a16:creationId xmlns:a16="http://schemas.microsoft.com/office/drawing/2014/main" id="{54F010A8-E278-0F4A-A83D-19E966C37E65}"/>
              </a:ext>
            </a:extLst>
          </p:cNvPr>
          <p:cNvSpPr>
            <a:spLocks noGrp="1"/>
          </p:cNvSpPr>
          <p:nvPr>
            <p:ph type="title"/>
          </p:nvPr>
        </p:nvSpPr>
        <p:spPr>
          <a:xfrm>
            <a:off x="457200" y="274639"/>
            <a:ext cx="8229600" cy="681380"/>
          </a:xfrm>
        </p:spPr>
        <p:txBody>
          <a:bodyPr>
            <a:normAutofit fontScale="90000"/>
          </a:bodyPr>
          <a:lstStyle/>
          <a:p>
            <a:r>
              <a:rPr lang="en-US" sz="2800" b="1" dirty="0"/>
              <a:t>More cognition…more Problems</a:t>
            </a:r>
          </a:p>
        </p:txBody>
      </p:sp>
    </p:spTree>
    <p:extLst>
      <p:ext uri="{BB962C8B-B14F-4D97-AF65-F5344CB8AC3E}">
        <p14:creationId xmlns:p14="http://schemas.microsoft.com/office/powerpoint/2010/main" val="1092446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5765"/>
          </a:xfrm>
        </p:spPr>
        <p:txBody>
          <a:bodyPr>
            <a:normAutofit fontScale="90000"/>
          </a:bodyPr>
          <a:lstStyle/>
          <a:p>
            <a:r>
              <a:rPr lang="en-US" sz="2800" b="1" dirty="0"/>
              <a:t>Scientific Method</a:t>
            </a:r>
          </a:p>
        </p:txBody>
      </p:sp>
      <p:sp>
        <p:nvSpPr>
          <p:cNvPr id="3" name="Content Placeholder 2"/>
          <p:cNvSpPr>
            <a:spLocks noGrp="1"/>
          </p:cNvSpPr>
          <p:nvPr>
            <p:ph idx="1"/>
          </p:nvPr>
        </p:nvSpPr>
        <p:spPr>
          <a:xfrm>
            <a:off x="457199" y="1029443"/>
            <a:ext cx="8398701" cy="5334496"/>
          </a:xfrm>
        </p:spPr>
        <p:txBody>
          <a:bodyPr>
            <a:noAutofit/>
          </a:bodyPr>
          <a:lstStyle/>
          <a:p>
            <a:pPr marL="0" indent="0">
              <a:buNone/>
            </a:pPr>
            <a:r>
              <a:rPr lang="en-US" sz="2400" b="1" i="1" dirty="0"/>
              <a:t>Observation/Question</a:t>
            </a:r>
            <a:r>
              <a:rPr lang="en-US" sz="2400" dirty="0"/>
              <a:t>:	</a:t>
            </a:r>
            <a:endParaRPr lang="en-US" sz="2400" b="1" dirty="0"/>
          </a:p>
          <a:p>
            <a:pPr marL="0" lvl="0" indent="0">
              <a:buNone/>
            </a:pPr>
            <a:r>
              <a:rPr lang="en-US" sz="2400" dirty="0"/>
              <a:t>	Some interesting phenomenon exists in the world.  </a:t>
            </a:r>
            <a:endParaRPr lang="en-US" sz="2400" b="1" dirty="0"/>
          </a:p>
          <a:p>
            <a:pPr marL="0" indent="0">
              <a:buNone/>
            </a:pPr>
            <a:r>
              <a:rPr lang="en-US" sz="2400" b="1" i="1" dirty="0"/>
              <a:t>Hypothesis</a:t>
            </a:r>
            <a:r>
              <a:rPr lang="en-US" sz="2400" dirty="0"/>
              <a:t>:	</a:t>
            </a:r>
            <a:endParaRPr lang="en-US" sz="2400" b="1" dirty="0"/>
          </a:p>
          <a:p>
            <a:pPr marL="0" lvl="0" indent="0">
              <a:buNone/>
            </a:pPr>
            <a:r>
              <a:rPr lang="en-US" sz="2400" dirty="0"/>
              <a:t>	Speculation as to the cause of the interesting phenomenon</a:t>
            </a:r>
            <a:endParaRPr lang="en-US" sz="2400" b="1" dirty="0"/>
          </a:p>
          <a:p>
            <a:pPr marL="0" indent="0">
              <a:buNone/>
            </a:pPr>
            <a:r>
              <a:rPr lang="en-US" sz="2400" b="1" i="1" dirty="0"/>
              <a:t>Experimentation</a:t>
            </a:r>
            <a:r>
              <a:rPr lang="en-US" sz="2400" dirty="0"/>
              <a:t>:</a:t>
            </a:r>
          </a:p>
          <a:p>
            <a:pPr marL="0" indent="0">
              <a:buNone/>
            </a:pPr>
            <a:r>
              <a:rPr lang="en-US" sz="2400" i="1" dirty="0"/>
              <a:t>      </a:t>
            </a:r>
            <a:r>
              <a:rPr lang="en-US" sz="2400" i="1" u="sng" dirty="0"/>
              <a:t>Experimental Group</a:t>
            </a:r>
            <a:r>
              <a:rPr lang="en-US" sz="2400" dirty="0"/>
              <a:t>: includes critical manipulation</a:t>
            </a:r>
            <a:endParaRPr lang="en-US" sz="2400" b="1" dirty="0"/>
          </a:p>
          <a:p>
            <a:pPr marL="0" indent="0">
              <a:buNone/>
            </a:pPr>
            <a:r>
              <a:rPr lang="en-US" sz="2400" i="1" dirty="0"/>
              <a:t>      </a:t>
            </a:r>
            <a:r>
              <a:rPr lang="en-US" sz="2400" i="1" u="sng" dirty="0"/>
              <a:t>Control Group</a:t>
            </a:r>
            <a:r>
              <a:rPr lang="en-US" sz="2400" dirty="0"/>
              <a:t>:	identical BUT for the critical manipulation</a:t>
            </a:r>
            <a:endParaRPr lang="en-US" sz="2400" b="1" dirty="0"/>
          </a:p>
          <a:p>
            <a:pPr marL="0" indent="0">
              <a:buNone/>
            </a:pPr>
            <a:r>
              <a:rPr lang="en-US" sz="2400" b="1" i="1" dirty="0"/>
              <a:t>Theory construction</a:t>
            </a:r>
            <a:r>
              <a:rPr lang="en-US" sz="2400" dirty="0"/>
              <a:t>:   </a:t>
            </a:r>
            <a:endParaRPr lang="en-US" sz="2400" b="1" dirty="0"/>
          </a:p>
          <a:p>
            <a:pPr marL="0" lvl="0" indent="0">
              <a:buNone/>
            </a:pPr>
            <a:r>
              <a:rPr lang="en-US" sz="2400" dirty="0"/>
              <a:t>	Based on many experiments </a:t>
            </a:r>
            <a:endParaRPr lang="en-US" sz="2400" b="1" dirty="0"/>
          </a:p>
          <a:p>
            <a:pPr marL="0" lvl="0" indent="0">
              <a:buNone/>
            </a:pPr>
            <a:r>
              <a:rPr lang="en-US" sz="2400" dirty="0"/>
              <a:t>	More general than a hypothesis</a:t>
            </a:r>
            <a:endParaRPr lang="en-US" sz="2400" b="1" dirty="0"/>
          </a:p>
          <a:p>
            <a:pPr marL="0" lvl="0" indent="0">
              <a:buNone/>
            </a:pPr>
            <a:r>
              <a:rPr lang="en-US" sz="2400" dirty="0"/>
              <a:t>	Repeatable in different paradigms/contexts </a:t>
            </a:r>
            <a:endParaRPr lang="en-US" sz="2400" b="1" dirty="0"/>
          </a:p>
        </p:txBody>
      </p:sp>
      <p:pic>
        <p:nvPicPr>
          <p:cNvPr id="4" name="Picture 3"/>
          <p:cNvPicPr>
            <a:picLocks noChangeAspect="1"/>
          </p:cNvPicPr>
          <p:nvPr/>
        </p:nvPicPr>
        <p:blipFill>
          <a:blip r:embed="rId3"/>
          <a:stretch>
            <a:fillRect/>
          </a:stretch>
        </p:blipFill>
        <p:spPr>
          <a:xfrm>
            <a:off x="6513534" y="4448389"/>
            <a:ext cx="2438190" cy="1622505"/>
          </a:xfrm>
          <a:prstGeom prst="rect">
            <a:avLst/>
          </a:prstGeom>
        </p:spPr>
      </p:pic>
    </p:spTree>
    <p:extLst>
      <p:ext uri="{BB962C8B-B14F-4D97-AF65-F5344CB8AC3E}">
        <p14:creationId xmlns:p14="http://schemas.microsoft.com/office/powerpoint/2010/main" val="3249800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5765"/>
          </a:xfrm>
        </p:spPr>
        <p:txBody>
          <a:bodyPr>
            <a:normAutofit fontScale="90000"/>
          </a:bodyPr>
          <a:lstStyle/>
          <a:p>
            <a:r>
              <a:rPr lang="en-US" sz="2800" b="1" dirty="0"/>
              <a:t>Quick Example of the Scientific Method</a:t>
            </a:r>
          </a:p>
        </p:txBody>
      </p:sp>
      <p:sp>
        <p:nvSpPr>
          <p:cNvPr id="3" name="Content Placeholder 2"/>
          <p:cNvSpPr>
            <a:spLocks noGrp="1"/>
          </p:cNvSpPr>
          <p:nvPr>
            <p:ph idx="1"/>
          </p:nvPr>
        </p:nvSpPr>
        <p:spPr>
          <a:xfrm>
            <a:off x="457200" y="1029443"/>
            <a:ext cx="8229600" cy="5334496"/>
          </a:xfrm>
        </p:spPr>
        <p:txBody>
          <a:bodyPr>
            <a:noAutofit/>
          </a:bodyPr>
          <a:lstStyle/>
          <a:p>
            <a:pPr marL="0" indent="0">
              <a:buNone/>
            </a:pPr>
            <a:r>
              <a:rPr lang="en-US" sz="2400" b="1" i="1" dirty="0"/>
              <a:t>Observation/Question</a:t>
            </a:r>
            <a:r>
              <a:rPr lang="en-US" sz="2400" dirty="0"/>
              <a:t>:	</a:t>
            </a:r>
            <a:endParaRPr lang="en-US" sz="2400" b="1" dirty="0"/>
          </a:p>
          <a:p>
            <a:pPr marL="0" lvl="0" indent="0">
              <a:buNone/>
            </a:pPr>
            <a:r>
              <a:rPr lang="en-US" sz="2400" dirty="0"/>
              <a:t>	How do we code information in short term memory?  </a:t>
            </a:r>
            <a:endParaRPr lang="en-US" sz="2400" b="1" dirty="0"/>
          </a:p>
          <a:p>
            <a:pPr marL="0" indent="0">
              <a:buNone/>
            </a:pPr>
            <a:r>
              <a:rPr lang="en-US" sz="2400" b="1" i="1" dirty="0"/>
              <a:t>Hypotheses</a:t>
            </a:r>
            <a:r>
              <a:rPr lang="en-US" sz="2400" dirty="0"/>
              <a:t>:	</a:t>
            </a:r>
            <a:endParaRPr lang="en-US" sz="2400" b="1" dirty="0"/>
          </a:p>
          <a:p>
            <a:pPr lvl="1"/>
            <a:r>
              <a:rPr lang="en-US" sz="2400" dirty="0"/>
              <a:t>sensory (analog)  code </a:t>
            </a:r>
            <a:endParaRPr lang="en-US" sz="2400" b="1" dirty="0"/>
          </a:p>
          <a:p>
            <a:pPr lvl="1"/>
            <a:r>
              <a:rPr lang="en-US" sz="2400" dirty="0"/>
              <a:t>propositional (digital) code</a:t>
            </a:r>
            <a:endParaRPr lang="en-US" sz="2400" b="1" dirty="0"/>
          </a:p>
          <a:p>
            <a:pPr marL="0" indent="0">
              <a:buNone/>
            </a:pPr>
            <a:r>
              <a:rPr lang="en-US" sz="2400" b="1" i="1" dirty="0"/>
              <a:t>Experimentation</a:t>
            </a:r>
            <a:r>
              <a:rPr lang="en-US" sz="2400" dirty="0"/>
              <a:t>:	</a:t>
            </a:r>
            <a:endParaRPr lang="en-US" sz="2400" b="1" dirty="0"/>
          </a:p>
          <a:p>
            <a:pPr marL="0" indent="0">
              <a:buNone/>
            </a:pPr>
            <a:r>
              <a:rPr lang="en-US" sz="2400" dirty="0"/>
              <a:t> 			</a:t>
            </a:r>
            <a:endParaRPr lang="en-US" sz="2400" b="1" dirty="0"/>
          </a:p>
          <a:p>
            <a:pPr marL="0" indent="0">
              <a:buNone/>
            </a:pPr>
            <a:endParaRPr lang="en-US" sz="2400" b="1" i="1" dirty="0"/>
          </a:p>
          <a:p>
            <a:pPr marL="0" indent="0">
              <a:buNone/>
            </a:pPr>
            <a:r>
              <a:rPr lang="en-US" sz="2400" b="1" i="1" dirty="0"/>
              <a:t>Theory construction</a:t>
            </a:r>
            <a:r>
              <a:rPr lang="en-US" sz="2400" dirty="0"/>
              <a:t>: 	</a:t>
            </a:r>
            <a:endParaRPr lang="en-US" sz="2400" b="1" dirty="0"/>
          </a:p>
          <a:p>
            <a:pPr marL="0" lvl="0" indent="0">
              <a:buNone/>
            </a:pPr>
            <a:r>
              <a:rPr lang="en-US" sz="2400" dirty="0"/>
              <a:t>	Working memory</a:t>
            </a:r>
            <a:endParaRPr lang="en-US" sz="2400" b="1" dirty="0"/>
          </a:p>
        </p:txBody>
      </p:sp>
      <p:graphicFrame>
        <p:nvGraphicFramePr>
          <p:cNvPr id="4" name="Table 3"/>
          <p:cNvGraphicFramePr>
            <a:graphicFrameLocks noGrp="1"/>
          </p:cNvGraphicFramePr>
          <p:nvPr>
            <p:extLst>
              <p:ext uri="{D42A27DB-BD31-4B8C-83A1-F6EECF244321}">
                <p14:modId xmlns:p14="http://schemas.microsoft.com/office/powerpoint/2010/main" val="3165605006"/>
              </p:ext>
            </p:extLst>
          </p:nvPr>
        </p:nvGraphicFramePr>
        <p:xfrm>
          <a:off x="1281397" y="4008212"/>
          <a:ext cx="6096000" cy="74168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pPr algn="ctr"/>
                      <a:r>
                        <a:rPr lang="en-US" dirty="0"/>
                        <a:t>List</a:t>
                      </a:r>
                      <a:r>
                        <a:rPr lang="en-US" baseline="0" dirty="0"/>
                        <a:t> A</a:t>
                      </a:r>
                      <a:endParaRPr lang="en-US" dirty="0"/>
                    </a:p>
                  </a:txBody>
                  <a:tcPr/>
                </a:tc>
                <a:tc>
                  <a:txBody>
                    <a:bodyPr/>
                    <a:lstStyle/>
                    <a:p>
                      <a:pPr algn="ctr"/>
                      <a:r>
                        <a:rPr lang="en-US" dirty="0"/>
                        <a:t>List B</a:t>
                      </a:r>
                    </a:p>
                  </a:txBody>
                  <a:tcPr/>
                </a:tc>
                <a:extLst>
                  <a:ext uri="{0D108BD9-81ED-4DB2-BD59-A6C34878D82A}">
                    <a16:rowId xmlns:a16="http://schemas.microsoft.com/office/drawing/2014/main" val="10000"/>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165209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5765"/>
          </a:xfrm>
        </p:spPr>
        <p:txBody>
          <a:bodyPr>
            <a:normAutofit fontScale="90000"/>
          </a:bodyPr>
          <a:lstStyle/>
          <a:p>
            <a:r>
              <a:rPr lang="en-US" sz="2800" b="1" dirty="0"/>
              <a:t>Quick Example of the Scientific Method</a:t>
            </a:r>
          </a:p>
        </p:txBody>
      </p:sp>
      <p:sp>
        <p:nvSpPr>
          <p:cNvPr id="3" name="Content Placeholder 2"/>
          <p:cNvSpPr>
            <a:spLocks noGrp="1"/>
          </p:cNvSpPr>
          <p:nvPr>
            <p:ph idx="1"/>
          </p:nvPr>
        </p:nvSpPr>
        <p:spPr>
          <a:xfrm>
            <a:off x="457200" y="1029443"/>
            <a:ext cx="8229600" cy="5334496"/>
          </a:xfrm>
        </p:spPr>
        <p:txBody>
          <a:bodyPr>
            <a:noAutofit/>
          </a:bodyPr>
          <a:lstStyle/>
          <a:p>
            <a:pPr marL="0" indent="0">
              <a:buNone/>
            </a:pPr>
            <a:r>
              <a:rPr lang="en-US" sz="2400" b="1" i="1" dirty="0"/>
              <a:t>Observation/Question</a:t>
            </a:r>
            <a:r>
              <a:rPr lang="en-US" sz="2400" dirty="0"/>
              <a:t>:	</a:t>
            </a:r>
            <a:endParaRPr lang="en-US" sz="2400" b="1" dirty="0"/>
          </a:p>
          <a:p>
            <a:pPr marL="0" lvl="0" indent="0">
              <a:buNone/>
            </a:pPr>
            <a:r>
              <a:rPr lang="en-US" sz="2400" dirty="0"/>
              <a:t>	How do we code information in short term memory?  </a:t>
            </a:r>
            <a:endParaRPr lang="en-US" sz="2400" b="1" dirty="0"/>
          </a:p>
          <a:p>
            <a:pPr marL="0" indent="0">
              <a:buNone/>
            </a:pPr>
            <a:r>
              <a:rPr lang="en-US" sz="2400" b="1" i="1" dirty="0"/>
              <a:t>Hypotheses</a:t>
            </a:r>
            <a:r>
              <a:rPr lang="en-US" sz="2400" dirty="0"/>
              <a:t>:	</a:t>
            </a:r>
            <a:endParaRPr lang="en-US" sz="2400" b="1" dirty="0"/>
          </a:p>
          <a:p>
            <a:pPr lvl="1"/>
            <a:r>
              <a:rPr lang="en-US" sz="2400" dirty="0"/>
              <a:t>sensory (analog)  code </a:t>
            </a:r>
            <a:endParaRPr lang="en-US" sz="2400" b="1" dirty="0"/>
          </a:p>
          <a:p>
            <a:pPr lvl="1"/>
            <a:r>
              <a:rPr lang="en-US" sz="2400" dirty="0"/>
              <a:t>propositional (digital) code</a:t>
            </a:r>
            <a:endParaRPr lang="en-US" sz="2400" b="1" dirty="0"/>
          </a:p>
          <a:p>
            <a:pPr marL="0" indent="0">
              <a:buNone/>
            </a:pPr>
            <a:r>
              <a:rPr lang="en-US" sz="2400" b="1" i="1" dirty="0"/>
              <a:t>Experimentation</a:t>
            </a:r>
            <a:r>
              <a:rPr lang="en-US" sz="2400" dirty="0"/>
              <a:t>:	</a:t>
            </a:r>
            <a:endParaRPr lang="en-US" sz="2400" b="1" dirty="0"/>
          </a:p>
          <a:p>
            <a:pPr marL="0" indent="0">
              <a:buNone/>
            </a:pPr>
            <a:r>
              <a:rPr lang="en-US" sz="2400" dirty="0"/>
              <a:t> 			</a:t>
            </a:r>
            <a:endParaRPr lang="en-US" sz="2400" b="1" dirty="0"/>
          </a:p>
          <a:p>
            <a:pPr marL="0" indent="0">
              <a:buNone/>
            </a:pPr>
            <a:endParaRPr lang="en-US" sz="2400" b="1" i="1" dirty="0"/>
          </a:p>
          <a:p>
            <a:pPr marL="0" indent="0">
              <a:buNone/>
            </a:pPr>
            <a:r>
              <a:rPr lang="en-US" sz="2400" b="1" i="1" dirty="0"/>
              <a:t>Theory construction</a:t>
            </a:r>
            <a:r>
              <a:rPr lang="en-US" sz="2400" dirty="0"/>
              <a:t>: 	</a:t>
            </a:r>
            <a:endParaRPr lang="en-US" sz="2400" b="1" dirty="0"/>
          </a:p>
          <a:p>
            <a:pPr marL="0" lvl="0" indent="0">
              <a:buNone/>
            </a:pPr>
            <a:r>
              <a:rPr lang="en-US" sz="2400" dirty="0"/>
              <a:t>	Working memory</a:t>
            </a:r>
            <a:endParaRPr lang="en-US" sz="2400" b="1" dirty="0"/>
          </a:p>
        </p:txBody>
      </p:sp>
      <p:graphicFrame>
        <p:nvGraphicFramePr>
          <p:cNvPr id="4" name="Table 3"/>
          <p:cNvGraphicFramePr>
            <a:graphicFrameLocks noGrp="1"/>
          </p:cNvGraphicFramePr>
          <p:nvPr>
            <p:extLst>
              <p:ext uri="{D42A27DB-BD31-4B8C-83A1-F6EECF244321}">
                <p14:modId xmlns:p14="http://schemas.microsoft.com/office/powerpoint/2010/main" val="2520223808"/>
              </p:ext>
            </p:extLst>
          </p:nvPr>
        </p:nvGraphicFramePr>
        <p:xfrm>
          <a:off x="1281397" y="4008212"/>
          <a:ext cx="6096000" cy="74168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pPr algn="ctr"/>
                      <a:r>
                        <a:rPr lang="en-US" dirty="0"/>
                        <a:t>List</a:t>
                      </a:r>
                      <a:r>
                        <a:rPr lang="en-US" baseline="0" dirty="0"/>
                        <a:t> A</a:t>
                      </a:r>
                      <a:endParaRPr lang="en-US" dirty="0"/>
                    </a:p>
                  </a:txBody>
                  <a:tcPr/>
                </a:tc>
                <a:tc>
                  <a:txBody>
                    <a:bodyPr/>
                    <a:lstStyle/>
                    <a:p>
                      <a:pPr algn="ctr"/>
                      <a:r>
                        <a:rPr lang="en-US" dirty="0"/>
                        <a:t>List B</a:t>
                      </a:r>
                    </a:p>
                  </a:txBody>
                  <a:tcPr/>
                </a:tc>
                <a:extLst>
                  <a:ext uri="{0D108BD9-81ED-4DB2-BD59-A6C34878D82A}">
                    <a16:rowId xmlns:a16="http://schemas.microsoft.com/office/drawing/2014/main" val="10000"/>
                  </a:ext>
                </a:extLst>
              </a:tr>
              <a:tr h="370840">
                <a:tc>
                  <a:txBody>
                    <a:bodyPr/>
                    <a:lstStyle/>
                    <a:p>
                      <a:pPr algn="ctr"/>
                      <a:r>
                        <a:rPr lang="en-US" dirty="0"/>
                        <a:t>Short Words</a:t>
                      </a:r>
                    </a:p>
                  </a:txBody>
                  <a:tcPr/>
                </a:tc>
                <a:tc>
                  <a:txBody>
                    <a:bodyPr/>
                    <a:lstStyle/>
                    <a:p>
                      <a:pPr algn="ctr"/>
                      <a:r>
                        <a:rPr lang="en-US" dirty="0"/>
                        <a:t>Long Words</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133127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5765"/>
          </a:xfrm>
        </p:spPr>
        <p:txBody>
          <a:bodyPr>
            <a:normAutofit fontScale="90000"/>
          </a:bodyPr>
          <a:lstStyle/>
          <a:p>
            <a:r>
              <a:rPr lang="en-US" sz="2800" b="1" dirty="0"/>
              <a:t>Last Problem</a:t>
            </a:r>
          </a:p>
        </p:txBody>
      </p:sp>
      <p:sp>
        <p:nvSpPr>
          <p:cNvPr id="3" name="Content Placeholder 2"/>
          <p:cNvSpPr>
            <a:spLocks noGrp="1"/>
          </p:cNvSpPr>
          <p:nvPr>
            <p:ph idx="1"/>
          </p:nvPr>
        </p:nvSpPr>
        <p:spPr>
          <a:xfrm>
            <a:off x="457200" y="1029443"/>
            <a:ext cx="8229600" cy="5334496"/>
          </a:xfrm>
        </p:spPr>
        <p:txBody>
          <a:bodyPr>
            <a:noAutofit/>
          </a:bodyPr>
          <a:lstStyle/>
          <a:p>
            <a:pPr marL="0" indent="0">
              <a:buNone/>
            </a:pPr>
            <a:r>
              <a:rPr lang="en-US" sz="2400" b="1" dirty="0"/>
              <a:t>Problem #4: Science </a:t>
            </a:r>
            <a:r>
              <a:rPr lang="en-US" sz="2400" b="1" dirty="0" err="1"/>
              <a:t>ain’t</a:t>
            </a:r>
            <a:r>
              <a:rPr lang="en-US" sz="2400" b="1" dirty="0"/>
              <a:t> perfect</a:t>
            </a:r>
          </a:p>
          <a:p>
            <a:pPr marL="457200" indent="0">
              <a:buNone/>
            </a:pPr>
            <a:r>
              <a:rPr lang="en-US" sz="2400" dirty="0"/>
              <a:t>As an adolescent I aspired to lasting fame, I craved factual certainty… so I became a scientist.  This is like becoming an archbishop so you can meet girls.</a:t>
            </a:r>
            <a:endParaRPr lang="en-US" sz="2400" b="1" dirty="0"/>
          </a:p>
          <a:p>
            <a:pPr marL="0" indent="0">
              <a:buNone/>
            </a:pPr>
            <a:r>
              <a:rPr lang="en-US" sz="2400" b="1" dirty="0"/>
              <a:t>						~ Matt Cartmill</a:t>
            </a:r>
          </a:p>
          <a:p>
            <a:pPr marL="0" indent="0">
              <a:buNone/>
            </a:pPr>
            <a:endParaRPr lang="en-US" sz="2400" b="1" dirty="0"/>
          </a:p>
        </p:txBody>
      </p:sp>
      <p:pic>
        <p:nvPicPr>
          <p:cNvPr id="5" name="Picture 4"/>
          <p:cNvPicPr>
            <a:picLocks noChangeAspect="1"/>
          </p:cNvPicPr>
          <p:nvPr/>
        </p:nvPicPr>
        <p:blipFill>
          <a:blip r:embed="rId2"/>
          <a:stretch>
            <a:fillRect/>
          </a:stretch>
        </p:blipFill>
        <p:spPr>
          <a:xfrm>
            <a:off x="270695" y="2916777"/>
            <a:ext cx="5482099" cy="3694895"/>
          </a:xfrm>
          <a:prstGeom prst="rect">
            <a:avLst/>
          </a:prstGeom>
        </p:spPr>
      </p:pic>
    </p:spTree>
    <p:extLst>
      <p:ext uri="{BB962C8B-B14F-4D97-AF65-F5344CB8AC3E}">
        <p14:creationId xmlns:p14="http://schemas.microsoft.com/office/powerpoint/2010/main" val="1954440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arcel">
  <a:themeElements>
    <a:clrScheme name="Parcel">
      <a:dk1>
        <a:srgbClr val="000000"/>
      </a:dk1>
      <a:lt1>
        <a:srgbClr val="FFFFFF"/>
      </a:lt1>
      <a:dk2>
        <a:srgbClr val="635D4D"/>
      </a:dk2>
      <a:lt2>
        <a:srgbClr val="D8D6BA"/>
      </a:lt2>
      <a:accent1>
        <a:srgbClr val="9CBEBD"/>
      </a:accent1>
      <a:accent2>
        <a:srgbClr val="D2CB6C"/>
      </a:accent2>
      <a:accent3>
        <a:srgbClr val="9D9A93"/>
      </a:accent3>
      <a:accent4>
        <a:srgbClr val="C89F5D"/>
      </a:accent4>
      <a:accent5>
        <a:srgbClr val="A9A57C"/>
      </a:accent5>
      <a:accent6>
        <a:srgbClr val="95A39D"/>
      </a:accent6>
      <a:hlink>
        <a:srgbClr val="D25814"/>
      </a:hlink>
      <a:folHlink>
        <a:srgbClr val="849A0A"/>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0BDC4BB7-8AF9-46FD-8C32-AB93AC9C41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{EE5A9B7F-40F2-A54B-8664-98CC91BE4EB4}tf10001120</Template>
  <TotalTime>1754</TotalTime>
  <Words>1270</Words>
  <Application>Microsoft Macintosh PowerPoint</Application>
  <PresentationFormat>On-screen Show (4:3)</PresentationFormat>
  <Paragraphs>190</Paragraphs>
  <Slides>21</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Gill Sans MT</vt:lpstr>
      <vt:lpstr>Parcel</vt:lpstr>
      <vt:lpstr>Welcome to Cognition!</vt:lpstr>
      <vt:lpstr>Outline</vt:lpstr>
      <vt:lpstr>More cognition…more Problems</vt:lpstr>
      <vt:lpstr>PowerPoint Presentation</vt:lpstr>
      <vt:lpstr>More cognition…more Problems</vt:lpstr>
      <vt:lpstr>Scientific Method</vt:lpstr>
      <vt:lpstr>Quick Example of the Scientific Method</vt:lpstr>
      <vt:lpstr>Quick Example of the Scientific Method</vt:lpstr>
      <vt:lpstr>Last Problem</vt:lpstr>
      <vt:lpstr>Evaluating Cognition Experiments</vt:lpstr>
      <vt:lpstr>Evaluating Cognition Theories</vt:lpstr>
      <vt:lpstr>Science is hard!!!!</vt:lpstr>
      <vt:lpstr>Science is hard!!!!</vt:lpstr>
      <vt:lpstr>Definition of Cognition</vt:lpstr>
      <vt:lpstr>History of Cognitive Science</vt:lpstr>
      <vt:lpstr>History of Cognitive Science II</vt:lpstr>
      <vt:lpstr>Rules of Evidence: Cognitivism v Behaviorism</vt:lpstr>
      <vt:lpstr>Cognitive Revolution: Rationalism meets empiricism! </vt:lpstr>
      <vt:lpstr>Big Questions in Cognitive Psychology?</vt:lpstr>
      <vt:lpstr>Big Questions in Cognitive Psychology?</vt:lpstr>
      <vt:lpstr>Last Big Question in Cognitive Psychology?</vt:lpstr>
    </vt:vector>
  </TitlesOfParts>
  <Company>Amherst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Cognition!</dc:title>
  <dc:creator>Matthew Schulkind</dc:creator>
  <cp:lastModifiedBy>Microsoft Office User</cp:lastModifiedBy>
  <cp:revision>39</cp:revision>
  <dcterms:created xsi:type="dcterms:W3CDTF">2018-01-04T15:50:01Z</dcterms:created>
  <dcterms:modified xsi:type="dcterms:W3CDTF">2023-01-31T17:04:36Z</dcterms:modified>
</cp:coreProperties>
</file>