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3"/>
  </p:notesMasterIdLst>
  <p:sldIdLst>
    <p:sldId id="256" r:id="rId2"/>
    <p:sldId id="281" r:id="rId3"/>
    <p:sldId id="282" r:id="rId4"/>
    <p:sldId id="283" r:id="rId5"/>
    <p:sldId id="308" r:id="rId6"/>
    <p:sldId id="284" r:id="rId7"/>
    <p:sldId id="285" r:id="rId8"/>
    <p:sldId id="286" r:id="rId9"/>
    <p:sldId id="289" r:id="rId10"/>
    <p:sldId id="290" r:id="rId11"/>
    <p:sldId id="310" r:id="rId12"/>
    <p:sldId id="309" r:id="rId13"/>
    <p:sldId id="292" r:id="rId14"/>
    <p:sldId id="293" r:id="rId15"/>
    <p:sldId id="294" r:id="rId16"/>
    <p:sldId id="295" r:id="rId17"/>
    <p:sldId id="296" r:id="rId18"/>
    <p:sldId id="311" r:id="rId19"/>
    <p:sldId id="297" r:id="rId20"/>
    <p:sldId id="347" r:id="rId21"/>
    <p:sldId id="351" r:id="rId22"/>
    <p:sldId id="368" r:id="rId23"/>
    <p:sldId id="365" r:id="rId24"/>
    <p:sldId id="355" r:id="rId25"/>
    <p:sldId id="366" r:id="rId26"/>
    <p:sldId id="367" r:id="rId27"/>
    <p:sldId id="352" r:id="rId28"/>
    <p:sldId id="298" r:id="rId29"/>
    <p:sldId id="299" r:id="rId30"/>
    <p:sldId id="300" r:id="rId31"/>
    <p:sldId id="312" r:id="rId32"/>
    <p:sldId id="301" r:id="rId33"/>
    <p:sldId id="302" r:id="rId34"/>
    <p:sldId id="313" r:id="rId35"/>
    <p:sldId id="314" r:id="rId36"/>
    <p:sldId id="315" r:id="rId37"/>
    <p:sldId id="303" r:id="rId38"/>
    <p:sldId id="304" r:id="rId39"/>
    <p:sldId id="305" r:id="rId40"/>
    <p:sldId id="316" r:id="rId41"/>
    <p:sldId id="348" r:id="rId42"/>
    <p:sldId id="318" r:id="rId43"/>
    <p:sldId id="324" r:id="rId44"/>
    <p:sldId id="333" r:id="rId45"/>
    <p:sldId id="326" r:id="rId46"/>
    <p:sldId id="327" r:id="rId47"/>
    <p:sldId id="328" r:id="rId48"/>
    <p:sldId id="334" r:id="rId49"/>
    <p:sldId id="335" r:id="rId50"/>
    <p:sldId id="339" r:id="rId51"/>
    <p:sldId id="336" r:id="rId52"/>
    <p:sldId id="337" r:id="rId53"/>
    <p:sldId id="338" r:id="rId54"/>
    <p:sldId id="345" r:id="rId55"/>
    <p:sldId id="359" r:id="rId56"/>
    <p:sldId id="360" r:id="rId57"/>
    <p:sldId id="361" r:id="rId58"/>
    <p:sldId id="329" r:id="rId59"/>
    <p:sldId id="343" r:id="rId60"/>
    <p:sldId id="342" r:id="rId61"/>
    <p:sldId id="330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7"/>
  </p:normalViewPr>
  <p:slideViewPr>
    <p:cSldViewPr snapToGrid="0" snapToObjects="1">
      <p:cViewPr varScale="1">
        <p:scale>
          <a:sx n="119" d="100"/>
          <a:sy n="119" d="100"/>
        </p:scale>
        <p:origin x="14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dschulkind:Documents:Teaching:Psych%20233%20-%20Cognitive:CogLab%20Graphs:Ch%2002%20-%20Change%20Detecti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dschulkind:Documents:Teaching:Psych%20233%20-%20Cognitive:CogLab%20Graphs:Ch%2002%20-%20Change%20Detec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AC19-BF44-AF83-AEDD2EDFE6B7}"/>
              </c:ext>
            </c:extLst>
          </c:dPt>
          <c:errBars>
            <c:errBarType val="both"/>
            <c:errValType val="cust"/>
            <c:noEndCap val="0"/>
            <c:plus>
              <c:numRef>
                <c:f>'Raw Data'!$G$3</c:f>
                <c:numCache>
                  <c:formatCode>General</c:formatCode>
                  <c:ptCount val="1"/>
                  <c:pt idx="0">
                    <c:v>9.0164031350798007E-3</c:v>
                  </c:pt>
                </c:numCache>
              </c:numRef>
            </c:plus>
            <c:minus>
              <c:numRef>
                <c:f>'Raw Data'!$G$3</c:f>
                <c:numCache>
                  <c:formatCode>General</c:formatCode>
                  <c:ptCount val="1"/>
                  <c:pt idx="0">
                    <c:v>9.0164031350798007E-3</c:v>
                  </c:pt>
                </c:numCache>
              </c:numRef>
            </c:minus>
            <c:spPr>
              <a:solidFill>
                <a:srgbClr val="FF0000"/>
              </a:solidFill>
              <a:effectLst/>
            </c:spPr>
          </c:errBars>
          <c:cat>
            <c:strRef>
              <c:f>'Raw Data'!$G$1:$H$1</c:f>
              <c:strCache>
                <c:ptCount val="2"/>
                <c:pt idx="0">
                  <c:v>No Flicker</c:v>
                </c:pt>
                <c:pt idx="1">
                  <c:v>Flicker</c:v>
                </c:pt>
              </c:strCache>
            </c:strRef>
          </c:cat>
          <c:val>
            <c:numRef>
              <c:f>'Raw Data'!$G$2:$H$2</c:f>
              <c:numCache>
                <c:formatCode>0.00</c:formatCode>
                <c:ptCount val="2"/>
                <c:pt idx="0">
                  <c:v>0.97580645161290303</c:v>
                </c:pt>
                <c:pt idx="1">
                  <c:v>0.72580645161290303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19-BF44-AF83-AEDD2EDFE6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7343192"/>
        <c:axId val="2127292488"/>
      </c:barChart>
      <c:catAx>
        <c:axId val="21273431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Condition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27292488"/>
        <c:crosses val="autoZero"/>
        <c:auto val="1"/>
        <c:lblAlgn val="ctr"/>
        <c:lblOffset val="100"/>
        <c:noMultiLvlLbl val="0"/>
      </c:catAx>
      <c:valAx>
        <c:axId val="2127292488"/>
        <c:scaling>
          <c:orientation val="minMax"/>
          <c:max val="1"/>
        </c:scaling>
        <c:delete val="0"/>
        <c:axPos val="l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Percent Correct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27343192"/>
        <c:crosses val="autoZero"/>
        <c:crossBetween val="between"/>
        <c:majorUnit val="0.2"/>
      </c:valAx>
      <c:spPr>
        <a:solidFill>
          <a:srgbClr val="FFFF00"/>
        </a:solidFill>
      </c:spPr>
    </c:plotArea>
    <c:plotVisOnly val="1"/>
    <c:dispBlanksAs val="gap"/>
    <c:showDLblsOverMax val="0"/>
  </c:chart>
  <c:spPr>
    <a:solidFill>
      <a:schemeClr val="accent4">
        <a:lumMod val="20000"/>
        <a:lumOff val="80000"/>
      </a:schemeClr>
    </a:solidFill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589567119242919"/>
          <c:y val="2.7492152678278432E-2"/>
          <c:w val="0.88410432880757084"/>
          <c:h val="0.8555746727032661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13EC-0345-9BEA-7395006AB0C0}"/>
              </c:ext>
            </c:extLst>
          </c:dPt>
          <c:errBars>
            <c:errBarType val="both"/>
            <c:errValType val="cust"/>
            <c:noEndCap val="0"/>
            <c:plus>
              <c:numRef>
                <c:f>'Raw Data'!$H$5</c:f>
                <c:numCache>
                  <c:formatCode>General</c:formatCode>
                  <c:ptCount val="1"/>
                  <c:pt idx="0">
                    <c:v>871.16629692908441</c:v>
                  </c:pt>
                </c:numCache>
              </c:numRef>
            </c:plus>
            <c:minus>
              <c:numRef>
                <c:f>'Raw Data'!$H$5</c:f>
                <c:numCache>
                  <c:formatCode>General</c:formatCode>
                  <c:ptCount val="1"/>
                  <c:pt idx="0">
                    <c:v>871.16629692908441</c:v>
                  </c:pt>
                </c:numCache>
              </c:numRef>
            </c:minus>
            <c:spPr>
              <a:solidFill>
                <a:srgbClr val="FF0000"/>
              </a:solidFill>
              <a:effectLst/>
            </c:spPr>
          </c:errBars>
          <c:cat>
            <c:strRef>
              <c:f>'Raw Data'!$G$1:$H$1</c:f>
              <c:strCache>
                <c:ptCount val="2"/>
                <c:pt idx="0">
                  <c:v>No Flicker</c:v>
                </c:pt>
                <c:pt idx="1">
                  <c:v>Flicker</c:v>
                </c:pt>
              </c:strCache>
            </c:strRef>
          </c:cat>
          <c:val>
            <c:numRef>
              <c:f>'Raw Data'!$G$4:$H$4</c:f>
              <c:numCache>
                <c:formatCode>0.00</c:formatCode>
                <c:ptCount val="2"/>
                <c:pt idx="0">
                  <c:v>4728.4314516129016</c:v>
                </c:pt>
                <c:pt idx="1">
                  <c:v>8911.7701612903202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EC-0345-9BEA-7395006AB0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5740088"/>
        <c:axId val="2082643000"/>
      </c:barChart>
      <c:catAx>
        <c:axId val="2125740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Condition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082643000"/>
        <c:crosses val="autoZero"/>
        <c:auto val="1"/>
        <c:lblAlgn val="ctr"/>
        <c:lblOffset val="100"/>
        <c:noMultiLvlLbl val="0"/>
      </c:catAx>
      <c:valAx>
        <c:axId val="2082643000"/>
        <c:scaling>
          <c:orientation val="minMax"/>
          <c:max val="14000"/>
        </c:scaling>
        <c:delete val="0"/>
        <c:axPos val="l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RT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125740088"/>
        <c:crosses val="autoZero"/>
        <c:crossBetween val="between"/>
        <c:majorUnit val="3500"/>
      </c:valAx>
      <c:spPr>
        <a:solidFill>
          <a:srgbClr val="FFFF00"/>
        </a:solidFill>
      </c:spPr>
    </c:plotArea>
    <c:plotVisOnly val="1"/>
    <c:dispBlanksAs val="gap"/>
    <c:showDLblsOverMax val="0"/>
  </c:chart>
  <c:spPr>
    <a:solidFill>
      <a:schemeClr val="accent4">
        <a:lumMod val="20000"/>
        <a:lumOff val="80000"/>
      </a:schemeClr>
    </a:solidFill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0CF02-AEC0-9E4A-96AF-5998456A1E42}" type="datetimeFigureOut">
              <a:rPr lang="en-US" smtClean="0"/>
              <a:t>1/30/23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25146-8046-794E-B56D-0C82C8A5B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73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25146-8046-794E-B56D-0C82C8A5BC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56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25146-8046-794E-B56D-0C82C8A5BC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17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25146-8046-794E-B56D-0C82C8A5BC9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12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25146-8046-794E-B56D-0C82C8A5BC9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71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25146-8046-794E-B56D-0C82C8A5BC9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76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25146-8046-794E-B56D-0C82C8A5BC9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20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25146-8046-794E-B56D-0C82C8A5BC9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0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25146-8046-794E-B56D-0C82C8A5BC9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07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25146-8046-794E-B56D-0C82C8A5BC9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37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25146-8046-794E-B56D-0C82C8A5BC9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77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25146-8046-794E-B56D-0C82C8A5BC9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47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25146-8046-794E-B56D-0C82C8A5BC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32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25146-8046-794E-B56D-0C82C8A5BC9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68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25146-8046-794E-B56D-0C82C8A5BC9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51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25146-8046-794E-B56D-0C82C8A5BC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81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25146-8046-794E-B56D-0C82C8A5BC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37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25146-8046-794E-B56D-0C82C8A5BC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61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25146-8046-794E-B56D-0C82C8A5BC9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25146-8046-794E-B56D-0C82C8A5BC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14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25146-8046-794E-B56D-0C82C8A5BC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6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25146-8046-794E-B56D-0C82C8A5BC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41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B8D5-0773-A440-88FF-E76245D0C43E}" type="datetimeFigureOut">
              <a:rPr lang="en-US" smtClean="0"/>
              <a:t>1/30/23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6866-50FD-314E-911B-D3081AD8C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2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B8D5-0773-A440-88FF-E76245D0C43E}" type="datetimeFigureOut">
              <a:rPr lang="en-US" smtClean="0"/>
              <a:t>1/30/23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6866-50FD-314E-911B-D3081AD8C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01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B8D5-0773-A440-88FF-E76245D0C43E}" type="datetimeFigureOut">
              <a:rPr lang="en-US" smtClean="0"/>
              <a:t>1/30/23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6866-50FD-314E-911B-D3081AD8C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42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B8D5-0773-A440-88FF-E76245D0C43E}" type="datetimeFigureOut">
              <a:rPr lang="en-US" smtClean="0"/>
              <a:t>1/30/23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6866-50FD-314E-911B-D3081AD8C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1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B8D5-0773-A440-88FF-E76245D0C43E}" type="datetimeFigureOut">
              <a:rPr lang="en-US" smtClean="0"/>
              <a:t>1/30/23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6866-50FD-314E-911B-D3081AD8C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17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B8D5-0773-A440-88FF-E76245D0C43E}" type="datetimeFigureOut">
              <a:rPr lang="en-US" smtClean="0"/>
              <a:t>1/30/23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6866-50FD-314E-911B-D3081AD8C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74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B8D5-0773-A440-88FF-E76245D0C43E}" type="datetimeFigureOut">
              <a:rPr lang="en-US" smtClean="0"/>
              <a:t>1/30/23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6866-50FD-314E-911B-D3081AD8C25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54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B8D5-0773-A440-88FF-E76245D0C43E}" type="datetimeFigureOut">
              <a:rPr lang="en-US" smtClean="0"/>
              <a:t>1/30/23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6866-50FD-314E-911B-D3081AD8C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31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B8D5-0773-A440-88FF-E76245D0C43E}" type="datetimeFigureOut">
              <a:rPr lang="en-US" smtClean="0"/>
              <a:t>1/30/23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6866-50FD-314E-911B-D3081AD8C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40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B8D5-0773-A440-88FF-E76245D0C43E}" type="datetimeFigureOut">
              <a:rPr lang="en-US" smtClean="0"/>
              <a:t>1/30/23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6866-50FD-314E-911B-D3081AD8C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443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6858000"/>
          </a:xfrm>
          <a:solidFill>
            <a:schemeClr val="tx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5AC5B8D5-0773-A440-88FF-E76245D0C43E}" type="datetimeFigureOut">
              <a:rPr lang="en-US" smtClean="0"/>
              <a:t>1/30/23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66866-50FD-314E-911B-D3081AD8C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48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chemeClr val="bg2">
              <a:lumMod val="60000"/>
              <a:lumOff val="40000"/>
              <a:alpha val="15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5AC5B8D5-0773-A440-88FF-E76245D0C43E}" type="datetimeFigureOut">
              <a:rPr lang="en-US" smtClean="0"/>
              <a:t>1/30/23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4566866-50FD-314E-911B-D3081AD8C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14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package" Target="../embeddings/Microsoft_Word_Document2.docx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package" Target="../embeddings/Microsoft_Word_Document3.docx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package" Target="../embeddings/Microsoft_Word_Document4.docx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package" Target="../embeddings/Microsoft_Word_Document5.docx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motionlab.ca/Demos/BMLwalker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Sensation &amp; Perception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5095" y="5398022"/>
            <a:ext cx="8153654" cy="1309619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71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Evidence that nervous system enhances boundaries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533973"/>
              </p:ext>
            </p:extLst>
          </p:nvPr>
        </p:nvGraphicFramePr>
        <p:xfrm>
          <a:off x="1428750" y="1448321"/>
          <a:ext cx="62865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286500" imgH="5029200" progId="Word.Document.12">
                  <p:embed/>
                </p:oleObj>
              </mc:Choice>
              <mc:Fallback>
                <p:oleObj name="Document" r:id="rId2" imgW="6286500" imgH="5029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28750" y="1448321"/>
                        <a:ext cx="6286500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1978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Evidence that nervous system enhances boundaries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961" b="4961"/>
          <a:stretch>
            <a:fillRect/>
          </a:stretch>
        </p:blipFill>
        <p:spPr>
          <a:xfrm>
            <a:off x="457200" y="984556"/>
            <a:ext cx="8229600" cy="4986338"/>
          </a:xfrm>
        </p:spPr>
      </p:pic>
    </p:spTree>
    <p:extLst>
      <p:ext uri="{BB962C8B-B14F-4D97-AF65-F5344CB8AC3E}">
        <p14:creationId xmlns:p14="http://schemas.microsoft.com/office/powerpoint/2010/main" val="3357138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Evidence that nervous system enhances boundaries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868" y="1193800"/>
            <a:ext cx="6755493" cy="506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56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Change / Repetition Blindness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4986099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400" dirty="0"/>
              <a:t>Repetition blindness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Change blindness</a:t>
            </a:r>
          </a:p>
          <a:p>
            <a:pPr lvl="1"/>
            <a:r>
              <a:rPr lang="en-US" sz="2400" dirty="0" err="1"/>
              <a:t>moviemistakes.com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1978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Change Blindness </a:t>
            </a:r>
            <a:r>
              <a:rPr lang="en-US" sz="2800" dirty="0" err="1"/>
              <a:t>CogLab</a:t>
            </a:r>
            <a:r>
              <a:rPr lang="en-US" sz="2800" dirty="0"/>
              <a:t> - Accuracy</a:t>
            </a:r>
          </a:p>
        </p:txBody>
      </p:sp>
      <p:graphicFrame>
        <p:nvGraphicFramePr>
          <p:cNvPr id="7" name="Chart 6" descr="This graph shows that changes were detected less accurately in the flicker condition than in the no flicker condition." title="Change Detection Graph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7740464"/>
              </p:ext>
            </p:extLst>
          </p:nvPr>
        </p:nvGraphicFramePr>
        <p:xfrm>
          <a:off x="838200" y="1183410"/>
          <a:ext cx="7467600" cy="5304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31978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Change Blindness </a:t>
            </a:r>
            <a:r>
              <a:rPr lang="en-US" sz="2800" dirty="0" err="1"/>
              <a:t>CogLab</a:t>
            </a:r>
            <a:r>
              <a:rPr lang="en-US" sz="2800" dirty="0"/>
              <a:t> - Latency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498609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200" dirty="0">
              <a:latin typeface="Calibri"/>
              <a:cs typeface="Calibri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B33C444-3B62-854A-875C-622C5A1B25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5387077"/>
              </p:ext>
            </p:extLst>
          </p:nvPr>
        </p:nvGraphicFramePr>
        <p:xfrm>
          <a:off x="838200" y="1183410"/>
          <a:ext cx="7467600" cy="5304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1978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Simons &amp; Levin (1998)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57688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1" dirty="0"/>
              <a:t>Theoretical Question</a:t>
            </a:r>
            <a:r>
              <a:rPr lang="en-US" sz="2400" dirty="0"/>
              <a:t>: </a:t>
            </a:r>
          </a:p>
          <a:p>
            <a:pPr lvl="1"/>
            <a:r>
              <a:rPr lang="en-US" sz="2200" dirty="0"/>
              <a:t>Is focused attention sufficient to detect changes to our physical environment?</a:t>
            </a:r>
            <a:r>
              <a:rPr lang="en-US" sz="2200" b="1" i="1" dirty="0"/>
              <a:t> </a:t>
            </a:r>
            <a:endParaRPr lang="en-US" sz="2200" dirty="0"/>
          </a:p>
          <a:p>
            <a:pPr marL="0" indent="0">
              <a:buNone/>
            </a:pPr>
            <a:r>
              <a:rPr lang="en-US" sz="2400" b="1" i="1" dirty="0"/>
              <a:t>Empirical Question</a:t>
            </a:r>
            <a:r>
              <a:rPr lang="en-US" sz="2400" dirty="0"/>
              <a:t>:  </a:t>
            </a:r>
          </a:p>
          <a:p>
            <a:pPr lvl="1"/>
            <a:r>
              <a:rPr lang="en-US" sz="2200" dirty="0"/>
              <a:t>Will observers notice a change in appearance in a real-world, dynamic, 3-d display?</a:t>
            </a:r>
            <a:endParaRPr lang="en-US" sz="2400" dirty="0"/>
          </a:p>
          <a:p>
            <a:pPr marL="0" indent="0">
              <a:buNone/>
            </a:pPr>
            <a:r>
              <a:rPr lang="en-US" sz="2400" b="1" i="1" dirty="0"/>
              <a:t>Background Literature</a:t>
            </a:r>
            <a:r>
              <a:rPr lang="en-US" sz="2400" dirty="0"/>
              <a:t>:</a:t>
            </a:r>
          </a:p>
          <a:p>
            <a:pPr lvl="1"/>
            <a:r>
              <a:rPr lang="en-US" sz="2200" dirty="0"/>
              <a:t>People have trouble detecting changes in ‘flicker’ paradigm and ‘actor’ paradigm but…</a:t>
            </a:r>
          </a:p>
          <a:p>
            <a:pPr marL="0" lvl="0" indent="0">
              <a:buNone/>
            </a:pPr>
            <a:r>
              <a:rPr lang="en-US" sz="2400" dirty="0"/>
              <a:t>Alternative explanations:</a:t>
            </a:r>
          </a:p>
          <a:p>
            <a:pPr lvl="1"/>
            <a:r>
              <a:rPr lang="en-US" sz="2200" dirty="0"/>
              <a:t>Is CB a function of limited attention?</a:t>
            </a:r>
          </a:p>
          <a:p>
            <a:pPr lvl="1"/>
            <a:r>
              <a:rPr lang="en-US" sz="2200" dirty="0"/>
              <a:t>Central vs. peripheral information</a:t>
            </a:r>
          </a:p>
          <a:p>
            <a:pPr lvl="1"/>
            <a:r>
              <a:rPr lang="en-US" sz="2200" dirty="0"/>
              <a:t>Predictability by naïve subjects</a:t>
            </a:r>
          </a:p>
          <a:p>
            <a:pPr marL="0" lvl="0" indent="0">
              <a:buNone/>
            </a:pPr>
            <a:r>
              <a:rPr lang="en-US" sz="2400" dirty="0"/>
              <a:t>  </a:t>
            </a: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978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Simons &amp; Levin (1998): Experiment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55668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lvl="0" indent="0">
              <a:buNone/>
            </a:pPr>
            <a:r>
              <a:rPr lang="en-US" sz="2400" i="1" dirty="0"/>
              <a:t>Results</a:t>
            </a:r>
            <a:r>
              <a:rPr lang="en-US" sz="2400" dirty="0"/>
              <a:t>:</a:t>
            </a:r>
          </a:p>
          <a:p>
            <a:pPr lvl="2"/>
            <a:r>
              <a:rPr lang="en-US" sz="2400" dirty="0"/>
              <a:t>Did subjects notice the change?</a:t>
            </a:r>
          </a:p>
          <a:p>
            <a:pPr lvl="2"/>
            <a:r>
              <a:rPr lang="en-US" sz="2400" dirty="0"/>
              <a:t>Age difference</a:t>
            </a:r>
          </a:p>
          <a:p>
            <a:pPr lvl="2"/>
            <a:r>
              <a:rPr lang="en-US" sz="2400" dirty="0"/>
              <a:t>Cognitive vs. social explanation </a:t>
            </a:r>
            <a:endParaRPr lang="en-US" sz="2400" dirty="0">
              <a:latin typeface="Calibri"/>
              <a:cs typeface="Calibri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6372146"/>
              </p:ext>
            </p:extLst>
          </p:nvPr>
        </p:nvGraphicFramePr>
        <p:xfrm>
          <a:off x="2425700" y="1036110"/>
          <a:ext cx="5467850" cy="4303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4292600" imgH="3378200" progId="Word.Document.12">
                  <p:embed/>
                </p:oleObj>
              </mc:Choice>
              <mc:Fallback>
                <p:oleObj name="Document" r:id="rId2" imgW="4292600" imgH="3378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25700" y="1036110"/>
                        <a:ext cx="5467850" cy="4303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ine 1"/>
          <p:cNvSpPr>
            <a:spLocks noChangeShapeType="1"/>
          </p:cNvSpPr>
          <p:nvPr/>
        </p:nvSpPr>
        <p:spPr bwMode="auto">
          <a:xfrm flipH="1">
            <a:off x="3454969" y="4204162"/>
            <a:ext cx="874406" cy="114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78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Simons &amp; Levin (1998): Experiment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55668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lvl="0" indent="0">
              <a:buNone/>
            </a:pPr>
            <a:r>
              <a:rPr lang="en-US" sz="2400" i="1" dirty="0"/>
              <a:t>Results</a:t>
            </a:r>
            <a:r>
              <a:rPr lang="en-US" sz="2400" dirty="0"/>
              <a:t>:</a:t>
            </a:r>
          </a:p>
          <a:p>
            <a:pPr lvl="2"/>
            <a:r>
              <a:rPr lang="en-US" sz="2400" dirty="0"/>
              <a:t>Did subjects notice the change?</a:t>
            </a:r>
          </a:p>
          <a:p>
            <a:pPr lvl="2"/>
            <a:r>
              <a:rPr lang="en-US" sz="2400" dirty="0"/>
              <a:t>Cognitive vs. social explanation 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5" name="Line 1"/>
          <p:cNvSpPr>
            <a:spLocks noChangeShapeType="1"/>
          </p:cNvSpPr>
          <p:nvPr/>
        </p:nvSpPr>
        <p:spPr bwMode="auto">
          <a:xfrm flipH="1">
            <a:off x="3454969" y="4204162"/>
            <a:ext cx="874406" cy="114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088666"/>
              </p:ext>
            </p:extLst>
          </p:nvPr>
        </p:nvGraphicFramePr>
        <p:xfrm>
          <a:off x="1683856" y="954262"/>
          <a:ext cx="5742974" cy="4299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4597400" imgH="3441700" progId="Word.Document.12">
                  <p:embed/>
                </p:oleObj>
              </mc:Choice>
              <mc:Fallback>
                <p:oleObj name="Document" r:id="rId2" imgW="4597400" imgH="3441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83856" y="954262"/>
                        <a:ext cx="5742974" cy="42992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5746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Simons &amp; Levin (1998):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4986099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endParaRPr lang="en-US" sz="2200" dirty="0">
              <a:latin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Calibri"/>
                <a:cs typeface="Calibri"/>
              </a:rPr>
              <a:t>What are alternative explanations for their data?</a:t>
            </a:r>
          </a:p>
          <a:p>
            <a:pPr marL="1195388"/>
            <a:r>
              <a:rPr lang="en-US" sz="2200" dirty="0">
                <a:latin typeface="Calibri"/>
                <a:cs typeface="Calibri"/>
              </a:rPr>
              <a:t>Did the social context dis/encourage reporting the change?</a:t>
            </a:r>
          </a:p>
          <a:p>
            <a:pPr marL="1195388"/>
            <a:r>
              <a:rPr lang="en-US" sz="2200" dirty="0">
                <a:latin typeface="Calibri"/>
                <a:cs typeface="Calibri"/>
              </a:rPr>
              <a:t>Locus of attention / sufficient attention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>
                <a:latin typeface="Calibri"/>
                <a:cs typeface="Calibri"/>
              </a:rPr>
              <a:t>Which experimental phenomenon do you find more compelling / interesting: Simons and Levin (1998) or the </a:t>
            </a:r>
            <a:r>
              <a:rPr lang="en-US" sz="2400" dirty="0" err="1">
                <a:latin typeface="Calibri"/>
                <a:cs typeface="Calibri"/>
              </a:rPr>
              <a:t>CogLab</a:t>
            </a:r>
            <a:r>
              <a:rPr lang="en-US" sz="2400" dirty="0">
                <a:latin typeface="Calibri"/>
                <a:cs typeface="Calibri"/>
              </a:rPr>
              <a:t> experiment?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>
                <a:latin typeface="Calibri"/>
                <a:cs typeface="Calibri"/>
              </a:rPr>
              <a:t>If we do not retain information that is clearly in our view and that we pay attention to, why don’t we make noticeable errors more frequently?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sz="2400" dirty="0">
                <a:latin typeface="Calibri"/>
                <a:cs typeface="Calibri"/>
              </a:rPr>
              <a:t>What kinds of changes would you expect to be detected (or fail to be detected) in this paradigm?  What does that tell us about perception?</a:t>
            </a:r>
          </a:p>
          <a:p>
            <a:pPr marL="457200" indent="-457200">
              <a:buFont typeface="+mj-lt"/>
              <a:buAutoNum type="arabicPeriod" startAt="2"/>
            </a:pPr>
            <a:endParaRPr lang="en-US" sz="2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978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Outline: Sensation and Perception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5667812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2400" dirty="0"/>
              <a:t>Define key terms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/>
              <a:t>Describe the relationship between the physical world and its psychological representation (i.e., </a:t>
            </a:r>
            <a:r>
              <a:rPr lang="en-US" sz="2400" b="1" i="1" dirty="0"/>
              <a:t>sensation</a:t>
            </a:r>
            <a:r>
              <a:rPr lang="en-US" sz="2400" dirty="0"/>
              <a:t>).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/>
              <a:t>Discuss how we use psychological representations to identify objects (i.e., </a:t>
            </a:r>
            <a:r>
              <a:rPr lang="en-US" sz="2400" b="1" i="1" dirty="0"/>
              <a:t>perception</a:t>
            </a:r>
            <a:r>
              <a:rPr lang="en-US" sz="2400" dirty="0"/>
              <a:t>).</a:t>
            </a:r>
          </a:p>
          <a:p>
            <a:pPr marL="1597025" indent="-457200"/>
            <a:r>
              <a:rPr lang="en-US" sz="2400" dirty="0"/>
              <a:t>template theory</a:t>
            </a:r>
          </a:p>
          <a:p>
            <a:pPr marL="1597025" indent="-457200"/>
            <a:r>
              <a:rPr lang="en-US" sz="2400" dirty="0"/>
              <a:t>feature theory</a:t>
            </a:r>
          </a:p>
          <a:p>
            <a:pPr marL="1597025" indent="-457200"/>
            <a:r>
              <a:rPr lang="en-US" sz="2400" dirty="0"/>
              <a:t>prototype theory</a:t>
            </a:r>
          </a:p>
          <a:p>
            <a:pPr marL="1597025" indent="-457200"/>
            <a:r>
              <a:rPr lang="en-US" sz="2400" dirty="0"/>
              <a:t>Gestalt psychology</a:t>
            </a:r>
          </a:p>
          <a:p>
            <a:pPr marL="457200" lvl="0" indent="-457200">
              <a:buFont typeface="+mj-lt"/>
              <a:buAutoNum type="arabicPeriod" startAt="4"/>
            </a:pPr>
            <a:r>
              <a:rPr lang="en-US" sz="2400" dirty="0"/>
              <a:t>Distinguish between </a:t>
            </a:r>
            <a:r>
              <a:rPr lang="en-US" sz="2400" b="1" i="1" dirty="0"/>
              <a:t>top-down</a:t>
            </a:r>
            <a:r>
              <a:rPr lang="en-US" sz="2400" dirty="0"/>
              <a:t> and </a:t>
            </a:r>
            <a:r>
              <a:rPr lang="en-US" sz="2400" b="1" i="1" dirty="0"/>
              <a:t>bottom-up</a:t>
            </a:r>
            <a:r>
              <a:rPr lang="en-US" sz="2400" dirty="0"/>
              <a:t> processing.</a:t>
            </a:r>
          </a:p>
          <a:p>
            <a:pPr marL="457200" lvl="0" indent="-457200">
              <a:buFont typeface="+mj-lt"/>
              <a:buAutoNum type="arabicPeriod" startAt="4"/>
            </a:pPr>
            <a:r>
              <a:rPr lang="en-US" sz="2400" dirty="0"/>
              <a:t>Outline Gibson's 'Direct Perception' approach.</a:t>
            </a:r>
          </a:p>
        </p:txBody>
      </p:sp>
    </p:spTree>
    <p:extLst>
      <p:ext uri="{BB962C8B-B14F-4D97-AF65-F5344CB8AC3E}">
        <p14:creationId xmlns:p14="http://schemas.microsoft.com/office/powerpoint/2010/main" val="1802452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Response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046203-DCF1-F92B-1BB5-808542240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55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Ventura, et al. (2022)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80E911-E10A-4A4D-AF7F-9351D2CB1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57688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1" dirty="0"/>
              <a:t>Theoretical Question</a:t>
            </a:r>
            <a:r>
              <a:rPr lang="en-US" sz="2400" dirty="0"/>
              <a:t>: </a:t>
            </a:r>
          </a:p>
          <a:p>
            <a:pPr lvl="1"/>
            <a:endParaRPr lang="en-US" sz="2200" dirty="0"/>
          </a:p>
          <a:p>
            <a:pPr marL="0" indent="0">
              <a:buNone/>
            </a:pPr>
            <a:r>
              <a:rPr lang="en-US" sz="2400" b="1" i="1" dirty="0"/>
              <a:t>Empirical Question</a:t>
            </a:r>
            <a:r>
              <a:rPr lang="en-US" sz="2400" dirty="0"/>
              <a:t>:  </a:t>
            </a:r>
          </a:p>
          <a:p>
            <a:pPr marL="228600" lvl="1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b="1" i="1" dirty="0"/>
          </a:p>
          <a:p>
            <a:pPr marL="0" indent="0">
              <a:buNone/>
            </a:pPr>
            <a:r>
              <a:rPr lang="en-US" sz="2400" b="1" i="1" dirty="0"/>
              <a:t>Background Literature</a:t>
            </a:r>
            <a:r>
              <a:rPr lang="en-US" sz="2400" dirty="0"/>
              <a:t>:</a:t>
            </a:r>
          </a:p>
          <a:p>
            <a:pPr lvl="1"/>
            <a:r>
              <a:rPr lang="en-US" sz="2200" dirty="0"/>
              <a:t>What is the ORE?</a:t>
            </a:r>
          </a:p>
          <a:p>
            <a:pPr lvl="1"/>
            <a:r>
              <a:rPr lang="en-US" sz="2200" dirty="0"/>
              <a:t>What is holistic processing?</a:t>
            </a:r>
          </a:p>
          <a:p>
            <a:pPr lvl="1"/>
            <a:r>
              <a:rPr lang="en-US" sz="2200" dirty="0"/>
              <a:t>How does holistic processing produce the ORE?</a:t>
            </a:r>
          </a:p>
          <a:p>
            <a:pPr lvl="2"/>
            <a:r>
              <a:rPr lang="en-US" sz="2200" dirty="0"/>
              <a:t>Why does this happen?</a:t>
            </a:r>
          </a:p>
          <a:p>
            <a:pPr lvl="1"/>
            <a:r>
              <a:rPr lang="en-US" sz="2200" dirty="0"/>
              <a:t>Pluses and minuses for holistic processing</a:t>
            </a: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683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Ventura, et al. (2022)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80E911-E10A-4A4D-AF7F-9351D2CB1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57688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1" dirty="0"/>
              <a:t>Theoretical Question</a:t>
            </a:r>
            <a:r>
              <a:rPr lang="en-US" sz="2400" dirty="0"/>
              <a:t>: </a:t>
            </a:r>
          </a:p>
          <a:p>
            <a:pPr lvl="1"/>
            <a:endParaRPr lang="en-US" sz="2200" dirty="0"/>
          </a:p>
          <a:p>
            <a:pPr marL="0" indent="0">
              <a:buNone/>
            </a:pPr>
            <a:r>
              <a:rPr lang="en-US" sz="2400" b="1" i="1" dirty="0"/>
              <a:t>Empirical Question</a:t>
            </a:r>
            <a:r>
              <a:rPr lang="en-US" sz="2400" dirty="0"/>
              <a:t>:  </a:t>
            </a:r>
          </a:p>
          <a:p>
            <a:pPr marL="228600" lvl="1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b="1" i="1" dirty="0"/>
          </a:p>
          <a:p>
            <a:pPr marL="0" indent="0">
              <a:buNone/>
            </a:pPr>
            <a:r>
              <a:rPr lang="en-US" sz="2400" b="1" i="1" dirty="0"/>
              <a:t>Background Literature</a:t>
            </a:r>
            <a:r>
              <a:rPr lang="en-US" sz="2400" dirty="0"/>
              <a:t>:</a:t>
            </a:r>
          </a:p>
          <a:p>
            <a:pPr lvl="1"/>
            <a:r>
              <a:rPr lang="en-US" sz="2200" dirty="0"/>
              <a:t>What is the ORE?</a:t>
            </a:r>
          </a:p>
          <a:p>
            <a:pPr lvl="1"/>
            <a:r>
              <a:rPr lang="en-US" sz="2200" dirty="0"/>
              <a:t>What is holistic processing?</a:t>
            </a:r>
          </a:p>
          <a:p>
            <a:pPr lvl="1"/>
            <a:r>
              <a:rPr lang="en-US" sz="2200" dirty="0"/>
              <a:t>How does holistic processing produce the ORE?</a:t>
            </a:r>
          </a:p>
          <a:p>
            <a:pPr lvl="2"/>
            <a:r>
              <a:rPr lang="en-US" sz="2200" dirty="0"/>
              <a:t>Why does this happen?</a:t>
            </a:r>
          </a:p>
          <a:p>
            <a:pPr lvl="1"/>
            <a:r>
              <a:rPr lang="en-US" sz="2200" dirty="0"/>
              <a:t>Pluses and minuses for holistic processing</a:t>
            </a: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6" name="Picture 5" descr="Holistic processing as measured in the composite task does not always go  with right hemisphere processing in face perception - ScienceDirect">
            <a:extLst>
              <a:ext uri="{FF2B5EF4-FFF2-40B4-BE49-F238E27FC236}">
                <a16:creationId xmlns:a16="http://schemas.microsoft.com/office/drawing/2014/main" id="{D43CBE3D-6227-E20A-84CE-AF176DE13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01" y="629597"/>
            <a:ext cx="7778339" cy="489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olistic processing impairment can be restricted to faces in acquired  prosopagnosia: evidence from the global/local Navon effect. | Semantic  Scholar">
            <a:extLst>
              <a:ext uri="{FF2B5EF4-FFF2-40B4-BE49-F238E27FC236}">
                <a16:creationId xmlns:a16="http://schemas.microsoft.com/office/drawing/2014/main" id="{CE9AEE42-227E-B9AC-E272-F898D4670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66" y="3429000"/>
            <a:ext cx="8037334" cy="317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75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Ventura, et al. (2022)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4FB3A-A781-ED49-2D05-53BDEBB33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57688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1" dirty="0"/>
              <a:t>Method:</a:t>
            </a:r>
          </a:p>
          <a:p>
            <a:pPr lvl="1"/>
            <a:r>
              <a:rPr lang="en-US" sz="2200" b="1" i="1" dirty="0"/>
              <a:t>What were the IVs?</a:t>
            </a:r>
          </a:p>
          <a:p>
            <a:pPr marL="914400" lvl="2" indent="-457200">
              <a:buFont typeface="+mj-lt"/>
              <a:buAutoNum type="arabicPeriod"/>
            </a:pPr>
            <a:r>
              <a:rPr lang="en-US" sz="2200" b="1" i="1" dirty="0"/>
              <a:t>Stimulus type</a:t>
            </a:r>
          </a:p>
          <a:p>
            <a:pPr marL="914400" lvl="2" indent="-457200">
              <a:buFont typeface="+mj-lt"/>
              <a:buAutoNum type="arabicPeriod"/>
            </a:pPr>
            <a:r>
              <a:rPr lang="en-US" sz="2200" b="1" i="1" dirty="0"/>
              <a:t>Inversion</a:t>
            </a:r>
          </a:p>
          <a:p>
            <a:pPr lvl="1"/>
            <a:r>
              <a:rPr lang="en-US" sz="2200" b="1" i="1" dirty="0"/>
              <a:t>What were the DVs?</a:t>
            </a:r>
          </a:p>
          <a:p>
            <a:pPr marL="914400" lvl="2" indent="-457200">
              <a:buFont typeface="+mj-lt"/>
              <a:buAutoNum type="arabicPeriod"/>
            </a:pPr>
            <a:r>
              <a:rPr lang="en-US" sz="2200" b="1" i="1" dirty="0"/>
              <a:t>Change Detection</a:t>
            </a:r>
          </a:p>
          <a:p>
            <a:pPr marL="914400" lvl="2" indent="-457200">
              <a:buFont typeface="+mj-lt"/>
              <a:buAutoNum type="arabicPeriod"/>
            </a:pPr>
            <a:r>
              <a:rPr lang="en-US" sz="2200" b="1" i="1" dirty="0"/>
              <a:t>Change Localization</a:t>
            </a:r>
          </a:p>
          <a:p>
            <a:pPr lvl="1"/>
            <a:r>
              <a:rPr lang="en-US" sz="2200" b="1" i="1" dirty="0"/>
              <a:t>Other Predictor variables</a:t>
            </a:r>
          </a:p>
          <a:p>
            <a:pPr marL="914400" lvl="2" indent="-457200">
              <a:buFont typeface="+mj-lt"/>
              <a:buAutoNum type="arabicPeriod"/>
            </a:pPr>
            <a:r>
              <a:rPr lang="en-US" sz="2200" b="1" i="1" dirty="0"/>
              <a:t>Contact with other races</a:t>
            </a:r>
          </a:p>
          <a:p>
            <a:pPr lvl="1"/>
            <a:endParaRPr lang="en-US" sz="2000" b="1" i="1" dirty="0"/>
          </a:p>
          <a:p>
            <a:pPr marL="0" indent="0">
              <a:buNone/>
            </a:pPr>
            <a:endParaRPr lang="en-US" sz="2200" b="1" i="1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C273B4-96F4-8DEE-A948-964ECE519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273" y="0"/>
            <a:ext cx="3601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7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Ventura, et al. (2022)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80E911-E10A-4A4D-AF7F-9351D2CB1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57688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1" dirty="0"/>
              <a:t>Intact faces:</a:t>
            </a:r>
          </a:p>
          <a:p>
            <a:pPr marL="0" indent="0">
              <a:buNone/>
            </a:pPr>
            <a:endParaRPr lang="en-US" sz="2400" b="1" i="1" dirty="0"/>
          </a:p>
          <a:p>
            <a:pPr marL="0" indent="0">
              <a:buNone/>
            </a:pPr>
            <a:endParaRPr lang="en-US" sz="2400" b="1" i="1" dirty="0"/>
          </a:p>
          <a:p>
            <a:pPr marL="0" indent="0">
              <a:buNone/>
            </a:pPr>
            <a:endParaRPr lang="en-US" sz="2400" b="1" i="1" dirty="0"/>
          </a:p>
          <a:p>
            <a:pPr marL="0" indent="0">
              <a:buNone/>
            </a:pPr>
            <a:endParaRPr lang="en-US" sz="2400" b="1" i="1" dirty="0"/>
          </a:p>
          <a:p>
            <a:pPr marL="0" indent="0">
              <a:buNone/>
            </a:pPr>
            <a:endParaRPr lang="en-US" sz="2400" b="1" i="1" dirty="0"/>
          </a:p>
          <a:p>
            <a:pPr marL="0" indent="0">
              <a:buNone/>
            </a:pPr>
            <a:endParaRPr lang="en-US" sz="2400" b="1" i="1" dirty="0"/>
          </a:p>
          <a:p>
            <a:pPr marL="0" indent="0">
              <a:buNone/>
            </a:pPr>
            <a:r>
              <a:rPr lang="en-US" sz="2200" b="1" i="1" dirty="0"/>
              <a:t>Results:</a:t>
            </a:r>
            <a:endParaRPr lang="en-US" sz="2000" dirty="0"/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71DD5C-C400-E45C-DC6F-AE9A9C3C3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588" y="1605079"/>
            <a:ext cx="4583412" cy="4268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A53EFD-443C-1DE0-3A5C-C681A956D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235"/>
            <a:ext cx="4583412" cy="32597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987105-CE0F-106F-439C-2ED537510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101" y="3598989"/>
            <a:ext cx="4583412" cy="328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6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Ventura, et al. (2022)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80E911-E10A-4A4D-AF7F-9351D2CB1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576882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b="1" i="1" dirty="0"/>
          </a:p>
          <a:p>
            <a:pPr marL="0" indent="0">
              <a:buNone/>
            </a:pPr>
            <a:r>
              <a:rPr lang="en-US" sz="2400" b="1" i="1" dirty="0"/>
              <a:t>Did exposure modulate these effects?</a:t>
            </a:r>
          </a:p>
          <a:p>
            <a:pPr lvl="1"/>
            <a:r>
              <a:rPr lang="en-US" sz="1800" b="1" i="1" dirty="0"/>
              <a:t>Early exposure was positively correlated with detection, but not localization</a:t>
            </a:r>
          </a:p>
          <a:p>
            <a:pPr lvl="1"/>
            <a:r>
              <a:rPr lang="en-US" sz="1800" b="1" i="1" dirty="0"/>
              <a:t>No other correlations were significant</a:t>
            </a:r>
          </a:p>
          <a:p>
            <a:pPr lvl="1"/>
            <a:r>
              <a:rPr lang="en-US" sz="1800" b="1" i="1" dirty="0"/>
              <a:t>Are these results consistent with predictions?</a:t>
            </a:r>
            <a:endParaRPr lang="en-US" sz="1800" dirty="0"/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6082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Ventura, et al. (2022)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80E911-E10A-4A4D-AF7F-9351D2CB1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57688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1" dirty="0"/>
              <a:t>Scrambled Faces</a:t>
            </a:r>
          </a:p>
          <a:p>
            <a:pPr marL="0" indent="0">
              <a:buNone/>
            </a:pPr>
            <a:endParaRPr lang="en-US" sz="2400" b="1" i="1" dirty="0"/>
          </a:p>
          <a:p>
            <a:pPr marL="0" indent="0">
              <a:buNone/>
            </a:pPr>
            <a:endParaRPr lang="en-US" sz="2400" b="1" i="1" dirty="0"/>
          </a:p>
          <a:p>
            <a:pPr marL="0" indent="0">
              <a:buNone/>
            </a:pPr>
            <a:endParaRPr lang="en-US" sz="2400" b="1" i="1" dirty="0"/>
          </a:p>
          <a:p>
            <a:pPr marL="0" indent="0">
              <a:buNone/>
            </a:pPr>
            <a:endParaRPr lang="en-US" sz="2400" b="1" i="1" dirty="0"/>
          </a:p>
          <a:p>
            <a:pPr marL="0" indent="0">
              <a:buNone/>
            </a:pPr>
            <a:endParaRPr lang="en-US" sz="2400" b="1" i="1" dirty="0"/>
          </a:p>
          <a:p>
            <a:pPr marL="0" indent="0">
              <a:buNone/>
            </a:pPr>
            <a:endParaRPr lang="en-US" sz="2400" b="1" i="1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0D2EDB-91DC-982B-BF8C-EB3E89466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26757"/>
            <a:ext cx="7772400" cy="310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53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Ventura, et al. (2022)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80E911-E10A-4A4D-AF7F-9351D2CB1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57688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1" dirty="0"/>
              <a:t>Take-home message</a:t>
            </a:r>
          </a:p>
          <a:p>
            <a:pPr marL="0" indent="0">
              <a:buNone/>
            </a:pPr>
            <a:endParaRPr lang="en-US" sz="2400" b="1" i="1" dirty="0"/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42503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How do we recognize objects in the environment?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49860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Why is object recognition important?</a:t>
            </a:r>
          </a:p>
          <a:p>
            <a:pPr marL="0" indent="0">
              <a:buNone/>
            </a:pPr>
            <a:r>
              <a:rPr lang="en-US" sz="2400" dirty="0"/>
              <a:t>		</a:t>
            </a:r>
            <a:r>
              <a:rPr lang="en-US" sz="2400" b="1" dirty="0"/>
              <a:t>EX</a:t>
            </a:r>
            <a:r>
              <a:rPr lang="en-US" sz="2400" dirty="0"/>
              <a:t>: </a:t>
            </a:r>
            <a:r>
              <a:rPr lang="en-US" sz="2400" dirty="0" err="1"/>
              <a:t>Vermicious</a:t>
            </a:r>
            <a:r>
              <a:rPr lang="en-US" sz="2400" dirty="0"/>
              <a:t> </a:t>
            </a:r>
            <a:r>
              <a:rPr lang="en-US" sz="2400" dirty="0" err="1"/>
              <a:t>Knid</a:t>
            </a:r>
            <a:endParaRPr lang="en-US" sz="2400" dirty="0"/>
          </a:p>
          <a:p>
            <a:pPr marL="0" indent="0">
              <a:buNone/>
            </a:pPr>
            <a:endParaRPr lang="en-US" sz="2400" b="1" i="1" dirty="0"/>
          </a:p>
          <a:p>
            <a:pPr marL="0" indent="0">
              <a:buNone/>
            </a:pPr>
            <a:r>
              <a:rPr lang="en-US" sz="2400" b="1" i="1" dirty="0"/>
              <a:t>Template Matching</a:t>
            </a:r>
            <a:r>
              <a:rPr lang="en-US" sz="2400" dirty="0"/>
              <a:t> – Our brains store a template of every object we have ever encountered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i="1" dirty="0"/>
              <a:t>Problems</a:t>
            </a:r>
            <a:r>
              <a:rPr lang="en-US" sz="2400" dirty="0"/>
              <a:t>:	</a:t>
            </a:r>
          </a:p>
          <a:p>
            <a:pPr marL="1252538" lvl="0"/>
            <a:r>
              <a:rPr lang="en-US" sz="2400" dirty="0"/>
              <a:t>Space Intensive</a:t>
            </a:r>
          </a:p>
          <a:p>
            <a:pPr marL="1252538" lvl="0"/>
            <a:r>
              <a:rPr lang="en-US" sz="2400" dirty="0"/>
              <a:t>Not very fast</a:t>
            </a:r>
          </a:p>
          <a:p>
            <a:pPr marL="1252538" lvl="0"/>
            <a:r>
              <a:rPr lang="en-US" sz="2400" dirty="0"/>
              <a:t>Not very flexible</a:t>
            </a:r>
          </a:p>
          <a:p>
            <a:pPr marL="1252538" lvl="0"/>
            <a:r>
              <a:rPr lang="en-US" sz="2400" dirty="0"/>
              <a:t>Parsimony/Explanatory</a:t>
            </a:r>
          </a:p>
        </p:txBody>
      </p:sp>
    </p:spTree>
    <p:extLst>
      <p:ext uri="{BB962C8B-B14F-4D97-AF65-F5344CB8AC3E}">
        <p14:creationId xmlns:p14="http://schemas.microsoft.com/office/powerpoint/2010/main" val="323197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Feature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49860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1" dirty="0"/>
              <a:t>Recognition by Components</a:t>
            </a:r>
            <a:r>
              <a:rPr lang="en-US" sz="2400" dirty="0"/>
              <a:t> (</a:t>
            </a:r>
            <a:r>
              <a:rPr lang="en-US" sz="2400" dirty="0" err="1"/>
              <a:t>Biederman</a:t>
            </a:r>
            <a:r>
              <a:rPr lang="en-US" sz="2400" dirty="0"/>
              <a:t>)</a:t>
            </a:r>
          </a:p>
          <a:p>
            <a:pPr marL="1252538"/>
            <a:r>
              <a:rPr lang="en-US" sz="2400" dirty="0"/>
              <a:t>Break an image down into its constituent components, called </a:t>
            </a:r>
            <a:r>
              <a:rPr lang="en-US" sz="2400" b="1" i="1" dirty="0" err="1"/>
              <a:t>geons</a:t>
            </a:r>
            <a:endParaRPr lang="en-US" sz="2400" dirty="0"/>
          </a:p>
          <a:p>
            <a:pPr marL="1252538"/>
            <a:r>
              <a:rPr lang="en-US" sz="2400" dirty="0"/>
              <a:t>Look for edges and concave surfaces</a:t>
            </a:r>
          </a:p>
          <a:p>
            <a:pPr marL="1252538"/>
            <a:r>
              <a:rPr lang="en-US" sz="2400" dirty="0"/>
              <a:t>Identify </a:t>
            </a:r>
            <a:r>
              <a:rPr lang="en-US" sz="2400" dirty="0" err="1"/>
              <a:t>geons</a:t>
            </a:r>
            <a:r>
              <a:rPr lang="en-US" sz="2400" dirty="0"/>
              <a:t> and their interconnections</a:t>
            </a:r>
          </a:p>
          <a:p>
            <a:pPr marL="1252538"/>
            <a:r>
              <a:rPr lang="en-US" sz="2400" dirty="0"/>
              <a:t>Compare with stored representation</a:t>
            </a:r>
          </a:p>
          <a:p>
            <a:pPr marL="0" indent="0">
              <a:buNone/>
            </a:pPr>
            <a:r>
              <a:rPr lang="en-US" sz="2400" dirty="0"/>
              <a:t> </a:t>
            </a:r>
          </a:p>
          <a:p>
            <a:pPr marL="0" indent="0">
              <a:buNone/>
            </a:pPr>
            <a:r>
              <a:rPr lang="en-US" sz="2400" dirty="0"/>
              <a:t>How does this address problems with template model?</a:t>
            </a:r>
          </a:p>
          <a:p>
            <a:pPr marL="1252538"/>
            <a:r>
              <a:rPr lang="en-US" sz="2400" dirty="0"/>
              <a:t>Flexibility</a:t>
            </a:r>
          </a:p>
          <a:p>
            <a:pPr marL="1252538"/>
            <a:r>
              <a:rPr lang="en-US" sz="2400" dirty="0"/>
              <a:t>Space</a:t>
            </a:r>
          </a:p>
          <a:p>
            <a:pPr marL="1252538"/>
            <a:r>
              <a:rPr lang="en-US" sz="2400" dirty="0"/>
              <a:t>Speed</a:t>
            </a:r>
          </a:p>
          <a:p>
            <a:pPr marL="0" indent="0">
              <a:buNone/>
            </a:pPr>
            <a:endParaRPr lang="en-US" sz="2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978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Key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4986099"/>
          </a:xfrm>
        </p:spPr>
        <p:txBody>
          <a:bodyPr>
            <a:noAutofit/>
          </a:bodyPr>
          <a:lstStyle/>
          <a:p>
            <a:pPr marL="461963" indent="-461963">
              <a:buNone/>
            </a:pPr>
            <a:r>
              <a:rPr lang="en-US" sz="2400" b="1" i="1" dirty="0"/>
              <a:t>Sensation</a:t>
            </a:r>
            <a:r>
              <a:rPr lang="en-US" sz="2400" dirty="0"/>
              <a:t> – receiving physical stimulation and translating it into the electrical language of the nervous system</a:t>
            </a:r>
          </a:p>
          <a:p>
            <a:pPr marL="461963" indent="-461963">
              <a:buNone/>
            </a:pPr>
            <a:endParaRPr lang="en-US" sz="2400" b="1" i="1" dirty="0"/>
          </a:p>
          <a:p>
            <a:pPr marL="461963" indent="-461963">
              <a:buNone/>
            </a:pPr>
            <a:r>
              <a:rPr lang="en-US" sz="2400" b="1" i="1" dirty="0"/>
              <a:t>Perception</a:t>
            </a:r>
            <a:r>
              <a:rPr lang="en-US" sz="2400" dirty="0"/>
              <a:t> – interpreting and recognizing sensory information</a:t>
            </a:r>
          </a:p>
          <a:p>
            <a:pPr marL="461963" indent="-461963">
              <a:buNone/>
            </a:pPr>
            <a:endParaRPr lang="en-US" sz="2400" b="1" i="1" dirty="0"/>
          </a:p>
          <a:p>
            <a:pPr marL="461963" indent="-461963">
              <a:buNone/>
            </a:pPr>
            <a:r>
              <a:rPr lang="en-US" sz="2400" b="1" i="1" dirty="0"/>
              <a:t>Key Questions</a:t>
            </a:r>
            <a:r>
              <a:rPr lang="en-US" sz="2400" dirty="0"/>
              <a:t>:</a:t>
            </a:r>
          </a:p>
          <a:p>
            <a:pPr marL="693738" lvl="2" indent="-457200">
              <a:buFont typeface="+mj-lt"/>
              <a:buAutoNum type="alphaLcParenR"/>
            </a:pPr>
            <a:r>
              <a:rPr lang="en-US" sz="2200" dirty="0"/>
              <a:t>How do we encode information?  How is a physical object in the world (distal stimulus) turned into a psychological object (proximal stimulus) in our mind/brain? </a:t>
            </a:r>
          </a:p>
          <a:p>
            <a:pPr marL="693738" lvl="2" indent="-457200">
              <a:buFont typeface="+mj-lt"/>
              <a:buAutoNum type="alphaLcParenR"/>
            </a:pPr>
            <a:r>
              <a:rPr lang="en-US" sz="2200" dirty="0"/>
              <a:t>What is the nature of the psychological representations of physical objects?</a:t>
            </a:r>
          </a:p>
          <a:p>
            <a:pPr marL="693738" lvl="2" indent="-457200">
              <a:buFont typeface="+mj-lt"/>
              <a:buAutoNum type="alphaLcParenR"/>
            </a:pPr>
            <a:r>
              <a:rPr lang="en-US" sz="2200" dirty="0"/>
              <a:t>How do we use this information to identify objects?</a:t>
            </a:r>
          </a:p>
          <a:p>
            <a:pPr marL="0" indent="0">
              <a:buNone/>
            </a:pP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978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Recognition by Components - </a:t>
            </a:r>
            <a:r>
              <a:rPr lang="en-US" sz="2800" dirty="0" err="1"/>
              <a:t>Geons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498609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200" dirty="0">
              <a:latin typeface="Calibri"/>
              <a:cs typeface="Calibri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105629"/>
              </p:ext>
            </p:extLst>
          </p:nvPr>
        </p:nvGraphicFramePr>
        <p:xfrm>
          <a:off x="1428750" y="1035050"/>
          <a:ext cx="6286500" cy="478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286500" imgH="4787900" progId="Word.Document.12">
                  <p:embed/>
                </p:oleObj>
              </mc:Choice>
              <mc:Fallback>
                <p:oleObj name="Document" r:id="rId2" imgW="6286500" imgH="4787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28750" y="1035050"/>
                        <a:ext cx="6286500" cy="478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1978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Feature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49860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1" dirty="0"/>
              <a:t>Recognition by Components</a:t>
            </a:r>
            <a:r>
              <a:rPr lang="en-US" sz="2400" dirty="0"/>
              <a:t> (</a:t>
            </a:r>
            <a:r>
              <a:rPr lang="en-US" sz="2400" dirty="0" err="1"/>
              <a:t>Biederman</a:t>
            </a:r>
            <a:r>
              <a:rPr lang="en-US" sz="2400" dirty="0"/>
              <a:t>)</a:t>
            </a:r>
          </a:p>
          <a:p>
            <a:pPr marL="1252538"/>
            <a:r>
              <a:rPr lang="en-US" sz="2400" dirty="0"/>
              <a:t>Break an image down into its constituent components, called </a:t>
            </a:r>
            <a:r>
              <a:rPr lang="en-US" sz="2400" b="1" i="1" dirty="0" err="1"/>
              <a:t>geons</a:t>
            </a:r>
            <a:endParaRPr lang="en-US" sz="2400" dirty="0"/>
          </a:p>
          <a:p>
            <a:pPr marL="1252538"/>
            <a:r>
              <a:rPr lang="en-US" sz="2400" dirty="0"/>
              <a:t>Look for edges and concave surfaces</a:t>
            </a:r>
          </a:p>
          <a:p>
            <a:pPr marL="1252538"/>
            <a:r>
              <a:rPr lang="en-US" sz="2400" dirty="0"/>
              <a:t>Identify </a:t>
            </a:r>
            <a:r>
              <a:rPr lang="en-US" sz="2400" dirty="0" err="1"/>
              <a:t>geons</a:t>
            </a:r>
            <a:r>
              <a:rPr lang="en-US" sz="2400" dirty="0"/>
              <a:t> and their interconnections</a:t>
            </a:r>
          </a:p>
          <a:p>
            <a:pPr marL="1252538"/>
            <a:r>
              <a:rPr lang="en-US" sz="2400" dirty="0"/>
              <a:t>Compare with stored representation</a:t>
            </a:r>
          </a:p>
          <a:p>
            <a:pPr marL="0" indent="0">
              <a:buNone/>
            </a:pPr>
            <a:r>
              <a:rPr lang="en-US" sz="2400" dirty="0"/>
              <a:t> </a:t>
            </a:r>
          </a:p>
          <a:p>
            <a:pPr marL="0" indent="0">
              <a:buNone/>
            </a:pPr>
            <a:r>
              <a:rPr lang="en-US" sz="2400" dirty="0"/>
              <a:t>How does this address problems with template model?</a:t>
            </a:r>
          </a:p>
          <a:p>
            <a:pPr marL="1252538"/>
            <a:r>
              <a:rPr lang="en-US" sz="2400" dirty="0"/>
              <a:t>Flexibility</a:t>
            </a:r>
          </a:p>
          <a:p>
            <a:pPr marL="1252538"/>
            <a:r>
              <a:rPr lang="en-US" sz="2400" dirty="0"/>
              <a:t>Space</a:t>
            </a:r>
          </a:p>
          <a:p>
            <a:pPr marL="1252538"/>
            <a:r>
              <a:rPr lang="en-US" sz="2400" dirty="0"/>
              <a:t>Speed</a:t>
            </a:r>
          </a:p>
          <a:p>
            <a:pPr marL="0" indent="0">
              <a:buNone/>
            </a:pPr>
            <a:endParaRPr lang="en-US" sz="2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7317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Evidence that supports RBC – Hubel and Wiesel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0" y="939800"/>
            <a:ext cx="56515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78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More evidence to support RBC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78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More evidence to support RBC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29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More evidence to support RBC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29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Feature Theories - </a:t>
            </a:r>
            <a:r>
              <a:rPr lang="en-US" sz="2800" dirty="0" err="1"/>
              <a:t>Agnosias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5725533"/>
          </a:xfrm>
        </p:spPr>
        <p:txBody>
          <a:bodyPr>
            <a:noAutofit/>
          </a:bodyPr>
          <a:lstStyle/>
          <a:p>
            <a:pPr marL="909638" indent="-909638">
              <a:buNone/>
            </a:pPr>
            <a:r>
              <a:rPr lang="en-US" sz="2400" b="1" dirty="0" err="1">
                <a:latin typeface="Calibri"/>
                <a:cs typeface="Calibri"/>
              </a:rPr>
              <a:t>Agnosia</a:t>
            </a:r>
            <a:r>
              <a:rPr lang="en-US" sz="2400" dirty="0">
                <a:latin typeface="Calibri"/>
                <a:cs typeface="Calibri"/>
              </a:rPr>
              <a:t> – the inability to identify objects that is unrelated to problems with low-level S&amp;P.  </a:t>
            </a:r>
            <a:r>
              <a:rPr lang="en-US" sz="2400" dirty="0" err="1">
                <a:latin typeface="Calibri"/>
                <a:cs typeface="Calibri"/>
              </a:rPr>
              <a:t>Agnosia</a:t>
            </a:r>
            <a:r>
              <a:rPr lang="en-US" sz="2400" dirty="0">
                <a:latin typeface="Calibri"/>
                <a:cs typeface="Calibri"/>
              </a:rPr>
              <a:t> is an </a:t>
            </a:r>
            <a:r>
              <a:rPr lang="en-US" sz="2400" b="1" dirty="0">
                <a:latin typeface="Calibri"/>
                <a:cs typeface="Calibri"/>
              </a:rPr>
              <a:t>INTEGRATION</a:t>
            </a:r>
            <a:r>
              <a:rPr lang="en-US" sz="2400" dirty="0">
                <a:latin typeface="Calibri"/>
                <a:cs typeface="Calibri"/>
              </a:rPr>
              <a:t> problem.</a:t>
            </a:r>
          </a:p>
          <a:p>
            <a:pPr marL="1947863" indent="-346075">
              <a:buNone/>
            </a:pPr>
            <a:r>
              <a:rPr lang="en-US" sz="2400" b="1" dirty="0">
                <a:latin typeface="Calibri"/>
                <a:cs typeface="Calibri"/>
              </a:rPr>
              <a:t>Ex</a:t>
            </a:r>
            <a:r>
              <a:rPr lang="en-US" sz="2400" dirty="0">
                <a:latin typeface="Calibri"/>
                <a:cs typeface="Calibri"/>
              </a:rPr>
              <a:t>: Can’t name what a pen is, but can use the pen to draw a picture of a pen</a:t>
            </a:r>
          </a:p>
          <a:p>
            <a:pPr marL="909638" indent="-909638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909638" indent="-909638">
              <a:buNone/>
            </a:pPr>
            <a:r>
              <a:rPr lang="en-US" sz="2400" dirty="0">
                <a:latin typeface="Calibri"/>
                <a:cs typeface="Calibri"/>
              </a:rPr>
              <a:t>Prosopagnosia – Inability to identify faces</a:t>
            </a:r>
          </a:p>
          <a:p>
            <a:pPr marL="909638" indent="-909638">
              <a:buNone/>
            </a:pPr>
            <a:r>
              <a:rPr lang="en-US" sz="2400" dirty="0">
                <a:latin typeface="Calibri"/>
                <a:cs typeface="Calibri"/>
              </a:rPr>
              <a:t>Emotional </a:t>
            </a:r>
            <a:r>
              <a:rPr lang="en-US" sz="2400" dirty="0" err="1">
                <a:latin typeface="Calibri"/>
                <a:cs typeface="Calibri"/>
              </a:rPr>
              <a:t>agnosia</a:t>
            </a:r>
            <a:r>
              <a:rPr lang="en-US" sz="2400" dirty="0">
                <a:latin typeface="Calibri"/>
                <a:cs typeface="Calibri"/>
              </a:rPr>
              <a:t> – inability to infer emotional states</a:t>
            </a:r>
          </a:p>
          <a:p>
            <a:pPr marL="909638" indent="-909638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909638" indent="-909638">
              <a:buNone/>
            </a:pPr>
            <a:r>
              <a:rPr lang="en-US" sz="2400" dirty="0">
                <a:latin typeface="Calibri"/>
                <a:cs typeface="Calibri"/>
              </a:rPr>
              <a:t>Why might the existence of </a:t>
            </a:r>
            <a:r>
              <a:rPr lang="en-US" sz="2400" dirty="0" err="1">
                <a:latin typeface="Calibri"/>
                <a:cs typeface="Calibri"/>
              </a:rPr>
              <a:t>agnosias</a:t>
            </a:r>
            <a:r>
              <a:rPr lang="en-US" sz="2400" dirty="0">
                <a:latin typeface="Calibri"/>
                <a:cs typeface="Calibri"/>
              </a:rPr>
              <a:t> be used as an argument in favor of feature theories?</a:t>
            </a:r>
          </a:p>
        </p:txBody>
      </p:sp>
    </p:spTree>
    <p:extLst>
      <p:ext uri="{BB962C8B-B14F-4D97-AF65-F5344CB8AC3E}">
        <p14:creationId xmlns:p14="http://schemas.microsoft.com/office/powerpoint/2010/main" val="1357332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 err="1"/>
              <a:t>Protoype</a:t>
            </a:r>
            <a:r>
              <a:rPr lang="en-US" sz="2800" dirty="0"/>
              <a:t>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84556"/>
            <a:ext cx="8398701" cy="57255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1" dirty="0" err="1"/>
              <a:t>GuidingPrinciple</a:t>
            </a:r>
            <a:r>
              <a:rPr lang="en-US" sz="2400" dirty="0"/>
              <a:t> – Categories are organized around a “prototype” or best exemplar.  Items are related by "family resemblance”</a:t>
            </a:r>
          </a:p>
          <a:p>
            <a:pPr marL="1252538" indent="-342900"/>
            <a:r>
              <a:rPr lang="en-US" sz="2200" dirty="0"/>
              <a:t>Bird or Dogs or Colors	</a:t>
            </a:r>
            <a:endParaRPr lang="en-US" sz="2400" dirty="0"/>
          </a:p>
          <a:p>
            <a:pPr marL="0" indent="0">
              <a:buNone/>
            </a:pPr>
            <a:r>
              <a:rPr lang="en-US" sz="2400" b="1" i="1" dirty="0"/>
              <a:t>Evidence</a:t>
            </a:r>
            <a:r>
              <a:rPr lang="en-US" sz="2400" dirty="0"/>
              <a:t>:</a:t>
            </a:r>
          </a:p>
          <a:p>
            <a:pPr lvl="1"/>
            <a:r>
              <a:rPr lang="en-US" sz="2200" dirty="0"/>
              <a:t>People are faster to verify “Robin is a bird” than “Ostrich is a bird”.</a:t>
            </a:r>
          </a:p>
          <a:p>
            <a:pPr lvl="1"/>
            <a:r>
              <a:rPr lang="en-US" sz="2400" dirty="0"/>
              <a:t>People remember "good" exemplars better than "bad" exemplars (but more false alarms, as well)</a:t>
            </a:r>
          </a:p>
          <a:p>
            <a:pPr marL="0" indent="0">
              <a:buNone/>
            </a:pPr>
            <a:r>
              <a:rPr lang="en-US" sz="2400" b="1" i="1" dirty="0"/>
              <a:t>Rebuttal</a:t>
            </a:r>
            <a:r>
              <a:rPr lang="en-US" sz="2400" dirty="0"/>
              <a:t>:</a:t>
            </a:r>
          </a:p>
          <a:p>
            <a:pPr lvl="1"/>
            <a:r>
              <a:rPr lang="en-US" sz="2200" dirty="0"/>
              <a:t>Robins have more bird features than ostriches.</a:t>
            </a:r>
          </a:p>
          <a:p>
            <a:pPr marL="0" indent="0">
              <a:buNone/>
            </a:pPr>
            <a:r>
              <a:rPr lang="en-US" sz="2400" b="1" i="1" dirty="0"/>
              <a:t>Re-rebuttal</a:t>
            </a:r>
            <a:r>
              <a:rPr lang="en-US" sz="2400" dirty="0"/>
              <a:t>:</a:t>
            </a:r>
          </a:p>
          <a:p>
            <a:pPr lvl="1"/>
            <a:r>
              <a:rPr lang="en-US" sz="2200" dirty="0"/>
              <a:t>Works for "colors”; </a:t>
            </a:r>
          </a:p>
          <a:p>
            <a:pPr lvl="1"/>
            <a:r>
              <a:rPr lang="en-US" sz="2400" dirty="0"/>
              <a:t>Prototype need not be a real object.</a:t>
            </a: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9782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Top-down v Bottom-up Processing</a:t>
            </a:r>
            <a:br>
              <a:rPr lang="en-US" sz="2800" dirty="0"/>
            </a:br>
            <a:r>
              <a:rPr lang="en-US" sz="2800" dirty="0"/>
              <a:t>Conceptual v Data-driven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0025"/>
            <a:ext cx="8229600" cy="4986099"/>
          </a:xfrm>
        </p:spPr>
        <p:txBody>
          <a:bodyPr>
            <a:noAutofit/>
          </a:bodyPr>
          <a:lstStyle/>
          <a:p>
            <a:pPr marL="461963" indent="-461963">
              <a:buNone/>
            </a:pPr>
            <a:r>
              <a:rPr lang="en-US" sz="2400" b="1" i="1" dirty="0"/>
              <a:t>Top-Down</a:t>
            </a:r>
            <a:r>
              <a:rPr lang="en-US" sz="2400" dirty="0"/>
              <a:t>: we use conceptual information to interpret the physical properties of the stimulus that in turn influences our ability to identify the object.</a:t>
            </a:r>
          </a:p>
          <a:p>
            <a:pPr marL="461963" indent="-461963">
              <a:buNone/>
            </a:pPr>
            <a:endParaRPr lang="en-US" sz="2400" b="1" i="1" dirty="0"/>
          </a:p>
          <a:p>
            <a:pPr marL="461963" indent="-461963">
              <a:buNone/>
            </a:pPr>
            <a:r>
              <a:rPr lang="en-US" sz="2400" b="1" i="1" dirty="0"/>
              <a:t>Bottom-Up</a:t>
            </a:r>
            <a:r>
              <a:rPr lang="en-US" sz="2400" dirty="0"/>
              <a:t>: we use the physical properties of the stimulus to determine the nature of the object.</a:t>
            </a:r>
          </a:p>
          <a:p>
            <a:pPr marL="461963" indent="-461963">
              <a:buNone/>
            </a:pPr>
            <a:endParaRPr lang="en-US" sz="2400" b="1" i="1" dirty="0"/>
          </a:p>
          <a:p>
            <a:pPr marL="461963" indent="-461963">
              <a:buNone/>
            </a:pPr>
            <a:endParaRPr lang="en-US" sz="2400" b="1" i="1" dirty="0"/>
          </a:p>
          <a:p>
            <a:pPr marL="461963" indent="-461963">
              <a:buNone/>
            </a:pPr>
            <a:endParaRPr lang="en-US" sz="2400" b="1" i="1" dirty="0"/>
          </a:p>
          <a:p>
            <a:pPr marL="461963" indent="-461963">
              <a:buNone/>
            </a:pPr>
            <a:r>
              <a:rPr lang="en-US" sz="2400" b="1" i="1" dirty="0"/>
              <a:t>Dominant view</a:t>
            </a:r>
            <a:r>
              <a:rPr lang="en-US" sz="2400" dirty="0"/>
              <a:t>: much of perception is Top-Down.  That is, what we know affects what we see.</a:t>
            </a:r>
          </a:p>
          <a:p>
            <a:pPr marL="0" indent="0">
              <a:buNone/>
            </a:pPr>
            <a:endParaRPr lang="en-US" sz="2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9782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Evidence for Top-Down Processing – Ambiguous Figures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350" y="949927"/>
            <a:ext cx="3983024" cy="515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78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Distal v Proximal Stimuli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8476435"/>
              </p:ext>
            </p:extLst>
          </p:nvPr>
        </p:nvGraphicFramePr>
        <p:xfrm>
          <a:off x="457200" y="984250"/>
          <a:ext cx="822960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Distal Stimulus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Proximal Stimulus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Our Perception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Varying</a:t>
                      </a:r>
                      <a:r>
                        <a:rPr lang="en-US" sz="2000" baseline="0" dirty="0"/>
                        <a:t> pattern of reflected light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Pattern of neural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Color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Audition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Varying</a:t>
                      </a:r>
                      <a:r>
                        <a:rPr lang="en-US" sz="2000" baseline="0" dirty="0"/>
                        <a:t> pattern of air pressure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Pattern of neural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Music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Taste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Medley of chemicals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Pattern of neural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Chocolate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Smell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Whisper</a:t>
                      </a:r>
                      <a:r>
                        <a:rPr lang="en-US" sz="2000" baseline="0" dirty="0"/>
                        <a:t> of chemicals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Pattern of neural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Frying Bacon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Touch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Skin stretch</a:t>
                      </a:r>
                      <a:r>
                        <a:rPr lang="en-US" sz="2000" baseline="0" dirty="0"/>
                        <a:t> / </a:t>
                      </a:r>
                      <a:r>
                        <a:rPr lang="en-US" sz="2000" baseline="0" dirty="0" err="1"/>
                        <a:t>indentetation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Pattern of neural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Squeeze; Pain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19782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Evidence for Top-Down Processing – Size Constancy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059" y="1226575"/>
            <a:ext cx="6630643" cy="4372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700" y="863600"/>
            <a:ext cx="58039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5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Evidence for Top-Down Processing – Size Constancy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538" y="984555"/>
            <a:ext cx="4178580" cy="56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946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Evidence for Top-Down Processing – Illusory Contours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44" y="1743393"/>
            <a:ext cx="2908300" cy="279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519" y="1335885"/>
            <a:ext cx="3595568" cy="33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5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Gestalt Psychology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49860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Calibri"/>
                <a:cs typeface="Calibri"/>
              </a:rPr>
              <a:t>If we use rules to make sense of the world, we should be able to specify those rules:</a:t>
            </a: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400" b="1" i="1" dirty="0"/>
              <a:t>Law of </a:t>
            </a:r>
            <a:r>
              <a:rPr lang="en-US" sz="2400" b="1" i="1" dirty="0" err="1"/>
              <a:t>Prägnanz</a:t>
            </a:r>
            <a:endParaRPr lang="en-US" sz="2400" dirty="0"/>
          </a:p>
          <a:p>
            <a:pPr marL="911225" lvl="0" indent="0">
              <a:buNone/>
            </a:pPr>
            <a:r>
              <a:rPr lang="en-US" sz="2400" dirty="0"/>
              <a:t>When in doubt, adopt the simplest possible interpretation</a:t>
            </a:r>
          </a:p>
          <a:p>
            <a:pPr marL="0" indent="0">
              <a:buNone/>
            </a:pPr>
            <a:r>
              <a:rPr lang="en-US" sz="2400" dirty="0"/>
              <a:t> 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4837738"/>
              </p:ext>
            </p:extLst>
          </p:nvPr>
        </p:nvGraphicFramePr>
        <p:xfrm>
          <a:off x="3392336" y="3357000"/>
          <a:ext cx="3798421" cy="3412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2247900" imgH="2019300" progId="Word.Document.12">
                  <p:embed/>
                </p:oleObj>
              </mc:Choice>
              <mc:Fallback>
                <p:oleObj name="Document" r:id="rId2" imgW="2247900" imgH="2019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92336" y="3357000"/>
                        <a:ext cx="3798421" cy="3412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73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Gestalt Principles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75" y="1436229"/>
            <a:ext cx="8717357" cy="415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315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Alternative View: Gibson’s Direct Perception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49860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1" dirty="0"/>
              <a:t>Affordances</a:t>
            </a:r>
            <a:endParaRPr lang="en-US" sz="2400" dirty="0"/>
          </a:p>
          <a:p>
            <a:pPr marL="635000" lvl="0" indent="0" defTabSz="449263">
              <a:buNone/>
            </a:pPr>
            <a:r>
              <a:rPr lang="en-US" sz="2400" dirty="0"/>
              <a:t>recognize objects based on what they make available to us.</a:t>
            </a:r>
          </a:p>
          <a:p>
            <a:pPr marL="635000" lvl="0" indent="0" defTabSz="449263">
              <a:buNone/>
            </a:pPr>
            <a:r>
              <a:rPr lang="en-US" sz="2400" dirty="0"/>
              <a:t>Species-specific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 </a:t>
            </a:r>
          </a:p>
          <a:p>
            <a:pPr marL="0" indent="0">
              <a:buNone/>
            </a:pPr>
            <a:r>
              <a:rPr lang="en-US" sz="2400" b="1" i="1" dirty="0"/>
              <a:t>Invariants</a:t>
            </a:r>
            <a:endParaRPr lang="en-US" sz="2400" dirty="0"/>
          </a:p>
          <a:p>
            <a:pPr marL="635000" lvl="0" indent="0">
              <a:buNone/>
            </a:pPr>
            <a:r>
              <a:rPr lang="en-US" sz="2400" dirty="0"/>
              <a:t>Some things about the environment do not change.  These things allow us to interpret the world.</a:t>
            </a:r>
          </a:p>
          <a:p>
            <a:pPr marL="0" indent="0">
              <a:buNone/>
            </a:pPr>
            <a:endParaRPr lang="en-US" sz="2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73941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Making myself YUGE!!!!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49860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1" dirty="0"/>
              <a:t>How would you interpret the situation from the perspective of 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 </a:t>
            </a:r>
          </a:p>
          <a:p>
            <a:pPr marL="0" lvl="0" indent="0">
              <a:buNone/>
            </a:pPr>
            <a:r>
              <a:rPr lang="en-US" sz="2400" b="1" i="1" dirty="0"/>
              <a:t>…the dominant view?</a:t>
            </a:r>
            <a:r>
              <a:rPr lang="en-US" sz="2400" dirty="0"/>
              <a:t> </a:t>
            </a:r>
          </a:p>
          <a:p>
            <a:pPr lvl="1"/>
            <a:r>
              <a:rPr lang="en-US" sz="2400" dirty="0"/>
              <a:t>of the two explanations, one is plausible based on what we know about how the world works and one is not.  </a:t>
            </a:r>
          </a:p>
          <a:p>
            <a:pPr marL="0" indent="0">
              <a:buNone/>
            </a:pPr>
            <a:r>
              <a:rPr lang="en-US" sz="2400" dirty="0"/>
              <a:t> </a:t>
            </a:r>
          </a:p>
          <a:p>
            <a:pPr marL="0" indent="0">
              <a:buNone/>
            </a:pPr>
            <a:r>
              <a:rPr lang="en-US" sz="2400" dirty="0"/>
              <a:t> </a:t>
            </a:r>
            <a:r>
              <a:rPr lang="en-US" sz="2400" b="1" i="1" dirty="0"/>
              <a:t>…Direct perception?</a:t>
            </a:r>
            <a:endParaRPr lang="en-US" sz="2400" dirty="0"/>
          </a:p>
          <a:p>
            <a:pPr lvl="1"/>
            <a:r>
              <a:rPr lang="en-US" sz="2400" dirty="0"/>
              <a:t>The world contains many, many sources about depth cues.</a:t>
            </a:r>
          </a:p>
          <a:p>
            <a:pPr marL="0" indent="0">
              <a:buNone/>
            </a:pPr>
            <a:endParaRPr lang="en-US" sz="2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73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Monocular (one-eye) Depth Cues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4986099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Texture gradients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Relative size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Muller-</a:t>
            </a:r>
            <a:r>
              <a:rPr lang="en-US" sz="2400" dirty="0" err="1"/>
              <a:t>Lyer</a:t>
            </a:r>
            <a:r>
              <a:rPr lang="en-US" sz="2400" dirty="0"/>
              <a:t> Illusion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Interposition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Linear perspective (</a:t>
            </a:r>
            <a:r>
              <a:rPr lang="en-US" sz="2400" dirty="0" err="1"/>
              <a:t>Ponzo</a:t>
            </a:r>
            <a:r>
              <a:rPr lang="en-US" sz="2400" dirty="0"/>
              <a:t> Illusion)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Motion Parallax</a:t>
            </a:r>
          </a:p>
          <a:p>
            <a:pPr marL="0" indent="0">
              <a:buNone/>
            </a:pPr>
            <a:endParaRPr lang="en-US" sz="2200" dirty="0"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901700"/>
            <a:ext cx="66802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Monocular (one-eye) Depth Cues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4986099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400" dirty="0"/>
              <a:t>Texture gradients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Relative size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Muller-</a:t>
            </a:r>
            <a:r>
              <a:rPr lang="en-US" sz="2400" dirty="0" err="1"/>
              <a:t>Lyer</a:t>
            </a:r>
            <a:r>
              <a:rPr lang="en-US" sz="2400" dirty="0"/>
              <a:t> Illusion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Interposition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Linear perspective (</a:t>
            </a:r>
            <a:r>
              <a:rPr lang="en-US" sz="2400" dirty="0" err="1"/>
              <a:t>Ponzo</a:t>
            </a:r>
            <a:r>
              <a:rPr lang="en-US" sz="2400" dirty="0"/>
              <a:t> Illusion)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Motion Parallax</a:t>
            </a:r>
          </a:p>
          <a:p>
            <a:pPr marL="0" indent="0">
              <a:buNone/>
            </a:pPr>
            <a:endParaRPr lang="en-US" sz="2200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194" y="984555"/>
            <a:ext cx="4038606" cy="539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4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Monocular (one-eye) Depth Cues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4986099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400" dirty="0"/>
              <a:t>Texture gradients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Relative size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Muller-</a:t>
            </a:r>
            <a:r>
              <a:rPr lang="en-US" sz="2400" dirty="0" err="1">
                <a:solidFill>
                  <a:srgbClr val="FF0000"/>
                </a:solidFill>
              </a:rPr>
              <a:t>Lyer</a:t>
            </a:r>
            <a:r>
              <a:rPr lang="en-US" sz="2400" dirty="0">
                <a:solidFill>
                  <a:srgbClr val="FF0000"/>
                </a:solidFill>
              </a:rPr>
              <a:t> Illusion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Interposition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Linear perspective (</a:t>
            </a:r>
            <a:r>
              <a:rPr lang="en-US" sz="2400" dirty="0" err="1"/>
              <a:t>Ponzo</a:t>
            </a:r>
            <a:r>
              <a:rPr lang="en-US" sz="2400" dirty="0"/>
              <a:t> Illusion)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Motion Parallax</a:t>
            </a:r>
          </a:p>
          <a:p>
            <a:pPr marL="0" indent="0">
              <a:buNone/>
            </a:pPr>
            <a:endParaRPr lang="en-US" sz="2200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974702" y="984555"/>
            <a:ext cx="3815418" cy="417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4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Distal v Proximal Stimuli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0897868"/>
              </p:ext>
            </p:extLst>
          </p:nvPr>
        </p:nvGraphicFramePr>
        <p:xfrm>
          <a:off x="457200" y="984250"/>
          <a:ext cx="82296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Distal Stimulus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Proximal Stimulus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Our Perception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Varying</a:t>
                      </a:r>
                      <a:r>
                        <a:rPr lang="en-US" baseline="0" dirty="0"/>
                        <a:t> pattern of reflected light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Pattern of neural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Color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Audition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Varying</a:t>
                      </a:r>
                      <a:r>
                        <a:rPr lang="en-US" baseline="0" dirty="0"/>
                        <a:t> pattern of air pressure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Pattern of neural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Music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Medley of chemicals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Pattern of neural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Chocolate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Smell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Whisper</a:t>
                      </a:r>
                      <a:r>
                        <a:rPr lang="en-US" baseline="0" dirty="0"/>
                        <a:t> of chemicals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Pattern of neural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Frying Bacon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Touch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Skin stretch</a:t>
                      </a:r>
                      <a:r>
                        <a:rPr lang="en-US" baseline="0" dirty="0"/>
                        <a:t> / </a:t>
                      </a:r>
                      <a:r>
                        <a:rPr lang="en-US" baseline="0" dirty="0" err="1"/>
                        <a:t>indentetation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Pattern of neural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Squeeze; Pain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4790859"/>
            <a:ext cx="727401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u="sng" dirty="0"/>
              <a:t>I</a:t>
            </a:r>
            <a:r>
              <a:rPr lang="en-US" sz="2400" i="1" u="sng" dirty="0"/>
              <a:t>mportant Questions</a:t>
            </a:r>
            <a:r>
              <a:rPr lang="en-US" sz="2400" i="1" dirty="0"/>
              <a:t>: </a:t>
            </a:r>
            <a:endParaRPr lang="en-US" sz="2400" b="1" dirty="0"/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Can you think of any other senses?</a:t>
            </a:r>
            <a:endParaRPr lang="en-US" sz="2400" b="1" dirty="0"/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Does food have taste?  Does light have color?</a:t>
            </a:r>
            <a:endParaRPr lang="en-US" sz="2400" b="1" dirty="0"/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Perception vs. imagery</a:t>
            </a: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7865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Monocular (one-eye) Depth Cues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4986099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400" dirty="0"/>
              <a:t>Texture gradients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Relative size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Muller-</a:t>
            </a:r>
            <a:r>
              <a:rPr lang="en-US" sz="2400" dirty="0" err="1">
                <a:solidFill>
                  <a:srgbClr val="FF0000"/>
                </a:solidFill>
              </a:rPr>
              <a:t>Lyer</a:t>
            </a:r>
            <a:r>
              <a:rPr lang="en-US" sz="2400" dirty="0">
                <a:solidFill>
                  <a:srgbClr val="FF0000"/>
                </a:solidFill>
              </a:rPr>
              <a:t> Illusion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Interposition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Linear perspective (</a:t>
            </a:r>
            <a:r>
              <a:rPr lang="en-US" sz="2400" dirty="0" err="1"/>
              <a:t>Ponzo</a:t>
            </a:r>
            <a:r>
              <a:rPr lang="en-US" sz="2400" dirty="0"/>
              <a:t> Illusion)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Motion Parallax</a:t>
            </a:r>
          </a:p>
          <a:p>
            <a:pPr marL="0" indent="0">
              <a:buNone/>
            </a:pPr>
            <a:endParaRPr lang="en-US" sz="2200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152979" y="984555"/>
            <a:ext cx="3815418" cy="417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693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Monocular (one-eye) Depth Cues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4986099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400" dirty="0"/>
              <a:t>Texture gradients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Relative size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Muller-</a:t>
            </a:r>
            <a:r>
              <a:rPr lang="en-US" sz="2400" dirty="0" err="1"/>
              <a:t>Lyer</a:t>
            </a:r>
            <a:r>
              <a:rPr lang="en-US" sz="2400" dirty="0"/>
              <a:t> Illusion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Interposition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Linear perspective (</a:t>
            </a:r>
            <a:r>
              <a:rPr lang="en-US" sz="2400" dirty="0" err="1"/>
              <a:t>Ponzo</a:t>
            </a:r>
            <a:r>
              <a:rPr lang="en-US" sz="2400" dirty="0"/>
              <a:t> Illusion)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Motion Parallax</a:t>
            </a:r>
          </a:p>
          <a:p>
            <a:pPr marL="0" indent="0">
              <a:buNone/>
            </a:pPr>
            <a:endParaRPr lang="en-US" sz="2200" dirty="0">
              <a:latin typeface="Calibri"/>
              <a:cs typeface="Calibri"/>
            </a:endParaRPr>
          </a:p>
        </p:txBody>
      </p:sp>
      <p:pic>
        <p:nvPicPr>
          <p:cNvPr id="6" name="Picture 2" descr="Image result for peaky blinders">
            <a:extLst>
              <a:ext uri="{FF2B5EF4-FFF2-40B4-BE49-F238E27FC236}">
                <a16:creationId xmlns:a16="http://schemas.microsoft.com/office/drawing/2014/main" id="{80C49721-DFE6-E747-9CE3-9F3878495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2362199"/>
            <a:ext cx="5925855" cy="331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3445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Monocular (one-eye) Depth Cues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4986099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400" dirty="0"/>
              <a:t>Texture gradients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Relative size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Muller-</a:t>
            </a:r>
            <a:r>
              <a:rPr lang="en-US" sz="2400" dirty="0" err="1"/>
              <a:t>Lyer</a:t>
            </a:r>
            <a:r>
              <a:rPr lang="en-US" sz="2400" dirty="0"/>
              <a:t> Illusion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Interposition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Linear perspective (</a:t>
            </a:r>
            <a:r>
              <a:rPr lang="en-US" sz="2400" dirty="0" err="1">
                <a:solidFill>
                  <a:srgbClr val="FF0000"/>
                </a:solidFill>
              </a:rPr>
              <a:t>Ponzo</a:t>
            </a:r>
            <a:r>
              <a:rPr lang="en-US" sz="2400" dirty="0">
                <a:solidFill>
                  <a:srgbClr val="FF0000"/>
                </a:solidFill>
              </a:rPr>
              <a:t> Illusion)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Motion Parallax</a:t>
            </a:r>
          </a:p>
          <a:p>
            <a:pPr marL="0" indent="0">
              <a:buNone/>
            </a:pPr>
            <a:endParaRPr lang="en-US" sz="2200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099" y="984555"/>
            <a:ext cx="5565703" cy="3237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0" y="1371600"/>
            <a:ext cx="42545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4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Monocular (one-eye) Depth Cues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4986099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400" dirty="0"/>
              <a:t>Texture gradients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Relative size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Muller-</a:t>
            </a:r>
            <a:r>
              <a:rPr lang="en-US" sz="2400" dirty="0" err="1"/>
              <a:t>Lyer</a:t>
            </a:r>
            <a:r>
              <a:rPr lang="en-US" sz="2400" dirty="0"/>
              <a:t> Illusion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Interposition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Linear perspective (</a:t>
            </a:r>
            <a:r>
              <a:rPr lang="en-US" sz="2400" dirty="0" err="1"/>
              <a:t>Ponzo</a:t>
            </a:r>
            <a:r>
              <a:rPr lang="en-US" sz="2400" dirty="0"/>
              <a:t> Illusion)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Motion Parallax</a:t>
            </a:r>
          </a:p>
          <a:p>
            <a:pPr marL="0" indent="0">
              <a:buNone/>
            </a:pPr>
            <a:endParaRPr lang="en-US" sz="2200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0" y="829798"/>
            <a:ext cx="5406068" cy="540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4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Binocular (two-eye) Depth Cues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4986099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800" dirty="0"/>
              <a:t>Binocular convergence</a:t>
            </a:r>
          </a:p>
          <a:p>
            <a:pPr marL="1255713"/>
            <a:r>
              <a:rPr lang="en-US" sz="2800" dirty="0"/>
              <a:t>Finger sausage</a:t>
            </a:r>
          </a:p>
          <a:p>
            <a:pPr marL="0" lvl="0" indent="0">
              <a:buNone/>
            </a:pPr>
            <a:endParaRPr lang="en-US" sz="2800" dirty="0"/>
          </a:p>
          <a:p>
            <a:pPr marL="0" lvl="0" indent="0">
              <a:buNone/>
            </a:pPr>
            <a:r>
              <a:rPr lang="en-US" sz="2800" dirty="0"/>
              <a:t>Binocular disparity (stereopsis)</a:t>
            </a:r>
          </a:p>
          <a:p>
            <a:pPr marL="1255713"/>
            <a:r>
              <a:rPr lang="en-US" sz="2800" dirty="0"/>
              <a:t>3rd Eye books </a:t>
            </a: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182" y="984556"/>
            <a:ext cx="6571877" cy="56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0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The curious example of the Ames Room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082800"/>
            <a:ext cx="30353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789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BB89642-AC0D-BB4D-91EE-98314D494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The curious example of the Ames Room</a:t>
            </a:r>
          </a:p>
        </p:txBody>
      </p:sp>
    </p:spTree>
    <p:extLst>
      <p:ext uri="{BB962C8B-B14F-4D97-AF65-F5344CB8AC3E}">
        <p14:creationId xmlns:p14="http://schemas.microsoft.com/office/powerpoint/2010/main" val="31607581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989DEA-7AB2-C44E-8459-5A785617921B}"/>
              </a:ext>
            </a:extLst>
          </p:cNvPr>
          <p:cNvSpPr txBox="1">
            <a:spLocks/>
          </p:cNvSpPr>
          <p:nvPr/>
        </p:nvSpPr>
        <p:spPr bwMode="black">
          <a:xfrm>
            <a:off x="457200" y="274638"/>
            <a:ext cx="8229600" cy="709918"/>
          </a:xfrm>
          <a:prstGeom prst="rect">
            <a:avLst/>
          </a:prstGeom>
          <a:solidFill>
            <a:schemeClr val="bg2">
              <a:lumMod val="60000"/>
              <a:lumOff val="40000"/>
              <a:alpha val="15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The curious example of the Ames Room</a:t>
            </a:r>
          </a:p>
        </p:txBody>
      </p:sp>
    </p:spTree>
    <p:extLst>
      <p:ext uri="{BB962C8B-B14F-4D97-AF65-F5344CB8AC3E}">
        <p14:creationId xmlns:p14="http://schemas.microsoft.com/office/powerpoint/2010/main" val="42814526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Kozlowski &amp; Cutting (1977)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49860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>
                <a:latin typeface="Calibri"/>
                <a:cs typeface="Calibri"/>
              </a:rPr>
              <a:t>Identifying Gender from </a:t>
            </a:r>
            <a:r>
              <a:rPr lang="en-US" sz="2400" dirty="0">
                <a:latin typeface="Calibri"/>
                <a:cs typeface="Calibri"/>
                <a:hlinkClick r:id="rId3"/>
              </a:rPr>
              <a:t>Point Light Displays</a:t>
            </a: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400" b="1" dirty="0">
                <a:latin typeface="Calibri"/>
                <a:cs typeface="Calibri"/>
              </a:rPr>
              <a:t>Introduction</a:t>
            </a:r>
            <a:r>
              <a:rPr lang="en-US" sz="2400" dirty="0">
                <a:latin typeface="Calibri"/>
                <a:cs typeface="Calibri"/>
              </a:rPr>
              <a:t>:</a:t>
            </a:r>
          </a:p>
          <a:p>
            <a:pPr lvl="1"/>
            <a:r>
              <a:rPr lang="en-US" sz="2200" dirty="0">
                <a:latin typeface="Calibri"/>
                <a:cs typeface="Calibri"/>
              </a:rPr>
              <a:t>Theoretical Question:</a:t>
            </a:r>
          </a:p>
          <a:p>
            <a:pPr lvl="1"/>
            <a:r>
              <a:rPr lang="en-US" sz="2400" dirty="0">
                <a:latin typeface="Calibri"/>
                <a:cs typeface="Calibri"/>
              </a:rPr>
              <a:t>Empirical Question:</a:t>
            </a:r>
          </a:p>
          <a:p>
            <a:pPr marL="0" indent="0">
              <a:buNone/>
            </a:pPr>
            <a:r>
              <a:rPr lang="en-US" sz="2400" b="1" i="1" dirty="0">
                <a:latin typeface="Calibri"/>
                <a:cs typeface="Calibri"/>
              </a:rPr>
              <a:t>Methods and Results</a:t>
            </a:r>
            <a:r>
              <a:rPr lang="en-US" sz="2400" dirty="0">
                <a:latin typeface="Calibri"/>
                <a:cs typeface="Calibri"/>
              </a:rPr>
              <a:t>:</a:t>
            </a:r>
            <a:endParaRPr lang="en-US" sz="2400" b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400" b="1" i="1" dirty="0">
                <a:latin typeface="Calibri"/>
                <a:cs typeface="Calibri"/>
              </a:rPr>
              <a:t>E1</a:t>
            </a:r>
            <a:r>
              <a:rPr lang="en-US" sz="2400" dirty="0">
                <a:latin typeface="Calibri"/>
                <a:cs typeface="Calibri"/>
              </a:rPr>
              <a:t>:	Is identification possible?</a:t>
            </a:r>
            <a:endParaRPr lang="en-US" sz="2400" b="1" dirty="0">
              <a:latin typeface="Calibri"/>
              <a:cs typeface="Calibri"/>
            </a:endParaRPr>
          </a:p>
          <a:p>
            <a:pPr marL="906463" lvl="0" indent="0">
              <a:buNone/>
            </a:pPr>
            <a:r>
              <a:rPr lang="en-US" sz="2400" dirty="0">
                <a:latin typeface="Calibri"/>
                <a:cs typeface="Calibri"/>
              </a:rPr>
              <a:t>ID was relatively easy (one outlier)</a:t>
            </a:r>
            <a:endParaRPr lang="en-US" sz="2400" b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400" b="1" i="1" dirty="0">
                <a:latin typeface="Calibri"/>
                <a:cs typeface="Calibri"/>
              </a:rPr>
              <a:t>E2</a:t>
            </a:r>
            <a:r>
              <a:rPr lang="en-US" sz="2400" dirty="0">
                <a:latin typeface="Calibri"/>
                <a:cs typeface="Calibri"/>
              </a:rPr>
              <a:t>: Is static display sufficient?</a:t>
            </a:r>
            <a:endParaRPr lang="en-US" sz="2400" b="1" dirty="0">
              <a:latin typeface="Calibri"/>
              <a:cs typeface="Calibri"/>
            </a:endParaRPr>
          </a:p>
          <a:p>
            <a:pPr marL="906463" lvl="0" indent="0">
              <a:buNone/>
            </a:pPr>
            <a:r>
              <a:rPr lang="en-US" sz="2400" dirty="0">
                <a:latin typeface="Calibri"/>
                <a:cs typeface="Calibri"/>
              </a:rPr>
              <a:t>ID was difficult with static displays</a:t>
            </a:r>
            <a:endParaRPr lang="en-US" sz="2400" b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400" b="1" i="1" dirty="0">
                <a:latin typeface="Calibri"/>
                <a:cs typeface="Calibri"/>
              </a:rPr>
              <a:t>E3</a:t>
            </a:r>
            <a:r>
              <a:rPr lang="en-US" sz="2400" dirty="0">
                <a:latin typeface="Calibri"/>
                <a:cs typeface="Calibri"/>
              </a:rPr>
              <a:t>:	What did viewers use: </a:t>
            </a:r>
            <a:r>
              <a:rPr lang="en-US" sz="2400" dirty="0" err="1">
                <a:latin typeface="Calibri"/>
                <a:cs typeface="Calibri"/>
              </a:rPr>
              <a:t>armswing</a:t>
            </a:r>
            <a:r>
              <a:rPr lang="en-US" sz="2400" dirty="0">
                <a:latin typeface="Calibri"/>
                <a:cs typeface="Calibri"/>
              </a:rPr>
              <a:t> vs. speed?</a:t>
            </a:r>
            <a:endParaRPr lang="en-US" sz="2400" b="1" dirty="0">
              <a:latin typeface="Calibri"/>
              <a:cs typeface="Calibri"/>
            </a:endParaRPr>
          </a:p>
          <a:p>
            <a:pPr marL="1436688"/>
            <a:r>
              <a:rPr lang="en-US" sz="2200" i="1" dirty="0">
                <a:latin typeface="Calibri"/>
                <a:cs typeface="Calibri"/>
              </a:rPr>
              <a:t>Why is it important that </a:t>
            </a:r>
            <a:r>
              <a:rPr lang="en-US" sz="2200" i="1" dirty="0" err="1">
                <a:latin typeface="Calibri"/>
                <a:cs typeface="Calibri"/>
              </a:rPr>
              <a:t>armswing</a:t>
            </a:r>
            <a:r>
              <a:rPr lang="en-US" sz="2200" i="1" dirty="0">
                <a:latin typeface="Calibri"/>
                <a:cs typeface="Calibri"/>
              </a:rPr>
              <a:t> mattered more than speed?</a:t>
            </a:r>
            <a:endParaRPr lang="en-US" sz="2200" dirty="0">
              <a:latin typeface="Calibri"/>
              <a:cs typeface="Calibri"/>
            </a:endParaRPr>
          </a:p>
          <a:p>
            <a:pPr marL="1665288" lvl="1"/>
            <a:endParaRPr lang="en-US" sz="2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8260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Kozlowski &amp; Cutting (1977)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54255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i="1" dirty="0"/>
              <a:t>More Experiments</a:t>
            </a:r>
          </a:p>
          <a:p>
            <a:pPr marL="0" indent="0">
              <a:buNone/>
            </a:pPr>
            <a:r>
              <a:rPr lang="en-US" sz="2400" b="1" i="1" dirty="0"/>
              <a:t>E4</a:t>
            </a:r>
            <a:r>
              <a:rPr lang="en-US" sz="2400" dirty="0"/>
              <a:t>: What did viewers use: lower vs. upper joints?</a:t>
            </a:r>
            <a:endParaRPr lang="en-US" sz="2400" b="1" dirty="0"/>
          </a:p>
          <a:p>
            <a:pPr lvl="1"/>
            <a:r>
              <a:rPr lang="en-US" sz="2200" dirty="0"/>
              <a:t>Upper joints were more informative</a:t>
            </a:r>
            <a:endParaRPr lang="en-US" sz="2200" b="1" dirty="0"/>
          </a:p>
          <a:p>
            <a:pPr marL="0" indent="0">
              <a:buNone/>
            </a:pPr>
            <a:r>
              <a:rPr lang="en-US" sz="2400" b="1" i="1" dirty="0"/>
              <a:t>E5</a:t>
            </a:r>
            <a:r>
              <a:rPr lang="en-US" sz="2400" dirty="0"/>
              <a:t>: Necessary vs. sufficient</a:t>
            </a:r>
            <a:endParaRPr lang="en-US" sz="2400" b="1" dirty="0"/>
          </a:p>
          <a:p>
            <a:pPr lvl="1"/>
            <a:r>
              <a:rPr lang="en-US" sz="2200" dirty="0"/>
              <a:t>No joint was necessary; no joint was sufficient</a:t>
            </a:r>
            <a:endParaRPr lang="en-US" sz="2200" b="1" dirty="0"/>
          </a:p>
          <a:p>
            <a:pPr lvl="1"/>
            <a:r>
              <a:rPr lang="en-US" sz="2400" i="1" dirty="0"/>
              <a:t>Why is this result important?</a:t>
            </a:r>
            <a:endParaRPr lang="en-US" sz="2400" b="1" i="1" dirty="0"/>
          </a:p>
          <a:p>
            <a:pPr marL="0" indent="0" algn="ctr">
              <a:buNone/>
            </a:pPr>
            <a:endParaRPr lang="en-US" sz="2400" b="1" i="1" dirty="0"/>
          </a:p>
          <a:p>
            <a:pPr marL="0" indent="0" algn="ctr">
              <a:buNone/>
            </a:pPr>
            <a:r>
              <a:rPr lang="en-US" sz="2400" b="1" i="1" dirty="0"/>
              <a:t>Discussion</a:t>
            </a:r>
            <a:endParaRPr lang="en-US" sz="2400" b="1" dirty="0"/>
          </a:p>
          <a:p>
            <a:pPr marL="457200" lvl="0" indent="-457200">
              <a:buFont typeface="+mj-lt"/>
              <a:buAutoNum type="arabicPeriod"/>
            </a:pPr>
            <a:r>
              <a:rPr lang="en-US" sz="2400" dirty="0"/>
              <a:t>Why did I have you read this article? </a:t>
            </a:r>
            <a:endParaRPr lang="en-US" sz="2400" b="1" dirty="0"/>
          </a:p>
          <a:p>
            <a:pPr marL="457200" lvl="0" indent="-457200">
              <a:buFont typeface="+mj-lt"/>
              <a:buAutoNum type="arabicPeriod"/>
            </a:pPr>
            <a:r>
              <a:rPr lang="en-US" sz="2400" dirty="0"/>
              <a:t>Any particular model of perception?</a:t>
            </a:r>
            <a:endParaRPr lang="en-US" sz="2400" b="1" dirty="0"/>
          </a:p>
          <a:p>
            <a:pPr marL="457200" lvl="0" indent="-457200">
              <a:buFont typeface="+mj-lt"/>
              <a:buAutoNum type="arabicPeriod"/>
            </a:pPr>
            <a:r>
              <a:rPr lang="en-US" sz="2400" dirty="0"/>
              <a:t>Conscious vs. unconscious processes</a:t>
            </a:r>
            <a:endParaRPr lang="en-US" sz="2400" b="1" dirty="0"/>
          </a:p>
          <a:p>
            <a:pPr marL="906463" indent="0">
              <a:buNone/>
            </a:pP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9088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How do we go from distal to proximal?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9666884"/>
              </p:ext>
            </p:extLst>
          </p:nvPr>
        </p:nvGraphicFramePr>
        <p:xfrm>
          <a:off x="457200" y="984250"/>
          <a:ext cx="8360064" cy="4774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6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6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1961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9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How many?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Population of U.S.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Population of N.Y.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9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What do</a:t>
                      </a:r>
                      <a:r>
                        <a:rPr lang="en-US" sz="2000" baseline="0" dirty="0"/>
                        <a:t> they react to?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Movement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Color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9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When do they work best?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9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Where are they?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Periphery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Center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19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Specialization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Sensitivity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Acuity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18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Why this difference in specialization?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Many rods======&gt;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One ganglion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One cone======&gt;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One ganglion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318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How do they work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Light bleaches </a:t>
                      </a:r>
                      <a:r>
                        <a:rPr lang="en-US" sz="2000" dirty="0" err="1"/>
                        <a:t>photopigment</a:t>
                      </a:r>
                      <a:r>
                        <a:rPr lang="en-US" sz="2000" baseline="0" dirty="0"/>
                        <a:t> that by a quasi-mysterious process stimulates a nerve impulse. </a:t>
                      </a:r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19782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Kozlowski &amp; Cutting (1977)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49860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i="1" dirty="0"/>
              <a:t>More Discussion</a:t>
            </a:r>
          </a:p>
          <a:p>
            <a:pPr marL="454025" indent="-454025">
              <a:buNone/>
            </a:pPr>
            <a:r>
              <a:rPr lang="en-US" sz="2400" dirty="0"/>
              <a:t>What are some different ways that the experimenters used failure to illuminate cognitive processes?</a:t>
            </a:r>
            <a:endParaRPr lang="en-US" sz="2400" b="1" dirty="0"/>
          </a:p>
          <a:p>
            <a:pPr marL="454025" indent="-454025">
              <a:buNone/>
            </a:pPr>
            <a:endParaRPr lang="en-US" sz="2400" dirty="0"/>
          </a:p>
          <a:p>
            <a:pPr marL="454025" indent="-454025">
              <a:buNone/>
            </a:pPr>
            <a:r>
              <a:rPr lang="en-US" sz="2400" dirty="0"/>
              <a:t>Selected walkers with a ‘normal’ gate.   Did this bias the results?</a:t>
            </a:r>
            <a:endParaRPr lang="en-US" sz="2400" b="1" dirty="0"/>
          </a:p>
          <a:p>
            <a:pPr marL="454025" indent="-454025">
              <a:buNone/>
            </a:pPr>
            <a:endParaRPr lang="en-US" sz="2400" dirty="0"/>
          </a:p>
          <a:p>
            <a:pPr marL="454025" indent="-454025">
              <a:buNone/>
            </a:pPr>
            <a:r>
              <a:rPr lang="en-US" sz="2400" dirty="0"/>
              <a:t>Twice mentioned no feedback, why was this so important to them?</a:t>
            </a:r>
            <a:endParaRPr lang="en-US" sz="2400" b="1" dirty="0"/>
          </a:p>
          <a:p>
            <a:pPr marL="454025" indent="-454025">
              <a:buNone/>
            </a:pPr>
            <a:endParaRPr lang="en-US" sz="2400" dirty="0"/>
          </a:p>
          <a:p>
            <a:pPr marL="454025" indent="-454025">
              <a:buNone/>
            </a:pPr>
            <a:r>
              <a:rPr lang="en-US" sz="2400" dirty="0"/>
              <a:t>Ecological validity?  Who cares we never see point-light displays in our everyday environment?  </a:t>
            </a:r>
            <a:endParaRPr lang="en-US" sz="2400" b="1" dirty="0"/>
          </a:p>
          <a:p>
            <a:pPr marL="906463" indent="0">
              <a:buNone/>
            </a:pP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61952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Problems with Direct Perception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4986099"/>
          </a:xfrm>
        </p:spPr>
        <p:txBody>
          <a:bodyPr>
            <a:noAutofit/>
          </a:bodyPr>
          <a:lstStyle/>
          <a:p>
            <a:pPr marL="454025" lvl="0" indent="-454025">
              <a:buNone/>
            </a:pPr>
            <a:endParaRPr lang="en-US" sz="2400" dirty="0"/>
          </a:p>
          <a:p>
            <a:pPr marL="454025" lvl="0" indent="-454025">
              <a:buNone/>
            </a:pPr>
            <a:r>
              <a:rPr lang="en-US" sz="2400" dirty="0"/>
              <a:t>Are affordances really specified by the environment?</a:t>
            </a:r>
            <a:endParaRPr lang="en-US" sz="2400" b="1" dirty="0"/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Circularity:</a:t>
            </a:r>
            <a:endParaRPr lang="en-US" sz="2400" b="1" dirty="0"/>
          </a:p>
          <a:p>
            <a:pPr lvl="1"/>
            <a:r>
              <a:rPr lang="en-US" sz="2400" dirty="0"/>
              <a:t>What makes a bird a bird?  </a:t>
            </a:r>
            <a:endParaRPr lang="en-US" sz="2400" b="1" dirty="0"/>
          </a:p>
          <a:p>
            <a:pPr lvl="1"/>
            <a:r>
              <a:rPr lang="en-US" sz="2400" dirty="0"/>
              <a:t>Why does a bird afford “</a:t>
            </a:r>
            <a:r>
              <a:rPr lang="en-US" sz="2400" dirty="0" err="1"/>
              <a:t>birdyness</a:t>
            </a:r>
            <a:r>
              <a:rPr lang="en-US" sz="2400" dirty="0"/>
              <a:t>”?</a:t>
            </a: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7394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Distribution of rods and cones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848805"/>
              </p:ext>
            </p:extLst>
          </p:nvPr>
        </p:nvGraphicFramePr>
        <p:xfrm>
          <a:off x="1524000" y="1143000"/>
          <a:ext cx="6096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096000" imgH="4572000" progId="Word.Document.12">
                  <p:embed/>
                </p:oleObj>
              </mc:Choice>
              <mc:Fallback>
                <p:oleObj name="Document" r:id="rId3" imgW="6096000" imgH="4572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1143000"/>
                        <a:ext cx="6096000" cy="45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1978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Color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4556"/>
            <a:ext cx="8229600" cy="49860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1" dirty="0"/>
              <a:t>Different types of cones</a:t>
            </a:r>
            <a:r>
              <a:rPr lang="en-US" sz="2400" dirty="0"/>
              <a:t> </a:t>
            </a:r>
            <a:endParaRPr lang="en-US" sz="2400" b="1" dirty="0"/>
          </a:p>
          <a:p>
            <a:pPr marL="0" lvl="0" indent="0">
              <a:buNone/>
            </a:pPr>
            <a:r>
              <a:rPr lang="en-US" sz="2400" dirty="0"/>
              <a:t>		respond to different wavelengths of light.</a:t>
            </a:r>
            <a:endParaRPr lang="en-US" sz="2400" b="1" dirty="0"/>
          </a:p>
          <a:p>
            <a:pPr marL="0" indent="0">
              <a:buNone/>
            </a:pPr>
            <a:r>
              <a:rPr lang="en-US" sz="2400" dirty="0"/>
              <a:t> </a:t>
            </a:r>
            <a:endParaRPr lang="en-US" sz="2400" b="1" dirty="0"/>
          </a:p>
          <a:p>
            <a:pPr marL="0" indent="0">
              <a:buNone/>
            </a:pPr>
            <a:r>
              <a:rPr lang="en-US" sz="2400" dirty="0"/>
              <a:t>Red light		=========&gt;		Red cone activity  </a:t>
            </a:r>
            <a:r>
              <a:rPr lang="en-US" sz="2400" dirty="0">
                <a:sym typeface="Symbol"/>
              </a:rPr>
              <a:t></a:t>
            </a:r>
            <a:endParaRPr lang="en-US" sz="2400" b="1" dirty="0"/>
          </a:p>
          <a:p>
            <a:pPr marL="0" indent="0">
              <a:buNone/>
            </a:pPr>
            <a:r>
              <a:rPr lang="en-US" sz="2400" dirty="0"/>
              <a:t>Blue light</a:t>
            </a:r>
            <a:r>
              <a:rPr lang="en-US" sz="2400" b="1" dirty="0"/>
              <a:t>		</a:t>
            </a:r>
            <a:r>
              <a:rPr lang="en-US" sz="2400" dirty="0"/>
              <a:t>=========&gt;		Blue cone activity </a:t>
            </a:r>
            <a:r>
              <a:rPr lang="en-US" sz="2400" dirty="0">
                <a:sym typeface="Symbol"/>
              </a:rPr>
              <a:t></a:t>
            </a: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i="1" dirty="0"/>
              <a:t>Cones work in teams</a:t>
            </a:r>
            <a:r>
              <a:rPr lang="en-US" sz="2400" dirty="0"/>
              <a:t>:</a:t>
            </a:r>
            <a:endParaRPr lang="en-US" sz="2400" b="1" dirty="0"/>
          </a:p>
          <a:p>
            <a:pPr marL="0" lvl="0" indent="0">
              <a:buNone/>
            </a:pPr>
            <a:r>
              <a:rPr lang="en-US" sz="2400" dirty="0"/>
              <a:t>		red-green &amp; blue-yellow</a:t>
            </a:r>
            <a:endParaRPr lang="en-US" sz="2400" b="1" dirty="0"/>
          </a:p>
          <a:p>
            <a:pPr marL="0" indent="0">
              <a:buNone/>
            </a:pPr>
            <a:r>
              <a:rPr lang="en-US" sz="2400" dirty="0"/>
              <a:t>Red light</a:t>
            </a:r>
            <a:r>
              <a:rPr lang="en-US" sz="2400" b="1" dirty="0"/>
              <a:t>	</a:t>
            </a:r>
            <a:r>
              <a:rPr lang="en-US" sz="2400" dirty="0"/>
              <a:t>=========&gt;		Red cone activity    </a:t>
            </a:r>
            <a:r>
              <a:rPr lang="en-US" sz="2400" dirty="0">
                <a:sym typeface="Symbol"/>
              </a:rPr>
              <a:t></a:t>
            </a:r>
            <a:endParaRPr lang="en-US" sz="2400" b="1" dirty="0"/>
          </a:p>
          <a:p>
            <a:pPr marL="0" indent="0">
              <a:buNone/>
            </a:pPr>
            <a:r>
              <a:rPr lang="en-US" sz="2400" dirty="0"/>
              <a:t>								Green cone activity </a:t>
            </a:r>
            <a:r>
              <a:rPr lang="en-US" sz="2400" dirty="0">
                <a:sym typeface="Symbol"/>
              </a:rPr>
              <a:t></a:t>
            </a:r>
            <a:r>
              <a:rPr lang="en-US" sz="2400" i="1" dirty="0"/>
              <a:t> </a:t>
            </a:r>
            <a:endParaRPr lang="en-US" sz="2400" i="1" u="sng" dirty="0"/>
          </a:p>
          <a:p>
            <a:pPr marL="0" indent="0">
              <a:buNone/>
            </a:pPr>
            <a:r>
              <a:rPr lang="en-US" sz="2400" i="1" u="sng" dirty="0"/>
              <a:t>Evidence</a:t>
            </a:r>
            <a:r>
              <a:rPr lang="en-US" sz="2400" dirty="0"/>
              <a:t>:		Color afterimages  </a:t>
            </a:r>
            <a:endParaRPr lang="en-US" sz="2400" b="1" dirty="0"/>
          </a:p>
          <a:p>
            <a:pPr marL="0" indent="0">
              <a:buNone/>
            </a:pPr>
            <a:endParaRPr lang="en-US" sz="2200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600" y="1199599"/>
            <a:ext cx="8556392" cy="308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7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991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Why aren’t these kind of afterimages more common?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5623"/>
            <a:ext cx="8229600" cy="49860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1" dirty="0"/>
              <a:t>Your eyes don’t just sit there!!!</a:t>
            </a: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		integrates information over saccade.</a:t>
            </a:r>
          </a:p>
          <a:p>
            <a:pPr marL="0" lvl="0" indent="0">
              <a:buNone/>
            </a:pPr>
            <a:r>
              <a:rPr lang="en-US" sz="2400" dirty="0"/>
              <a:t>		ballistic movements that your eye makes.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 </a:t>
            </a:r>
          </a:p>
          <a:p>
            <a:pPr marL="0" indent="0">
              <a:buNone/>
            </a:pPr>
            <a:r>
              <a:rPr lang="en-US" sz="2400" b="1" i="1" dirty="0"/>
              <a:t>Why do our eyes move?  </a:t>
            </a:r>
            <a:endParaRPr lang="en-US" sz="2400" dirty="0"/>
          </a:p>
          <a:p>
            <a:pPr marL="909638" lvl="0" indent="0">
              <a:buNone/>
            </a:pPr>
            <a:r>
              <a:rPr lang="en-US" sz="2400" dirty="0"/>
              <a:t>	Nervous system is keyed to detect changes and/or enhance boundaries</a:t>
            </a:r>
          </a:p>
          <a:p>
            <a:pPr marL="0" indent="0">
              <a:buNone/>
            </a:pPr>
            <a:endParaRPr lang="en-US" sz="2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978252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635D4D"/>
      </a:dk2>
      <a:lt2>
        <a:srgbClr val="D8D6BA"/>
      </a:lt2>
      <a:accent1>
        <a:srgbClr val="9CBEBD"/>
      </a:accent1>
      <a:accent2>
        <a:srgbClr val="D2CB6C"/>
      </a:accent2>
      <a:accent3>
        <a:srgbClr val="9D9A93"/>
      </a:accent3>
      <a:accent4>
        <a:srgbClr val="C89F5D"/>
      </a:accent4>
      <a:accent5>
        <a:srgbClr val="A9A57C"/>
      </a:accent5>
      <a:accent6>
        <a:srgbClr val="95A39D"/>
      </a:accent6>
      <a:hlink>
        <a:srgbClr val="D25814"/>
      </a:hlink>
      <a:folHlink>
        <a:srgbClr val="849A0A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0BDC4BB7-8AF9-46FD-8C32-AB93AC9C41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{EE5A9B7F-40F2-A54B-8664-98CC91BE4EB4}tf10001120</Template>
  <TotalTime>1109</TotalTime>
  <Words>2030</Words>
  <Application>Microsoft Macintosh PowerPoint</Application>
  <PresentationFormat>On-screen Show (4:3)</PresentationFormat>
  <Paragraphs>487</Paragraphs>
  <Slides>61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Arial</vt:lpstr>
      <vt:lpstr>Calibri</vt:lpstr>
      <vt:lpstr>Gill Sans MT</vt:lpstr>
      <vt:lpstr>Parcel</vt:lpstr>
      <vt:lpstr>Document</vt:lpstr>
      <vt:lpstr>Sensation &amp; Perception</vt:lpstr>
      <vt:lpstr>Outline: Sensation and Perception</vt:lpstr>
      <vt:lpstr>Key Terms</vt:lpstr>
      <vt:lpstr>Distal v Proximal Stimuli</vt:lpstr>
      <vt:lpstr>Distal v Proximal Stimuli</vt:lpstr>
      <vt:lpstr>How do we go from distal to proximal?</vt:lpstr>
      <vt:lpstr>Distribution of rods and cones</vt:lpstr>
      <vt:lpstr>Color Vision</vt:lpstr>
      <vt:lpstr>Why aren’t these kind of afterimages more common?</vt:lpstr>
      <vt:lpstr>Evidence that nervous system enhances boundaries</vt:lpstr>
      <vt:lpstr>Evidence that nervous system enhances boundaries</vt:lpstr>
      <vt:lpstr>Evidence that nervous system enhances boundaries</vt:lpstr>
      <vt:lpstr>Change / Repetition Blindness</vt:lpstr>
      <vt:lpstr>Change Blindness CogLab - Accuracy</vt:lpstr>
      <vt:lpstr>Change Blindness CogLab - Latency</vt:lpstr>
      <vt:lpstr>Simons &amp; Levin (1998)</vt:lpstr>
      <vt:lpstr>Simons &amp; Levin (1998): Experiment 1</vt:lpstr>
      <vt:lpstr>Simons &amp; Levin (1998): Experiment 2</vt:lpstr>
      <vt:lpstr>Simons &amp; Levin (1998): Discussion</vt:lpstr>
      <vt:lpstr>Reading Response</vt:lpstr>
      <vt:lpstr>Ventura, et al. (2022)</vt:lpstr>
      <vt:lpstr>Ventura, et al. (2022)</vt:lpstr>
      <vt:lpstr>Ventura, et al. (2022)</vt:lpstr>
      <vt:lpstr>Ventura, et al. (2022)</vt:lpstr>
      <vt:lpstr>Ventura, et al. (2022)</vt:lpstr>
      <vt:lpstr>Ventura, et al. (2022)</vt:lpstr>
      <vt:lpstr>Ventura, et al. (2022)</vt:lpstr>
      <vt:lpstr>How do we recognize objects in the environment?</vt:lpstr>
      <vt:lpstr>Feature Models</vt:lpstr>
      <vt:lpstr>Recognition by Components - Geons</vt:lpstr>
      <vt:lpstr>Feature Models</vt:lpstr>
      <vt:lpstr>Evidence that supports RBC – Hubel and Wiesel</vt:lpstr>
      <vt:lpstr>More evidence to support RBC</vt:lpstr>
      <vt:lpstr>More evidence to support RBC</vt:lpstr>
      <vt:lpstr>More evidence to support RBC</vt:lpstr>
      <vt:lpstr>Feature Theories - Agnosias</vt:lpstr>
      <vt:lpstr>Protoype Theory</vt:lpstr>
      <vt:lpstr>Top-down v Bottom-up Processing Conceptual v Data-driven Processing</vt:lpstr>
      <vt:lpstr>Evidence for Top-Down Processing – Ambiguous Figures</vt:lpstr>
      <vt:lpstr>Evidence for Top-Down Processing – Size Constancy</vt:lpstr>
      <vt:lpstr>Evidence for Top-Down Processing – Size Constancy</vt:lpstr>
      <vt:lpstr>Evidence for Top-Down Processing – Illusory Contours</vt:lpstr>
      <vt:lpstr>Gestalt Psychology</vt:lpstr>
      <vt:lpstr>Gestalt Principles</vt:lpstr>
      <vt:lpstr>Alternative View: Gibson’s Direct Perception</vt:lpstr>
      <vt:lpstr>Making myself YUGE!!!!</vt:lpstr>
      <vt:lpstr>Monocular (one-eye) Depth Cues</vt:lpstr>
      <vt:lpstr>Monocular (one-eye) Depth Cues</vt:lpstr>
      <vt:lpstr>Monocular (one-eye) Depth Cues</vt:lpstr>
      <vt:lpstr>Monocular (one-eye) Depth Cues</vt:lpstr>
      <vt:lpstr>Monocular (one-eye) Depth Cues</vt:lpstr>
      <vt:lpstr>Monocular (one-eye) Depth Cues</vt:lpstr>
      <vt:lpstr>Monocular (one-eye) Depth Cues</vt:lpstr>
      <vt:lpstr>Binocular (two-eye) Depth Cues</vt:lpstr>
      <vt:lpstr>The curious example of the Ames Room</vt:lpstr>
      <vt:lpstr>The curious example of the Ames Room</vt:lpstr>
      <vt:lpstr>PowerPoint Presentation</vt:lpstr>
      <vt:lpstr>Kozlowski &amp; Cutting (1977)</vt:lpstr>
      <vt:lpstr>Kozlowski &amp; Cutting (1977)</vt:lpstr>
      <vt:lpstr>Kozlowski &amp; Cutting (1977)</vt:lpstr>
      <vt:lpstr>Problems with Direct Perception</vt:lpstr>
    </vt:vector>
  </TitlesOfParts>
  <Company>Amherst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Cognition!</dc:title>
  <dc:creator>Matthew Schulkind</dc:creator>
  <cp:lastModifiedBy>Microsoft Office User</cp:lastModifiedBy>
  <cp:revision>76</cp:revision>
  <dcterms:created xsi:type="dcterms:W3CDTF">2018-01-04T15:50:01Z</dcterms:created>
  <dcterms:modified xsi:type="dcterms:W3CDTF">2023-01-31T03:22:01Z</dcterms:modified>
</cp:coreProperties>
</file>