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5"/>
  </p:notesMasterIdLst>
  <p:sldIdLst>
    <p:sldId id="256" r:id="rId2"/>
    <p:sldId id="281" r:id="rId3"/>
    <p:sldId id="282" r:id="rId4"/>
    <p:sldId id="283" r:id="rId5"/>
    <p:sldId id="284" r:id="rId6"/>
    <p:sldId id="285" r:id="rId7"/>
    <p:sldId id="304" r:id="rId8"/>
    <p:sldId id="305" r:id="rId9"/>
    <p:sldId id="306" r:id="rId10"/>
    <p:sldId id="286" r:id="rId11"/>
    <p:sldId id="287" r:id="rId12"/>
    <p:sldId id="288" r:id="rId13"/>
    <p:sldId id="289" r:id="rId14"/>
    <p:sldId id="326" r:id="rId15"/>
    <p:sldId id="322" r:id="rId16"/>
    <p:sldId id="290" r:id="rId17"/>
    <p:sldId id="308" r:id="rId18"/>
    <p:sldId id="309" r:id="rId19"/>
    <p:sldId id="310" r:id="rId20"/>
    <p:sldId id="311" r:id="rId21"/>
    <p:sldId id="312" r:id="rId22"/>
    <p:sldId id="291" r:id="rId23"/>
    <p:sldId id="292" r:id="rId24"/>
    <p:sldId id="293" r:id="rId25"/>
    <p:sldId id="294" r:id="rId26"/>
    <p:sldId id="327" r:id="rId27"/>
    <p:sldId id="328" r:id="rId28"/>
    <p:sldId id="295" r:id="rId29"/>
    <p:sldId id="315" r:id="rId30"/>
    <p:sldId id="296" r:id="rId31"/>
    <p:sldId id="297" r:id="rId32"/>
    <p:sldId id="316" r:id="rId33"/>
    <p:sldId id="317" r:id="rId34"/>
    <p:sldId id="298" r:id="rId35"/>
    <p:sldId id="323" r:id="rId36"/>
    <p:sldId id="299" r:id="rId37"/>
    <p:sldId id="300" r:id="rId38"/>
    <p:sldId id="318" r:id="rId39"/>
    <p:sldId id="319" r:id="rId40"/>
    <p:sldId id="301" r:id="rId41"/>
    <p:sldId id="302" r:id="rId42"/>
    <p:sldId id="320" r:id="rId43"/>
    <p:sldId id="30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Library:WebServer:Documents:html:psych233:coglabgraphs:visualsear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/>
              <a:t>Visual Search</a:t>
            </a:r>
          </a:p>
        </c:rich>
      </c:tx>
      <c:layout>
        <c:manualLayout>
          <c:xMode val="edge"/>
          <c:yMode val="edge"/>
          <c:x val="0.40311196248983699"/>
          <c:y val="2.94906166219838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37064951626801"/>
          <c:y val="0.193029553788681"/>
          <c:w val="0.62517712722305796"/>
          <c:h val="0.59785542353994203"/>
        </c:manualLayout>
      </c:layout>
      <c:lineChart>
        <c:grouping val="standard"/>
        <c:varyColors val="0"/>
        <c:ser>
          <c:idx val="0"/>
          <c:order val="0"/>
          <c:tx>
            <c:strRef>
              <c:f>'Raw data'!$R$1</c:f>
              <c:strCache>
                <c:ptCount val="1"/>
                <c:pt idx="0">
                  <c:v>FeatPresent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ysDash"/>
            </a:ln>
          </c:spPr>
          <c:marker>
            <c:symbol val="x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'Raw data'!$M$2:$P$2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'Raw data'!$R$2:$R$5</c:f>
              <c:numCache>
                <c:formatCode>General</c:formatCode>
                <c:ptCount val="4"/>
                <c:pt idx="0">
                  <c:v>636.06666666666638</c:v>
                </c:pt>
                <c:pt idx="1">
                  <c:v>685.04666666666674</c:v>
                </c:pt>
                <c:pt idx="2">
                  <c:v>700.37333333333299</c:v>
                </c:pt>
                <c:pt idx="3">
                  <c:v>696.24666666666656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13-C34F-A5B7-CE3DF407CBA8}"/>
            </c:ext>
          </c:extLst>
        </c:ser>
        <c:ser>
          <c:idx val="1"/>
          <c:order val="1"/>
          <c:tx>
            <c:strRef>
              <c:f>'Raw data'!$S$1</c:f>
              <c:strCache>
                <c:ptCount val="1"/>
                <c:pt idx="0">
                  <c:v>FeatAbsent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'Raw data'!$M$2:$P$2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'Raw data'!$S$2:$S$5</c:f>
              <c:numCache>
                <c:formatCode>General</c:formatCode>
                <c:ptCount val="4"/>
                <c:pt idx="0">
                  <c:v>736.44</c:v>
                </c:pt>
                <c:pt idx="1">
                  <c:v>741.53999999999974</c:v>
                </c:pt>
                <c:pt idx="2">
                  <c:v>718.81999999999982</c:v>
                </c:pt>
                <c:pt idx="3">
                  <c:v>776.09333333333348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13-C34F-A5B7-CE3DF407CBA8}"/>
            </c:ext>
          </c:extLst>
        </c:ser>
        <c:ser>
          <c:idx val="2"/>
          <c:order val="2"/>
          <c:tx>
            <c:strRef>
              <c:f>'Raw data'!$T$1</c:f>
              <c:strCache>
                <c:ptCount val="1"/>
                <c:pt idx="0">
                  <c:v>ConjPresent</c:v>
                </c:pt>
              </c:strCache>
            </c:strRef>
          </c:tx>
          <c:spPr>
            <a:ln w="38100">
              <a:solidFill>
                <a:srgbClr val="006411"/>
              </a:solidFill>
              <a:prstDash val="sysDash"/>
            </a:ln>
          </c:spPr>
          <c:marker>
            <c:symbol val="triangle"/>
            <c:size val="10"/>
            <c:spPr>
              <a:solidFill>
                <a:srgbClr val="1FB714"/>
              </a:solidFill>
              <a:ln>
                <a:solidFill>
                  <a:srgbClr val="1FB714"/>
                </a:solidFill>
                <a:prstDash val="solid"/>
              </a:ln>
            </c:spPr>
          </c:marker>
          <c:cat>
            <c:numRef>
              <c:f>'Raw data'!$M$2:$P$2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'Raw data'!$T$2:$T$5</c:f>
              <c:numCache>
                <c:formatCode>General</c:formatCode>
                <c:ptCount val="4"/>
                <c:pt idx="0">
                  <c:v>844.31999999999982</c:v>
                </c:pt>
                <c:pt idx="1">
                  <c:v>1086.5333333333331</c:v>
                </c:pt>
                <c:pt idx="2">
                  <c:v>1248.206666666666</c:v>
                </c:pt>
                <c:pt idx="3">
                  <c:v>1630.0466666666671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13-C34F-A5B7-CE3DF407CBA8}"/>
            </c:ext>
          </c:extLst>
        </c:ser>
        <c:ser>
          <c:idx val="3"/>
          <c:order val="3"/>
          <c:tx>
            <c:strRef>
              <c:f>'Raw data'!$U$1</c:f>
              <c:strCache>
                <c:ptCount val="1"/>
                <c:pt idx="0">
                  <c:v>ConjAbsent</c:v>
                </c:pt>
              </c:strCache>
            </c:strRef>
          </c:tx>
          <c:spPr>
            <a:ln w="38100">
              <a:solidFill>
                <a:srgbClr val="006411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1FB714"/>
              </a:solidFill>
              <a:ln>
                <a:solidFill>
                  <a:srgbClr val="1FB714"/>
                </a:solidFill>
                <a:prstDash val="solid"/>
              </a:ln>
            </c:spPr>
          </c:marker>
          <c:cat>
            <c:numRef>
              <c:f>'Raw data'!$M$2:$P$2</c:f>
              <c:numCache>
                <c:formatCode>General</c:formatCode>
                <c:ptCount val="4"/>
                <c:pt idx="0">
                  <c:v>4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'Raw data'!$U$2:$U$5</c:f>
              <c:numCache>
                <c:formatCode>General</c:formatCode>
                <c:ptCount val="4"/>
                <c:pt idx="0">
                  <c:v>920.46666666666681</c:v>
                </c:pt>
                <c:pt idx="1">
                  <c:v>1404.76</c:v>
                </c:pt>
                <c:pt idx="2">
                  <c:v>1854.193333333332</c:v>
                </c:pt>
                <c:pt idx="3">
                  <c:v>2623.2466666666651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13-C34F-A5B7-CE3DF407C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218968"/>
        <c:axId val="2116226456"/>
      </c:lineChart>
      <c:catAx>
        <c:axId val="2116218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# of Distractors</a:t>
                </a:r>
              </a:p>
            </c:rich>
          </c:tx>
          <c:layout>
            <c:manualLayout>
              <c:xMode val="edge"/>
              <c:yMode val="edge"/>
              <c:x val="0.35502143915178902"/>
              <c:y val="0.89276160520149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6226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226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Reaction Time (</a:t>
                </a:r>
                <a:r>
                  <a:rPr lang="en-US" sz="1200"/>
                  <a:t>ms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1.8387553041018401E-2"/>
              <c:y val="0.27613941018766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6218968"/>
        <c:crosses val="autoZero"/>
        <c:crossBetween val="between"/>
      </c:valAx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086324605463896"/>
          <c:y val="0.37265436659559598"/>
          <c:w val="0.21923632070743601"/>
          <c:h val="0.2386058981233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CF02-AEC0-9E4A-96AF-5998456A1E42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5146-8046-794E-B56D-0C82C8A5B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0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4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8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1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25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0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6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39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4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65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Scene with the Beefeaters; looking for something strange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9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PopOut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8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7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0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2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9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8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92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tx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AC5B8D5-0773-A440-88FF-E76245D0C43E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4566866-50FD-314E-911B-D3081AD8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49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onion.com/new-study-finds-college-binge-drinking-to-be-a-blast-181956509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JG698U2Mv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QjvzCTqkBD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095" y="5398022"/>
            <a:ext cx="8153654" cy="13096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Vigilance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ability to attend to a field of stimulation over a prolonged period of time in which your goal is to detect the appearance of some target stimulus.</a:t>
            </a:r>
            <a:endParaRPr lang="en-US" sz="2400" b="1" dirty="0"/>
          </a:p>
          <a:p>
            <a:pPr marL="0" indent="0">
              <a:buNone/>
            </a:pPr>
            <a:r>
              <a:rPr lang="en-US" sz="2400" u="sng" dirty="0"/>
              <a:t>Factors that affect Vigilance</a:t>
            </a: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b="1" i="1" dirty="0"/>
              <a:t>Fatigue</a:t>
            </a:r>
            <a:endParaRPr lang="en-US" sz="2400" b="1" dirty="0"/>
          </a:p>
          <a:p>
            <a:pPr marL="1249363"/>
            <a:r>
              <a:rPr lang="en-US" sz="2200" dirty="0"/>
              <a:t>Affects criterion, not sensitivity</a:t>
            </a:r>
            <a:endParaRPr lang="en-US" sz="2200" b="1" dirty="0"/>
          </a:p>
          <a:p>
            <a:pPr marL="1249363"/>
            <a:r>
              <a:rPr lang="en-US" sz="2200" dirty="0"/>
              <a:t>Subjects notice target, but aren't sure if it was real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i="1" dirty="0"/>
              <a:t>Limited field</a:t>
            </a:r>
            <a:endParaRPr lang="en-US" sz="2400" b="1" dirty="0"/>
          </a:p>
          <a:p>
            <a:pPr marL="1249363"/>
            <a:r>
              <a:rPr lang="en-US" sz="2200" dirty="0"/>
              <a:t>Accuracy over a small spatial area</a:t>
            </a:r>
            <a:endParaRPr lang="en-US" sz="2200" b="1" dirty="0"/>
          </a:p>
          <a:p>
            <a:pPr marL="1249363"/>
            <a:r>
              <a:rPr lang="en-US" sz="2200" dirty="0"/>
              <a:t>Varying views on shape of </a:t>
            </a:r>
            <a:r>
              <a:rPr lang="en-US" sz="2200" dirty="0" err="1"/>
              <a:t>attentional</a:t>
            </a:r>
            <a:r>
              <a:rPr lang="en-US" sz="2200" dirty="0"/>
              <a:t> field</a:t>
            </a:r>
            <a:endParaRPr lang="en-US" sz="2200" b="1" dirty="0"/>
          </a:p>
          <a:p>
            <a:pPr marL="457200" indent="-457200">
              <a:buFont typeface="+mj-lt"/>
              <a:buAutoNum type="arabicParenR" startAt="3"/>
            </a:pPr>
            <a:r>
              <a:rPr lang="en-US" sz="2400" b="1" i="1" dirty="0"/>
              <a:t>Onset of target</a:t>
            </a:r>
            <a:endParaRPr lang="en-US" sz="2400" b="1" dirty="0"/>
          </a:p>
          <a:p>
            <a:pPr marL="1249363"/>
            <a:r>
              <a:rPr lang="en-US" sz="2200" dirty="0"/>
              <a:t>Things that appear suddenly are well detected.  </a:t>
            </a:r>
            <a:r>
              <a:rPr lang="en-US" sz="2200" b="1" dirty="0"/>
              <a:t>Why?</a:t>
            </a:r>
            <a:r>
              <a:rPr lang="en-US" sz="2200" dirty="0"/>
              <a:t> </a:t>
            </a:r>
            <a:endParaRPr lang="en-US" sz="2400" b="1" dirty="0"/>
          </a:p>
          <a:p>
            <a:pPr marL="457200" indent="-457200">
              <a:buFont typeface="+mj-lt"/>
              <a:buAutoNum type="arabicParenR" startAt="4"/>
            </a:pPr>
            <a:r>
              <a:rPr lang="en-US" sz="2400" b="1" i="1" dirty="0"/>
              <a:t>Expectation/Practice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Difference between search and vigilance </a:t>
            </a:r>
            <a:endParaRPr lang="en-US" sz="2800" b="1" dirty="0"/>
          </a:p>
          <a:p>
            <a:pPr marL="1376363" indent="-457200">
              <a:buFont typeface="+mj-lt"/>
              <a:buAutoNum type="alphaLcParenR"/>
            </a:pPr>
            <a:r>
              <a:rPr lang="en-US" sz="2800" dirty="0"/>
              <a:t>Time	</a:t>
            </a:r>
          </a:p>
          <a:p>
            <a:pPr marL="1376363" indent="-457200">
              <a:buFont typeface="+mj-lt"/>
              <a:buAutoNum type="alphaLcParenR"/>
            </a:pPr>
            <a:r>
              <a:rPr lang="en-US" sz="2800" dirty="0"/>
              <a:t>Definitiveness of target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Big Question:</a:t>
            </a:r>
          </a:p>
          <a:p>
            <a:pPr marL="906463" indent="0">
              <a:buNone/>
            </a:pPr>
            <a:r>
              <a:rPr lang="en-US" sz="2800" dirty="0"/>
              <a:t>Is search </a:t>
            </a:r>
            <a:r>
              <a:rPr lang="en-US" sz="2800" b="1" u="sng" dirty="0"/>
              <a:t>serial</a:t>
            </a:r>
            <a:r>
              <a:rPr lang="en-US" sz="2800" dirty="0"/>
              <a:t> or </a:t>
            </a:r>
            <a:r>
              <a:rPr lang="en-US" sz="2800" b="1" u="sng" dirty="0"/>
              <a:t>parallel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Feature Integration Theory (</a:t>
            </a:r>
            <a:r>
              <a:rPr lang="en-US" sz="2800" dirty="0" err="1"/>
              <a:t>Triesman</a:t>
            </a:r>
            <a:r>
              <a:rPr lang="en-US" sz="2800" dirty="0"/>
              <a:t> &amp; </a:t>
            </a:r>
            <a:r>
              <a:rPr lang="en-US" sz="2800" dirty="0" err="1"/>
              <a:t>Gelade</a:t>
            </a:r>
            <a:r>
              <a:rPr lang="en-US" sz="2800" dirty="0"/>
              <a:t>, 1980)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Analyze the target in terms of its </a:t>
            </a:r>
            <a:r>
              <a:rPr lang="en-US" sz="2400" b="1" i="1" dirty="0"/>
              <a:t>features</a:t>
            </a:r>
            <a:r>
              <a:rPr lang="en-US" sz="2400" dirty="0"/>
              <a:t>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Activate all stimuli in the field that contain the critical features.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Search activated stimuli for the target.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Positive features easier to detect than negative ones.</a:t>
            </a:r>
            <a:endParaRPr lang="en-US" sz="24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83957"/>
              </p:ext>
            </p:extLst>
          </p:nvPr>
        </p:nvGraphicFramePr>
        <p:xfrm>
          <a:off x="158750" y="984556"/>
          <a:ext cx="8826500" cy="572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Selective v Divided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2438" indent="-452438">
              <a:buNone/>
              <a:tabLst>
                <a:tab pos="7196138" algn="l"/>
              </a:tabLst>
            </a:pPr>
            <a:endParaRPr lang="en-US" sz="2400" b="1" i="1" dirty="0"/>
          </a:p>
          <a:p>
            <a:pPr marL="452438" indent="-452438">
              <a:buNone/>
              <a:tabLst>
                <a:tab pos="7196138" algn="l"/>
              </a:tabLst>
            </a:pPr>
            <a:r>
              <a:rPr lang="en-US" sz="2400" b="1" i="1" dirty="0"/>
              <a:t>The problem</a:t>
            </a:r>
            <a:r>
              <a:rPr lang="en-US" sz="2400" dirty="0"/>
              <a:t>: You are at the </a:t>
            </a:r>
            <a:r>
              <a:rPr lang="en-US" sz="2400" dirty="0">
                <a:sym typeface="Symbol"/>
              </a:rPr>
              <a:t></a:t>
            </a:r>
            <a:r>
              <a:rPr lang="en-US" sz="2400" dirty="0"/>
              <a:t> </a:t>
            </a:r>
            <a:r>
              <a:rPr lang="en-US" sz="2400" dirty="0" err="1"/>
              <a:t>kegger</a:t>
            </a:r>
            <a:r>
              <a:rPr lang="en-US" sz="2400" dirty="0"/>
              <a:t> and it’s raucous - people hanging from chandeliers -when in walks this cutie.  You make your way over there and begin to chat.  How do you ignore the festivities and focus in on charming the cutie? (selective attention)</a:t>
            </a:r>
            <a:endParaRPr lang="en-US" sz="2400" b="1" dirty="0"/>
          </a:p>
          <a:p>
            <a:pPr marL="0" indent="0">
              <a:buNone/>
              <a:tabLst>
                <a:tab pos="7196138" algn="l"/>
              </a:tabLst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  <a:tabLst>
                <a:tab pos="7196138" algn="l"/>
              </a:tabLst>
            </a:pPr>
            <a:endParaRPr lang="en-US" sz="2400" b="1" i="1" dirty="0"/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Selective v Divided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2438" indent="-452438">
              <a:buNone/>
              <a:tabLst>
                <a:tab pos="7196138" algn="l"/>
              </a:tabLst>
            </a:pPr>
            <a:endParaRPr lang="en-US" sz="2400" b="1" i="1" dirty="0"/>
          </a:p>
          <a:p>
            <a:pPr marL="452438" indent="-452438">
              <a:buNone/>
              <a:tabLst>
                <a:tab pos="7196138" algn="l"/>
              </a:tabLst>
            </a:pPr>
            <a:r>
              <a:rPr lang="en-US" sz="2400" b="1" i="1" dirty="0"/>
              <a:t>The problem</a:t>
            </a:r>
            <a:r>
              <a:rPr lang="en-US" sz="2400" dirty="0"/>
              <a:t>: You are at the </a:t>
            </a:r>
            <a:r>
              <a:rPr lang="en-US" sz="2400" dirty="0">
                <a:sym typeface="Symbol"/>
              </a:rPr>
              <a:t></a:t>
            </a:r>
            <a:r>
              <a:rPr lang="en-US" sz="2400" dirty="0"/>
              <a:t> </a:t>
            </a:r>
            <a:r>
              <a:rPr lang="en-US" sz="2400" dirty="0" err="1"/>
              <a:t>kegger</a:t>
            </a:r>
            <a:r>
              <a:rPr lang="en-US" sz="2400" dirty="0"/>
              <a:t> and it’s raucous - people hanging from chandeliers -when in walks this cutie.  You make your way over there and begin to chat.  How do you ignore the festivities and focus in on charming the cutie? (selective attention)</a:t>
            </a:r>
            <a:endParaRPr lang="en-US" sz="2400" b="1" dirty="0"/>
          </a:p>
          <a:p>
            <a:pPr marL="0" indent="0">
              <a:buNone/>
              <a:tabLst>
                <a:tab pos="7196138" algn="l"/>
              </a:tabLst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  <a:tabLst>
                <a:tab pos="7196138" algn="l"/>
              </a:tabLst>
            </a:pPr>
            <a:endParaRPr lang="en-US" sz="2400" b="1" i="1" dirty="0"/>
          </a:p>
          <a:p>
            <a:pPr marL="452438" indent="-452438">
              <a:buNone/>
              <a:tabLst>
                <a:tab pos="7196138" algn="l"/>
              </a:tabLst>
            </a:pPr>
            <a:r>
              <a:rPr lang="en-US" sz="2400" b="1" i="1" dirty="0"/>
              <a:t>The other problem</a:t>
            </a:r>
            <a:r>
              <a:rPr lang="en-US" sz="2400" dirty="0"/>
              <a:t>: Let’s face it, we’re young and we don’t want to prematurely limit our options.  What if our cutie has a significant other?  What if the cutie doesn't fancy us (yeah, right)?  What if an even cuter cutie arrives at the party?  Can we maintain a conversation with the cutie without totally losing contact with the rest of the scene? (divided attention)</a:t>
            </a:r>
            <a:endParaRPr lang="en-US" sz="2400" b="1" dirty="0"/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528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Dichotic Listening Experiments:</a:t>
            </a:r>
            <a:br>
              <a:rPr lang="en-US" sz="2800" dirty="0"/>
            </a:br>
            <a:r>
              <a:rPr lang="en-US" sz="2800" dirty="0"/>
              <a:t>Bringing the </a:t>
            </a:r>
            <a:r>
              <a:rPr lang="en-US" sz="2800" dirty="0">
                <a:sym typeface="Symbol"/>
              </a:rPr>
              <a:t></a:t>
            </a:r>
            <a:r>
              <a:rPr lang="en-US" sz="2800" dirty="0"/>
              <a:t> </a:t>
            </a:r>
            <a:r>
              <a:rPr lang="en-US" sz="2800" dirty="0" err="1">
                <a:hlinkClick r:id="rId2"/>
              </a:rPr>
              <a:t>kegger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/>
              <a:t>into the lab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Subjects hear two distinct messages; one in each ear.  Must “shadow” one of the messages.  Like when you were six.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Volunteer #1 </a:t>
            </a:r>
            <a:r>
              <a:rPr lang="en-US" sz="2400" dirty="0"/>
              <a:t>– Read a passage from the book.</a:t>
            </a:r>
          </a:p>
          <a:p>
            <a:pPr marL="0" indent="0">
              <a:buNone/>
            </a:pPr>
            <a:r>
              <a:rPr lang="en-US" sz="2400" b="1" dirty="0"/>
              <a:t>Volunteer #2 </a:t>
            </a:r>
            <a:r>
              <a:rPr lang="en-US" sz="2400" dirty="0"/>
              <a:t>– Shadow Volunteer #1</a:t>
            </a:r>
          </a:p>
          <a:p>
            <a:pPr marL="0" indent="0">
              <a:buNone/>
            </a:pPr>
            <a:r>
              <a:rPr lang="en-US" sz="2400" b="1" dirty="0"/>
              <a:t>Volunteer #3 – </a:t>
            </a:r>
            <a:r>
              <a:rPr lang="en-US" sz="2400" dirty="0"/>
              <a:t>Do the following: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3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Dichotic Listening Experiments:</a:t>
            </a:r>
            <a:br>
              <a:rPr lang="en-US" sz="2800" dirty="0"/>
            </a:br>
            <a:r>
              <a:rPr lang="en-US" sz="2800" dirty="0"/>
              <a:t>Bringing the </a:t>
            </a:r>
            <a:r>
              <a:rPr lang="en-US" sz="2800" dirty="0">
                <a:sym typeface="Symbol"/>
              </a:rPr>
              <a:t></a:t>
            </a:r>
            <a:r>
              <a:rPr lang="en-US" sz="2800" dirty="0"/>
              <a:t> </a:t>
            </a:r>
            <a:r>
              <a:rPr lang="en-US" sz="2800" dirty="0" err="1"/>
              <a:t>kegger</a:t>
            </a:r>
            <a:r>
              <a:rPr lang="en-US" sz="2800" dirty="0"/>
              <a:t> into the lab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Subjects hear two distinct messages; one in each ear.  Must “shadow” one of the messages.  Like when you were six.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Notice a pattern?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95033"/>
              </p:ext>
            </p:extLst>
          </p:nvPr>
        </p:nvGraphicFramePr>
        <p:xfrm>
          <a:off x="1524000" y="2287554"/>
          <a:ext cx="6096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subject</a:t>
                      </a:r>
                      <a:r>
                        <a:rPr lang="en-US" baseline="0" dirty="0"/>
                        <a:t> DO notice about the unattended message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subjects FAIL to notice about the unattended message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r>
                        <a:rPr lang="en-US" baseline="0" dirty="0"/>
                        <a:t> of the 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 of the message (i.e., what the story is about)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</a:t>
                      </a:r>
                      <a:r>
                        <a:rPr lang="en-US" baseline="0" dirty="0"/>
                        <a:t> in gender of the 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Changes</a:t>
                      </a:r>
                      <a:r>
                        <a:rPr lang="en-US" baseline="0" dirty="0"/>
                        <a:t> to a foreign language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Non-speech sounds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Switch to backwards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 in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Bottleneck Theories of Attention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2400" dirty="0"/>
              <a:t>Early Selection models</a:t>
            </a:r>
          </a:p>
          <a:p>
            <a:pPr marL="609600" indent="-609600">
              <a:buFontTx/>
              <a:buAutoNum type="arabicPeriod"/>
            </a:pPr>
            <a:r>
              <a:rPr lang="en-US" sz="2400" dirty="0"/>
              <a:t>Late selection models</a:t>
            </a:r>
          </a:p>
          <a:p>
            <a:pPr marL="609600" indent="-609600">
              <a:buFontTx/>
              <a:buAutoNum type="arabicPeriod"/>
            </a:pPr>
            <a:r>
              <a:rPr lang="en-US" sz="2400" dirty="0"/>
              <a:t>Attenuation model</a:t>
            </a:r>
          </a:p>
        </p:txBody>
      </p:sp>
    </p:spTree>
    <p:extLst>
      <p:ext uri="{BB962C8B-B14F-4D97-AF65-F5344CB8AC3E}">
        <p14:creationId xmlns:p14="http://schemas.microsoft.com/office/powerpoint/2010/main" val="373721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991" y="0"/>
            <a:ext cx="5937755" cy="1188720"/>
          </a:xfrm>
        </p:spPr>
        <p:txBody>
          <a:bodyPr/>
          <a:lstStyle/>
          <a:p>
            <a:r>
              <a:rPr lang="en-US"/>
              <a:t>Early Selection Models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 rot="16200000">
            <a:off x="6343650" y="3028950"/>
            <a:ext cx="34290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 rot="16200000">
            <a:off x="4324350" y="2990850"/>
            <a:ext cx="3429000" cy="156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 rot="16200000">
            <a:off x="1828800" y="2590800"/>
            <a:ext cx="3429000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 rot="16200000">
            <a:off x="-723900" y="3238500"/>
            <a:ext cx="34290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57200" y="12192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Sensory </a:t>
            </a:r>
          </a:p>
          <a:p>
            <a:r>
              <a:rPr lang="en-US"/>
              <a:t>Register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971800" y="129540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Attentional</a:t>
            </a:r>
          </a:p>
          <a:p>
            <a:pPr algn="ctr"/>
            <a:r>
              <a:rPr lang="en-US"/>
              <a:t>Filter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410200" y="1295400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Perceptual</a:t>
            </a:r>
          </a:p>
          <a:p>
            <a:r>
              <a:rPr lang="en-US"/>
              <a:t>Processes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162800" y="16002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Consciousness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17525" y="2403475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</a:rPr>
              <a:t>Prof</a:t>
            </a:r>
            <a:r>
              <a:rPr lang="en-US" b="1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41325" y="4308475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charset="0"/>
              </a:rPr>
              <a:t>Whispering</a:t>
            </a: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1295400" y="4114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1295400" y="4724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12954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12954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2590800" y="2362200"/>
            <a:ext cx="2133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2590800" y="40386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V="1">
            <a:off x="2590800" y="3505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25908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V="1">
            <a:off x="47244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flipV="1">
            <a:off x="4724400" y="34290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8991" y="5486400"/>
            <a:ext cx="5168167" cy="1200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Problems for early selection models:</a:t>
            </a:r>
          </a:p>
          <a:p>
            <a:r>
              <a:rPr lang="en-US" sz="2400" dirty="0"/>
              <a:t>	a) Cocktail party effect</a:t>
            </a:r>
          </a:p>
          <a:p>
            <a:r>
              <a:rPr lang="en-US" sz="2400" dirty="0"/>
              <a:t>	b) New car/friend effect</a:t>
            </a:r>
          </a:p>
        </p:txBody>
      </p:sp>
    </p:spTree>
    <p:extLst>
      <p:ext uri="{BB962C8B-B14F-4D97-AF65-F5344CB8AC3E}">
        <p14:creationId xmlns:p14="http://schemas.microsoft.com/office/powerpoint/2010/main" val="3909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06215 0.00324 0.12396 0.00393 0.18576 0.01065 C 0.20174 0.01736 0.21215 0.03588 0.22795 0.04259 C 0.23507 0.04884 0.24253 0.05 0.24983 0.05602 C 0.26701 0.06967 0.2559 0.06412 0.26806 0.06921 C 0.27378 0.0743 0.27535 0.075 0.28003 0.08264 C 0.2816 0.08518 0.28229 0.08866 0.28403 0.09074 C 0.28767 0.09491 0.29201 0.09791 0.29601 0.10139 C 0.29809 0.10324 0.30208 0.10671 0.30208 0.10671 C 0.31319 0.12754 0.3066 0.12268 0.31806 0.12801 C 0.31997 0.13055 0.32326 0.13217 0.32396 0.13588 C 0.32483 0.14028 0.32205 0.15393 0.32205 0.1493 C 0.32205 0.13773 0.32396 0.12616 0.32396 0.11458 C 0.32396 0.10926 0.32292 0.12523 0.32205 0.13055 C 0.32101 0.13773 0.31927 0.14491 0.31806 0.15208 C 0.31736 0.13866 0.31267 0.12477 0.31597 0.11203 C 0.31667 0.10926 0.31806 0.10393 0.31806 0.10393 C 0.31806 0.10393 0.31667 0.10926 0.31597 0.11203 C 0.31354 0.12176 0.31424 0.11921 0.31198 0.13055 C 0.3099 0.14097 0.31302 0.10926 0.31406 0.09861 C 0.31441 0.09491 0.31528 0.09143 0.31597 0.08796 C 0.31528 0.09606 0.31406 0.10393 0.31406 0.11203 C 0.31406 0.11759 0.31806 0.09051 0.31806 0.09606 C 0.31806 0.10023 0.3099 0.14236 0.31597 0.11736 C 0.31181 0.05324 0.31076 0.11134 0.31406 0.12801 C 0.31632 0.11875 0.31997 0.10833 0.31997 0.09861 C 0.31997 0.09583 0.31858 0.10393 0.31806 0.10671 C 0.31719 0.11111 0.31684 0.11551 0.31597 0.11991 C 0.31545 0.12268 0.31458 0.12523 0.31406 0.12801 C 0.31337 0.13148 0.31198 0.13866 0.31198 0.13866 " pathEditMode="relative" ptsTypes="fffffffffffffffffffffffffffffA">
                                      <p:cBhvr>
                                        <p:cTn id="6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C 0.01598 -0.00092 0.03195 -0.00115 0.04792 -0.00278 C 0.05 -0.00301 0.05191 -0.00486 0.054 -0.00532 C 0.06528 -0.00764 0.08785 -0.01065 0.08785 -0.01065 C 0.129 -0.00949 0.18959 0.00185 0.23195 -0.01597 C 0.23594 -0.01944 0.24132 -0.02129 0.24393 -0.02662 C 0.24514 -0.0294 0.24618 -0.0324 0.24792 -0.03472 C 0.26337 -0.05532 0.24427 -0.02245 0.2599 -0.04791 C 0.26823 -0.06134 0.25886 -0.05162 0.26997 -0.06134 C 0.27761 -0.07523 0.28716 -0.08634 0.29792 -0.09606 C 0.30625 -0.10347 0.30382 -0.11018 0.31389 -0.11458 C 0.31459 -0.11203 0.31598 -0.10949 0.31598 -0.10671 C 0.31598 -0.10046 0.31181 -0.09375 0.31389 -0.08796 C 0.31545 -0.08356 0.31667 -0.09676 0.31789 -0.10139 C 0.31945 -0.1074 0.32032 -0.11389 0.32188 -0.1199 C 0.33785 -0.11458 0.35365 -0.10463 0.36997 -0.10139 C 0.40278 -0.09467 0.43681 -0.09606 0.46997 -0.09328 C 0.50452 -0.08449 0.53924 -0.09722 0.57396 -0.09861 C 0.61198 -0.1 0.64983 -0.10046 0.68785 -0.10139 C 0.69844 -0.10301 0.7158 -0.10602 0.72587 -0.10671 C 0.74254 -0.10787 0.77587 -0.10926 0.77587 -0.10926 " pathEditMode="relative" ptsTypes="ffffffffffffffffffffA">
                                      <p:cBhvr>
                                        <p:cTn id="8" dur="4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/>
      <p:bldP spid="5146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727" y="0"/>
            <a:ext cx="5937755" cy="1188720"/>
          </a:xfrm>
        </p:spPr>
        <p:txBody>
          <a:bodyPr/>
          <a:lstStyle/>
          <a:p>
            <a:r>
              <a:rPr lang="en-US" dirty="0"/>
              <a:t>Late Selection Models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 rot="16200000">
            <a:off x="6343650" y="3028950"/>
            <a:ext cx="34290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16200000">
            <a:off x="838200" y="3124200"/>
            <a:ext cx="34290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16200000">
            <a:off x="2667000" y="3124200"/>
            <a:ext cx="34290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16200000">
            <a:off x="-723900" y="3238500"/>
            <a:ext cx="34290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12192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Sensory </a:t>
            </a:r>
          </a:p>
          <a:p>
            <a:r>
              <a:rPr lang="en-US"/>
              <a:t>Register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81400" y="129540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Attentional</a:t>
            </a:r>
          </a:p>
          <a:p>
            <a:pPr algn="ctr"/>
            <a:r>
              <a:rPr lang="en-US"/>
              <a:t>Filter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828800" y="129540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Percept</a:t>
            </a:r>
          </a:p>
          <a:p>
            <a:r>
              <a:rPr lang="en-US"/>
              <a:t>Proc. </a:t>
            </a:r>
            <a:r>
              <a:rPr lang="en-US">
                <a:latin typeface="Times New Roman" charset="0"/>
              </a:rPr>
              <a:t>I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162800" y="16002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Consciousness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17525" y="2403475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58ED5"/>
                </a:solidFill>
                <a:latin typeface="Times New Roman" charset="0"/>
              </a:rPr>
              <a:t>Prof</a:t>
            </a:r>
            <a:r>
              <a:rPr lang="en-US" b="1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1325" y="4308475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charset="0"/>
              </a:rPr>
              <a:t>Whispering</a:t>
            </a:r>
          </a:p>
        </p:txBody>
      </p:sp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1295400" y="2895600"/>
            <a:ext cx="2743200" cy="1371600"/>
            <a:chOff x="816" y="1824"/>
            <a:chExt cx="2832" cy="864"/>
          </a:xfrm>
        </p:grpSpPr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816" y="26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816" y="182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2880" y="1824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flipV="1">
              <a:off x="2880" y="2256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1295400" y="2362200"/>
            <a:ext cx="3581400" cy="2514600"/>
            <a:chOff x="816" y="1488"/>
            <a:chExt cx="3552" cy="1584"/>
          </a:xfrm>
        </p:grpSpPr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816" y="148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816" y="307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3120" y="1488"/>
              <a:ext cx="12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V="1">
              <a:off x="3120" y="2496"/>
              <a:ext cx="12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4876800" y="3429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4876800" y="3962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 rot="16200000">
            <a:off x="4343400" y="3124200"/>
            <a:ext cx="34290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562600" y="129540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Percept</a:t>
            </a:r>
          </a:p>
          <a:p>
            <a:r>
              <a:rPr lang="en-US"/>
              <a:t>Proc. </a:t>
            </a:r>
            <a:r>
              <a:rPr lang="en-US">
                <a:latin typeface="Times New Roman" charset="0"/>
              </a:rPr>
              <a:t>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1430" y="5090608"/>
            <a:ext cx="4978014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Problem for late selection theory:</a:t>
            </a:r>
          </a:p>
          <a:p>
            <a:pPr marL="919163" indent="-233363"/>
            <a:r>
              <a:rPr lang="en-US" sz="2400" dirty="0"/>
              <a:t>a) How do you distinguish between a lapse of attention and an ‘early’ filter?</a:t>
            </a:r>
          </a:p>
        </p:txBody>
      </p:sp>
    </p:spTree>
    <p:extLst>
      <p:ext uri="{BB962C8B-B14F-4D97-AF65-F5344CB8AC3E}">
        <p14:creationId xmlns:p14="http://schemas.microsoft.com/office/powerpoint/2010/main" val="4226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237E-6 C 0.00625 -0.00833 0.01858 -0.00625 0.02535 -0.00717 C 0.03334 -0.00601 0.04098 -0.00393 0.04896 -0.00185 C 0.0941 -0.00255 0.13386 -0.00347 0.17709 -0.00879 C 0.20782 -0.00786 0.23594 -0.00532 0.2658 -0.00185 C 0.26771 -0.00047 0.27014 -0.00047 0.27188 0.00185 C 0.27361 0.00416 0.27466 0.00832 0.27639 0.01063 C 0.27934 0.01456 0.28004 0.01826 0.28247 0.02312 C 0.28681 0.0319 0.29098 0.04115 0.29566 0.04971 C 0.29653 0.05156 0.29809 0.05179 0.29914 0.05341 C 0.30295 0.05803 0.30591 0.06196 0.30973 0.06589 C 0.31545 0.07167 0.32066 0.08 0.32639 0.08555 C 0.32952 0.08878 0.33351 0.0904 0.33681 0.09248 C 0.33941 0.09803 0.34375 0.10081 0.3474 0.10312 C 0.35122 0.11144 0.3467 0.10289 0.35174 0.10844 C 0.36146 0.1193 0.3533 0.11306 0.35955 0.11745 C 0.36268 0.12624 0.36545 0.13202 0.36754 0.14219 C 0.36858 0.14034 0.36893 0.13688 0.37032 0.13688 C 0.37118 0.13688 0.37084 0.14034 0.37101 0.14219 C 0.37136 0.14636 0.37153 0.15052 0.37188 0.15468 C 0.37431 0.1415 0.37344 0.12925 0.37292 0.1156 C 0.3717 0.12208 0.37118 0.12878 0.37032 0.13526 C 0.37049 0.13873 0.36945 0.14751 0.37101 0.14589 C 0.37292 0.14381 0.37188 0.13757 0.37188 0.13341 C 0.37188 0.12578 0.37136 0.11792 0.37101 0.11029 C 0.36997 0.12693 0.36945 0.13526 0.37032 0.15283 C 0.37101 0.14219 0.375 0.09017 0.36841 0.1156 C 0.37153 0.17248 0.37101 0.14474 0.37101 0.12624 " pathEditMode="relative" rAng="0" ptsTypes="fffffffffffffffffffffffffffA">
                                      <p:cBhvr>
                                        <p:cTn id="6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8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3064E-6 C 0.04722 -0.00925 0.09548 -0.00994 0.14288 -3.93064E-6 C 0.16718 -0.00162 0.18663 -0.00462 0.20955 -0.01063 C 0.22239 -0.01919 0.23819 -0.02289 0.25225 -0.02751 C 0.25659 -0.03329 0.26093 -0.0356 0.26666 -0.03815 C 0.27812 -0.04832 0.26302 -0.03607 0.27934 -0.04439 C 0.28107 -0.04531 0.28229 -0.04786 0.28403 -0.04878 C 0.28611 -0.04994 0.28837 -0.05017 0.29045 -0.05086 C 0.29739 -0.05549 0.30399 -0.06104 0.31111 -0.06566 C 0.3158 -0.07491 0.31962 -0.083 0.32534 -0.0911 C 0.32986 -0.10636 0.32882 -0.11537 0.33958 -0.12485 C 0.3401 -0.11491 0.33698 -0.10358 0.34114 -0.09526 C 0.3434 -0.09086 0.3526 -0.11676 0.35399 -0.11838 C 0.35816 -0.14682 0.35243 -0.11237 0.35712 -0.09318 C 0.35937 -0.0837 0.35798 -0.11329 0.36024 -0.12277 C 0.39566 -0.11884 0.4309 -0.11399 0.46666 -0.11005 C 0.4967 -0.10196 0.53038 -0.10682 0.56024 -0.10797 C 0.57326 -0.11005 0.58663 -0.11237 0.6 -0.11422 C 0.66007 -0.14081 0.59791 -0.11399 0.77934 -0.11838 C 0.79496 -0.11884 0.81093 -0.12277 0.82691 -0.12277 " pathEditMode="relative" ptsTypes="fffffffffffffffffffA">
                                      <p:cBhvr>
                                        <p:cTn id="8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Outline: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</a:t>
            </a:r>
            <a:r>
              <a:rPr lang="en-US" sz="2400" b="1" i="1" dirty="0"/>
              <a:t>attention</a:t>
            </a:r>
            <a:r>
              <a:rPr lang="en-US" sz="2400" dirty="0"/>
              <a:t> (as best we can) in terms of </a:t>
            </a:r>
            <a:r>
              <a:rPr lang="en-US" sz="2400" i="1" u="sng" dirty="0"/>
              <a:t>where</a:t>
            </a:r>
            <a:r>
              <a:rPr lang="en-US" sz="2400" dirty="0"/>
              <a:t> it fits in the cognitive system and </a:t>
            </a:r>
            <a:r>
              <a:rPr lang="en-US" sz="2400" i="1" u="sng" dirty="0"/>
              <a:t>what</a:t>
            </a:r>
            <a:r>
              <a:rPr lang="en-US" sz="2400" dirty="0"/>
              <a:t> it does.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Outline the questions that define the study of attention.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 the four functions of attention</a:t>
            </a:r>
            <a:endParaRPr lang="en-US" sz="2400" b="1" dirty="0"/>
          </a:p>
          <a:p>
            <a:pPr marL="1249363" lvl="0"/>
            <a:r>
              <a:rPr lang="en-US" sz="2400" dirty="0"/>
              <a:t>Vigilance</a:t>
            </a:r>
            <a:endParaRPr lang="en-US" sz="2400" b="1" dirty="0"/>
          </a:p>
          <a:p>
            <a:pPr marL="1249363" lvl="0"/>
            <a:r>
              <a:rPr lang="en-US" sz="2400" dirty="0"/>
              <a:t>Search</a:t>
            </a:r>
            <a:endParaRPr lang="en-US" sz="2400" b="1" dirty="0"/>
          </a:p>
          <a:p>
            <a:pPr marL="1249363" lvl="0"/>
            <a:r>
              <a:rPr lang="en-US" sz="2400" dirty="0"/>
              <a:t>Selection</a:t>
            </a:r>
            <a:endParaRPr lang="en-US" sz="2400" b="1" dirty="0"/>
          </a:p>
          <a:p>
            <a:pPr marL="1249363" lvl="0"/>
            <a:r>
              <a:rPr lang="en-US" sz="2400" dirty="0"/>
              <a:t>Division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Discuss how attention selects relevant stimuli and ignore irrelevant stimuli.  Explore the limits of attention: </a:t>
            </a:r>
            <a:r>
              <a:rPr lang="en-US" sz="2400" b="1" i="1" dirty="0"/>
              <a:t>automaticity</a:t>
            </a:r>
            <a:r>
              <a:rPr lang="en-US" sz="2400" dirty="0"/>
              <a:t>. 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Examine the literature on the influence of subliminal stimuli on behavior.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245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122" y="0"/>
            <a:ext cx="5937755" cy="1188720"/>
          </a:xfrm>
        </p:spPr>
        <p:txBody>
          <a:bodyPr/>
          <a:lstStyle/>
          <a:p>
            <a:r>
              <a:rPr lang="en-US" dirty="0"/>
              <a:t>Attenuation Model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rot="16200000">
            <a:off x="6343650" y="3028950"/>
            <a:ext cx="34290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 rot="16200000">
            <a:off x="1733550" y="2990850"/>
            <a:ext cx="3429000" cy="156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 rot="16200000">
            <a:off x="4038600" y="2590800"/>
            <a:ext cx="3429000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 rot="16200000">
            <a:off x="-723900" y="3238500"/>
            <a:ext cx="34290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12192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Sensory </a:t>
            </a:r>
          </a:p>
          <a:p>
            <a:r>
              <a:rPr lang="en-US"/>
              <a:t>Register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0" y="129540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Attentional</a:t>
            </a:r>
          </a:p>
          <a:p>
            <a:pPr algn="ctr"/>
            <a:r>
              <a:rPr lang="en-US"/>
              <a:t>Filter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19400" y="1295400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Perceptual</a:t>
            </a:r>
          </a:p>
          <a:p>
            <a:r>
              <a:rPr lang="en-US"/>
              <a:t>Processes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162800" y="16002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Consciousness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17525" y="2403475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58ED5"/>
                </a:solidFill>
                <a:latin typeface="Times New Roman" charset="0"/>
              </a:rPr>
              <a:t>Prof</a:t>
            </a:r>
            <a:r>
              <a:rPr lang="en-US" b="1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41325" y="4308475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charset="0"/>
              </a:rPr>
              <a:t>Whispering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295400" y="2362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295400" y="4876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295400" y="4267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295400" y="2895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953000" y="23622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572000" y="2895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4572000" y="35814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4953000" y="39624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6934200" y="3429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6934200" y="3962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70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0.00695 C 0.05955 0.0044 0.07466 0.00278 0.08993 0.00139 C 0.179 0.00231 0.2415 0.00046 0.32014 0.00857 C 0.33733 0.01622 0.36025 0.00764 0.37778 0.00139 C 0.38316 -0.00348 0.38854 -0.0058 0.39479 -0.00765 C 0.40122 -0.01251 0.40834 -0.01738 0.41545 -0.02062 C 0.41962 -0.02618 0.4257 -0.02966 0.43125 -0.03128 C 0.43629 -0.03615 0.4415 -0.03893 0.44705 -0.04217 C 0.45781 -0.04866 0.44688 -0.0431 0.45625 -0.04959 C 0.46528 -0.05584 0.47483 -0.05955 0.4849 -0.06233 C 0.49167 -0.06696 0.49948 -0.06882 0.50695 -0.07137 C 0.51354 -0.07762 0.52292 -0.07878 0.53056 -0.08225 C 0.54045 -0.09175 0.52656 -0.07971 0.54236 -0.08758 C 0.54341 -0.08828 0.54375 -0.09083 0.54514 -0.09152 C 0.54653 -0.09268 0.54844 -0.09268 0.55 -0.09314 C 0.55729 -0.09986 0.56545 -0.10473 0.57396 -0.10774 C 0.58056 -0.114 0.58264 -0.11539 0.58941 -0.11863 C 0.59028 -0.11678 0.59045 -0.11307 0.59202 -0.11307 C 0.59653 -0.11307 0.6 -0.13948 0.59584 -0.12072 C 0.59549 -0.11863 0.59514 -0.11701 0.59479 -0.11516 C 0.59514 -0.11261 0.59514 -0.10566 0.59584 -0.10774 C 0.59792 -0.11307 0.59775 -0.12002 0.59844 -0.12605 C 0.59896 -0.12836 0.59775 -0.12118 0.5974 -0.11863 C 0.59688 -0.11678 0.59636 -0.11516 0.59584 -0.11307 C 0.59636 -0.1089 0.59549 -0.1038 0.5974 -0.10056 C 0.59757 -0.10033 0.6 -0.11539 0.6 -0.11516 C 0.59688 -0.10728 0.5974 -0.10658 0.5974 -0.10056 " pathEditMode="relative" rAng="0" ptsTypes="ffffffffffffffffffffffffffA">
                                      <p:cBhvr>
                                        <p:cTn id="6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-68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64 C 0.0033 -0.0148 0.00799 -0.01688 0.01285 -0.0178 C 0.02292 -0.01942 0.04288 -0.02196 0.04288 -0.02173 C 0.12448 -0.02081 0.20886 -0.01503 0.29063 -0.02427 C 0.33038 -0.02289 0.37049 -0.02821 0.40799 -0.01156 C 0.4132 -0.00462 0.42153 -2.60116E-6 0.42865 0.00324 C 0.43959 0.01781 0.45452 0.02151 0.46684 0.03283 C 0.47552 0.0407 0.48021 0.04486 0.49063 0.04763 C 0.49983 0.05272 0.50782 0.05619 0.51736 0.05827 C 0.53542 0.06983 0.55347 0.07862 0.57309 0.0837 C 0.58334 0.08648 0.58438 0.08509 0.59532 0.08994 C 0.59827 0.09133 0.60486 0.09411 0.60486 0.09434 C 0.61111 0.10289 0.6158 0.1133 0.6224 0.12162 C 0.62292 0.1237 0.62466 0.12601 0.62396 0.1281 C 0.61962 0.13942 0.61754 0.1237 0.61754 0.12393 C 0.6191 0.12231 0.62049 0.11908 0.6224 0.11954 C 0.62431 0.12 0.62674 0.12393 0.62552 0.12601 C 0.62344 0.12948 0.61597 0.13018 0.61597 0.13041 C 0.61407 0.11954 0.61389 0.11723 0.62066 0.11122 C 0.62118 0.1133 0.6224 0.11746 0.6224 0.11769 " pathEditMode="relative" rAng="0" ptsTypes="fffffffffffffffffffA">
                                      <p:cBhvr>
                                        <p:cTn id="8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6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2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2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4 -0.10056 L 0.84445 -0.117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8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4 0.11769 L 0.8724 0.11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7" grpId="1"/>
      <p:bldP spid="9227" grpId="2"/>
      <p:bldP spid="9228" grpId="0"/>
      <p:bldP spid="9228" grpId="1"/>
      <p:bldP spid="9228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99556" y="1555315"/>
            <a:ext cx="4114800" cy="5029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7556" y="1555315"/>
            <a:ext cx="41148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631097" y="188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Attenuation Model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3756" y="1707715"/>
            <a:ext cx="38862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Left Ear</a:t>
            </a:r>
            <a:endParaRPr lang="en-US"/>
          </a:p>
          <a:p>
            <a:endParaRPr lang="en-US" sz="3600">
              <a:solidFill>
                <a:srgbClr val="FF3300"/>
              </a:solidFill>
            </a:endParaRPr>
          </a:p>
          <a:p>
            <a:r>
              <a:rPr lang="en-US" sz="3400">
                <a:solidFill>
                  <a:srgbClr val="FF3300"/>
                </a:solidFill>
              </a:rPr>
              <a:t>Once upon a time, </a:t>
            </a:r>
          </a:p>
          <a:p>
            <a:r>
              <a:rPr lang="en-US" sz="3400">
                <a:solidFill>
                  <a:srgbClr val="FF3300"/>
                </a:solidFill>
              </a:rPr>
              <a:t>there were three</a:t>
            </a:r>
          </a:p>
          <a:p>
            <a:endParaRPr lang="en-US" sz="3400"/>
          </a:p>
          <a:p>
            <a:endParaRPr lang="en-US" sz="3400"/>
          </a:p>
          <a:p>
            <a:r>
              <a:rPr lang="en-US" sz="3400">
                <a:solidFill>
                  <a:schemeClr val="folHlink"/>
                </a:solidFill>
              </a:rPr>
              <a:t>chuck, if a wood-</a:t>
            </a:r>
          </a:p>
          <a:p>
            <a:r>
              <a:rPr lang="en-US" sz="3400">
                <a:solidFill>
                  <a:schemeClr val="folHlink"/>
                </a:solidFill>
              </a:rPr>
              <a:t>chuck could chuck </a:t>
            </a:r>
          </a:p>
          <a:p>
            <a:r>
              <a:rPr lang="en-US" sz="3400">
                <a:solidFill>
                  <a:schemeClr val="folHlink"/>
                </a:solidFill>
              </a:rPr>
              <a:t>wood?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875756" y="1783915"/>
            <a:ext cx="38862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Right Ear</a:t>
            </a:r>
            <a:endParaRPr lang="en-US"/>
          </a:p>
          <a:p>
            <a:endParaRPr lang="en-US" sz="3600">
              <a:solidFill>
                <a:srgbClr val="FF3300"/>
              </a:solidFill>
            </a:endParaRPr>
          </a:p>
          <a:p>
            <a:r>
              <a:rPr lang="en-US" sz="3400">
                <a:solidFill>
                  <a:schemeClr val="folHlink"/>
                </a:solidFill>
              </a:rPr>
              <a:t>How much wood could a woodchuck</a:t>
            </a:r>
          </a:p>
          <a:p>
            <a:endParaRPr lang="en-US" sz="3400"/>
          </a:p>
          <a:p>
            <a:endParaRPr lang="en-US" sz="3400"/>
          </a:p>
          <a:p>
            <a:r>
              <a:rPr lang="en-US" sz="3400">
                <a:solidFill>
                  <a:srgbClr val="FF3300"/>
                </a:solidFill>
              </a:rPr>
              <a:t>bears: Papa Bear, Mama Bear, and Baby Bear</a:t>
            </a:r>
            <a:r>
              <a:rPr lang="en-US" sz="3400">
                <a:solidFill>
                  <a:schemeClr val="folHlin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843460"/>
      </p:ext>
    </p:extLst>
  </p:cSld>
  <p:clrMapOvr>
    <a:masterClrMapping/>
  </p:clrMapOvr>
  <p:transition advClick="0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Schema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Consciousness selects a goal;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Expectations and the environment choose the path</a:t>
            </a:r>
            <a:endParaRPr lang="en-US" sz="2400" b="1" dirty="0"/>
          </a:p>
          <a:p>
            <a:pPr marL="919163" indent="0">
              <a:buNone/>
            </a:pPr>
            <a:r>
              <a:rPr lang="en-US" sz="2400" i="1" dirty="0" err="1"/>
              <a:t>Uber</a:t>
            </a:r>
            <a:r>
              <a:rPr lang="en-US" sz="2400" i="1" dirty="0"/>
              <a:t> Analogy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	EX:  </a:t>
            </a:r>
            <a:r>
              <a:rPr lang="en-US" sz="2400" dirty="0"/>
              <a:t>a) </a:t>
            </a:r>
            <a:r>
              <a:rPr lang="en-US" sz="2400" dirty="0" err="1"/>
              <a:t>Neisser's</a:t>
            </a:r>
            <a:r>
              <a:rPr lang="en-US" sz="2400" dirty="0"/>
              <a:t> work with </a:t>
            </a:r>
            <a:r>
              <a:rPr lang="en-US" sz="2400" u="sng" dirty="0">
                <a:hlinkClick r:id="rId2"/>
              </a:rPr>
              <a:t>visual scenes</a:t>
            </a:r>
            <a:endParaRPr lang="en-US" sz="2400" b="1" dirty="0"/>
          </a:p>
          <a:p>
            <a:pPr marL="1371600" indent="0" defTabSz="400050">
              <a:buNone/>
            </a:pPr>
            <a:r>
              <a:rPr lang="en-US" sz="2400" dirty="0"/>
              <a:t>b) Jones' work with music</a:t>
            </a:r>
            <a:endParaRPr lang="en-US" sz="2400" b="1" dirty="0"/>
          </a:p>
          <a:p>
            <a:pPr marL="1371600" indent="0" defTabSz="400050">
              <a:buNone/>
            </a:pPr>
            <a:r>
              <a:rPr lang="en-US" sz="2400" dirty="0"/>
              <a:t>c) Speaking roles</a:t>
            </a:r>
          </a:p>
          <a:p>
            <a:pPr marL="0" lvl="0" indent="0">
              <a:buNone/>
            </a:pPr>
            <a:r>
              <a:rPr lang="en-US" sz="2400" dirty="0"/>
              <a:t>______________________________________________</a:t>
            </a:r>
          </a:p>
          <a:p>
            <a:pPr marL="0" lvl="0" indent="0">
              <a:buNone/>
            </a:pPr>
            <a:r>
              <a:rPr lang="en-US" sz="2400" dirty="0"/>
              <a:t>Two lingering problems for all theories:</a:t>
            </a:r>
          </a:p>
          <a:p>
            <a:pPr marL="1376363" lvl="0" indent="-457200">
              <a:buFont typeface="+mj-lt"/>
              <a:buAutoNum type="alphaLcParenR"/>
            </a:pPr>
            <a:r>
              <a:rPr lang="en-US" sz="2400" dirty="0"/>
              <a:t>Lapse of attention</a:t>
            </a:r>
          </a:p>
          <a:p>
            <a:pPr marL="1376363" lvl="0" indent="-457200">
              <a:buFont typeface="+mj-lt"/>
              <a:buAutoNum type="alphaLcParenR"/>
            </a:pPr>
            <a:r>
              <a:rPr lang="en-US" sz="2400" dirty="0"/>
              <a:t>Rapid switching of attention</a:t>
            </a:r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2438" indent="-452438">
              <a:buNone/>
            </a:pPr>
            <a:r>
              <a:rPr lang="en-US" sz="2400" dirty="0"/>
              <a:t>Inhibition is kind of like </a:t>
            </a:r>
            <a:r>
              <a:rPr lang="en-US" sz="2400" b="1" i="1" dirty="0"/>
              <a:t>negative attention</a:t>
            </a:r>
            <a:r>
              <a:rPr lang="en-US" sz="2400" dirty="0"/>
              <a:t>.  Instead of bringing information into consciousness, inhibition is a process that actively keeps information out of consciousness.  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u="sng" dirty="0"/>
              <a:t>Evidence</a:t>
            </a:r>
            <a:r>
              <a:rPr lang="en-US" sz="2400" dirty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1) Negative Priming studies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	AJ	=======&gt;	DF		(control set)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	LD	=======&gt;	DF		(NP set)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2) High-Cloze sentence completion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	She ladled the soup into her ____________.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dirty="0"/>
              <a:t>Lexical decision task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Aside</a:t>
            </a:r>
            <a:r>
              <a:rPr lang="en-US" sz="2400" dirty="0"/>
              <a:t>: Pronounced Age Differences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Divided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Limited Pool of Resources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No Capacity left for Task C.</a:t>
            </a:r>
          </a:p>
          <a:p>
            <a:pPr marL="0" indent="0">
              <a:buNone/>
            </a:pPr>
            <a:r>
              <a:rPr lang="en-US" sz="2000" b="1" dirty="0"/>
              <a:t>_______________________________________________________________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Modality-Specific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677903" y="1459923"/>
            <a:ext cx="2072956" cy="1810308"/>
          </a:xfrm>
          <a:prstGeom prst="rect">
            <a:avLst/>
          </a:prstGeom>
          <a:solidFill>
            <a:srgbClr val="B3A2C7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</a:t>
            </a:r>
          </a:p>
          <a:p>
            <a:pPr algn="ctr"/>
            <a:r>
              <a:rPr lang="en-US" sz="4800" b="1" dirty="0"/>
              <a:t>50%</a:t>
            </a:r>
          </a:p>
        </p:txBody>
      </p:sp>
      <p:sp>
        <p:nvSpPr>
          <p:cNvPr id="5" name="Rectangle 4"/>
          <p:cNvSpPr/>
          <p:nvPr/>
        </p:nvSpPr>
        <p:spPr>
          <a:xfrm>
            <a:off x="4750859" y="1459923"/>
            <a:ext cx="2072956" cy="18103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B</a:t>
            </a:r>
          </a:p>
          <a:p>
            <a:pPr algn="ctr"/>
            <a:r>
              <a:rPr lang="en-US" sz="4800" b="1" dirty="0"/>
              <a:t>50%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03" y="1069542"/>
            <a:ext cx="4145911" cy="27489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7200" y="4790157"/>
            <a:ext cx="2627691" cy="1878412"/>
          </a:xfrm>
          <a:prstGeom prst="ellipse">
            <a:avLst/>
          </a:prstGeom>
          <a:solidFill>
            <a:srgbClr val="B3A2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Visual</a:t>
            </a:r>
          </a:p>
        </p:txBody>
      </p:sp>
      <p:sp>
        <p:nvSpPr>
          <p:cNvPr id="9" name="Oval 8"/>
          <p:cNvSpPr/>
          <p:nvPr/>
        </p:nvSpPr>
        <p:spPr>
          <a:xfrm>
            <a:off x="6059109" y="4773956"/>
            <a:ext cx="2627691" cy="1878412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Auditory</a:t>
            </a:r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Sanbonmatsu</a:t>
            </a:r>
            <a:r>
              <a:rPr lang="en-US" sz="2800" dirty="0"/>
              <a:t>, et al. (2016)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Theoretical Question</a:t>
            </a:r>
            <a:r>
              <a:rPr lang="en-US" sz="2400" dirty="0"/>
              <a:t>: </a:t>
            </a:r>
            <a:endParaRPr lang="en-US" sz="2400" b="1" dirty="0"/>
          </a:p>
          <a:p>
            <a:pPr lvl="1"/>
            <a:r>
              <a:rPr lang="en-US" sz="2200" b="1" i="1" dirty="0"/>
              <a:t>Does multitasking influence BOTH performance AND metacognition?</a:t>
            </a:r>
          </a:p>
          <a:p>
            <a:pPr marL="0" indent="0">
              <a:buNone/>
            </a:pPr>
            <a:r>
              <a:rPr lang="en-US" sz="2400" b="1" i="1" dirty="0"/>
              <a:t>Empirical question</a:t>
            </a:r>
            <a:r>
              <a:rPr lang="en-US" sz="2400" dirty="0"/>
              <a:t>: </a:t>
            </a:r>
            <a:endParaRPr lang="en-US" sz="2400" b="1" dirty="0"/>
          </a:p>
          <a:p>
            <a:pPr lvl="1"/>
            <a:r>
              <a:rPr lang="en-US" sz="2200" b="1" i="1" dirty="0"/>
              <a:t>Will a conversation influence performance and awareness of performance on a driving simulator task?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Intro</a:t>
            </a:r>
            <a:r>
              <a:rPr lang="en-US" sz="2400" dirty="0"/>
              <a:t>:</a:t>
            </a:r>
            <a:endParaRPr lang="en-US" sz="2400" b="1" dirty="0"/>
          </a:p>
          <a:p>
            <a:pPr lvl="1"/>
            <a:r>
              <a:rPr lang="en-US" sz="2200" dirty="0"/>
              <a:t>What is their main argument?</a:t>
            </a:r>
          </a:p>
          <a:p>
            <a:pPr lvl="1"/>
            <a:r>
              <a:rPr lang="en-US" sz="2200" dirty="0"/>
              <a:t>What are some things that impair monitoring?</a:t>
            </a:r>
          </a:p>
          <a:p>
            <a:pPr lvl="1"/>
            <a:r>
              <a:rPr lang="en-US" sz="2200" dirty="0"/>
              <a:t>Does multitasking affect driving performance?</a:t>
            </a:r>
          </a:p>
          <a:p>
            <a:pPr lvl="1"/>
            <a:r>
              <a:rPr lang="en-US" sz="2200" dirty="0"/>
              <a:t>Does multitasking affect driving performance?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Sanbonmatsu</a:t>
            </a:r>
            <a:r>
              <a:rPr lang="en-US" sz="2800" dirty="0"/>
              <a:t>, et al. (2016)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Method</a:t>
            </a:r>
            <a:r>
              <a:rPr lang="en-US" sz="2400" dirty="0"/>
              <a:t>:</a:t>
            </a:r>
            <a:endParaRPr lang="en-US" sz="2400" b="1" dirty="0"/>
          </a:p>
          <a:p>
            <a:pPr marL="676275" lvl="0"/>
            <a:r>
              <a:rPr lang="en-US" sz="2400" dirty="0"/>
              <a:t>Driving Survey</a:t>
            </a:r>
          </a:p>
          <a:p>
            <a:pPr marL="676275" lvl="0"/>
            <a:r>
              <a:rPr lang="en-US" sz="2400" b="1" dirty="0"/>
              <a:t>Familiarization with driving simulator…why?</a:t>
            </a:r>
          </a:p>
          <a:p>
            <a:pPr marL="676275" lvl="0"/>
            <a:r>
              <a:rPr lang="en-US" sz="2400" b="1" dirty="0"/>
              <a:t>Talked to friends/family while driving</a:t>
            </a:r>
          </a:p>
          <a:p>
            <a:pPr marL="676275" lvl="0"/>
            <a:r>
              <a:rPr lang="en-US" sz="2400" b="1" dirty="0"/>
              <a:t>12 Hazards along the way:</a:t>
            </a:r>
          </a:p>
          <a:p>
            <a:pPr marL="676275" lvl="0"/>
            <a:r>
              <a:rPr lang="en-US" sz="2400" b="1" dirty="0"/>
              <a:t>Rated their safety</a:t>
            </a:r>
          </a:p>
          <a:p>
            <a:pPr marL="676275" lvl="0"/>
            <a:r>
              <a:rPr lang="en-US" sz="2400" b="1" dirty="0"/>
              <a:t>Rated their ability to drive while talking on the cellphone.\</a:t>
            </a:r>
          </a:p>
          <a:p>
            <a:pPr marL="676275" lvl="0"/>
            <a:r>
              <a:rPr lang="en-US" sz="2400" b="1" dirty="0"/>
              <a:t>Errors were rated as Major or </a:t>
            </a:r>
            <a:r>
              <a:rPr lang="en-US" sz="2400" b="1" dirty="0" err="1"/>
              <a:t>Mnor</a:t>
            </a:r>
            <a:r>
              <a:rPr lang="en-US" sz="2400" b="1" dirty="0"/>
              <a:t> by an independent group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299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Sanbonmatsu</a:t>
            </a:r>
            <a:r>
              <a:rPr lang="en-US" sz="2800" dirty="0"/>
              <a:t>, et al. (2016):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890" y="4549676"/>
            <a:ext cx="9144000" cy="2308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Results:  Were significant differences observed between control and cell phone users for: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Making/remembering MAJOR errors?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Making/remembering minor errors?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Perceived safety?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Perceived ability to drive while using a cell phone?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B1697-F405-765E-A992-5C57EFF3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0" y="1095636"/>
            <a:ext cx="9144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8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Sanbonmatsu</a:t>
            </a:r>
            <a:r>
              <a:rPr lang="en-US" sz="2800" dirty="0"/>
              <a:t>, et al. (2016):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890" y="4549676"/>
            <a:ext cx="91440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Results:  Correlations between perceived an actual safety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Should we expect positive, negative or neutral correlations?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Where are the ‘</a:t>
            </a:r>
            <a:r>
              <a:rPr lang="en-US" sz="2400" dirty="0" err="1"/>
              <a:t>whews</a:t>
            </a:r>
            <a:r>
              <a:rPr lang="en-US" sz="2400" dirty="0"/>
              <a:t>’ and where are the ‘AHHHHHHHS’?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300169-A725-65A8-46FF-77FC8284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0" y="1043682"/>
            <a:ext cx="8105259" cy="34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Sanbonmatsu</a:t>
            </a:r>
            <a:r>
              <a:rPr lang="en-US" sz="2800" dirty="0"/>
              <a:t>, et al. (2016): Discussion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62" y="1133866"/>
            <a:ext cx="8860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Cellphone use not only impaired safeness of participants driving in our study…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…it </a:t>
            </a:r>
            <a:r>
              <a:rPr lang="en-US" sz="2400" dirty="0" err="1"/>
              <a:t>impared</a:t>
            </a:r>
            <a:r>
              <a:rPr lang="en-US" sz="2400" dirty="0"/>
              <a:t> their awareness of the safeness of their driving.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are people’s judgments about their own driving while multi-tasking so erroneous and what does that tell us </a:t>
            </a:r>
            <a:r>
              <a:rPr lang="en-US" sz="2400"/>
              <a:t>about attention?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565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Definition(s) of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Attention as Activity (Selection)</a:t>
            </a:r>
          </a:p>
          <a:p>
            <a:pPr lvl="1"/>
            <a:r>
              <a:rPr lang="en-US" sz="2200" dirty="0"/>
              <a:t>How do we direct our mental energy to a particular object, concept, thought, etc.?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Attention as Fuel (Processing)</a:t>
            </a:r>
          </a:p>
          <a:p>
            <a:pPr lvl="1"/>
            <a:r>
              <a:rPr lang="en-US" sz="2200" dirty="0"/>
              <a:t>How do we utilize our mental energy to achieve some goal?</a:t>
            </a:r>
            <a:endParaRPr lang="en-US" sz="2200" b="1" dirty="0"/>
          </a:p>
          <a:p>
            <a:pPr marL="919163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problem is that it's hard to separate these definitions.  They are </a:t>
            </a:r>
            <a:r>
              <a:rPr lang="en-US" sz="2400" b="1" i="1" dirty="0"/>
              <a:t>circular</a:t>
            </a:r>
            <a:r>
              <a:rPr lang="en-US" sz="2400" dirty="0"/>
              <a:t>.  </a:t>
            </a:r>
            <a:endParaRPr lang="en-US" sz="2400" b="1" dirty="0"/>
          </a:p>
          <a:p>
            <a:pPr lvl="1"/>
            <a:r>
              <a:rPr lang="en-US" sz="2200" dirty="0"/>
              <a:t>Q: How do you increase attentional fuel?</a:t>
            </a:r>
            <a:endParaRPr lang="en-US" sz="2200" b="1" dirty="0"/>
          </a:p>
          <a:p>
            <a:pPr lvl="3"/>
            <a:r>
              <a:rPr lang="en-US" sz="2200" dirty="0"/>
              <a:t>A: </a:t>
            </a:r>
            <a:endParaRPr lang="en-US" sz="2200" b="1" dirty="0"/>
          </a:p>
          <a:p>
            <a:pPr lvl="2"/>
            <a:r>
              <a:rPr lang="en-US" sz="2200" dirty="0"/>
              <a:t>Q: What happens if more items are selected?</a:t>
            </a:r>
            <a:endParaRPr lang="en-US" sz="2200" b="1" dirty="0"/>
          </a:p>
          <a:p>
            <a:pPr lvl="3"/>
            <a:r>
              <a:rPr lang="en-US" sz="2200" dirty="0"/>
              <a:t>A: </a:t>
            </a:r>
            <a:endParaRPr lang="en-US" sz="2200" b="1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137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Lui</a:t>
            </a:r>
            <a:r>
              <a:rPr lang="en-US" sz="2800" dirty="0"/>
              <a:t> &amp; Wong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Theoretical Question</a:t>
            </a:r>
            <a:r>
              <a:rPr lang="en-US" sz="2400" dirty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Empirical Question</a:t>
            </a:r>
            <a:r>
              <a:rPr lang="en-US" sz="2400" dirty="0"/>
              <a:t>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Introduction</a:t>
            </a:r>
            <a:r>
              <a:rPr lang="en-US" sz="2400" dirty="0"/>
              <a:t>:</a:t>
            </a:r>
            <a:endParaRPr lang="en-US" sz="2400" b="1" dirty="0"/>
          </a:p>
          <a:p>
            <a:pPr marL="796925" lvl="0"/>
            <a:r>
              <a:rPr lang="en-US" sz="2200" dirty="0"/>
              <a:t>Immediate effects of multitasking</a:t>
            </a:r>
            <a:endParaRPr lang="en-US" sz="2200" b="1" dirty="0"/>
          </a:p>
          <a:p>
            <a:pPr marL="796925" lvl="0"/>
            <a:r>
              <a:rPr lang="en-US" sz="2200" dirty="0"/>
              <a:t>Chronic effects of multitasking</a:t>
            </a:r>
            <a:endParaRPr lang="en-US" sz="2200" b="1" dirty="0"/>
          </a:p>
          <a:p>
            <a:pPr marL="1189038" lvl="1" indent="-342900"/>
            <a:r>
              <a:rPr lang="en-US" sz="2200" dirty="0"/>
              <a:t>Problem: distinguishing multi-tasking from time wasting</a:t>
            </a:r>
            <a:endParaRPr lang="en-US" sz="2200" b="1" dirty="0"/>
          </a:p>
          <a:p>
            <a:pPr marL="796925" lvl="0"/>
            <a:r>
              <a:rPr lang="en-US" sz="2200" dirty="0"/>
              <a:t>What is the explanation for the effect of multitasking?</a:t>
            </a:r>
            <a:endParaRPr lang="en-US" sz="2200" b="1" dirty="0"/>
          </a:p>
          <a:p>
            <a:pPr marL="796925" lvl="0"/>
            <a:r>
              <a:rPr lang="en-US" sz="2200" dirty="0"/>
              <a:t>When might this cognitive style accrue a benefit?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Method</a:t>
            </a:r>
            <a:r>
              <a:rPr lang="en-US" sz="2400" dirty="0"/>
              <a:t>:</a:t>
            </a:r>
            <a:endParaRPr lang="en-US" sz="2400" b="1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365" y="4252068"/>
            <a:ext cx="24257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312" y="4379068"/>
            <a:ext cx="41529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Lui</a:t>
            </a:r>
            <a:r>
              <a:rPr lang="en-US" sz="2800" dirty="0"/>
              <a:t> &amp; Wong (2012):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29" y="984555"/>
            <a:ext cx="4566330" cy="57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Lui</a:t>
            </a:r>
            <a:r>
              <a:rPr lang="en-US" sz="2800" dirty="0"/>
              <a:t> &amp; Wong (2012):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Multitasking index was positively correlated with accuracy.  </a:t>
            </a:r>
          </a:p>
          <a:p>
            <a:pPr marL="1249363"/>
            <a:r>
              <a:rPr lang="en-US" sz="2800" dirty="0"/>
              <a:t>There was a </a:t>
            </a:r>
            <a:r>
              <a:rPr lang="en-US" sz="2800" dirty="0" err="1"/>
              <a:t>nonsignificant</a:t>
            </a:r>
            <a:r>
              <a:rPr lang="en-US" sz="2800" dirty="0"/>
              <a:t> negative correlation with speed.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800" dirty="0"/>
              <a:t>Eliminated RT for incorrect trials.  Was that a good idea?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800" dirty="0"/>
              <a:t>Multitasking was not correlated with media consumption.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800" dirty="0"/>
              <a:t>Light </a:t>
            </a:r>
            <a:r>
              <a:rPr lang="en-US" sz="2800" dirty="0" err="1"/>
              <a:t>multitaskers</a:t>
            </a:r>
            <a:r>
              <a:rPr lang="en-US" sz="2800" dirty="0"/>
              <a:t> did better on the tone absent condition.  Why is that a potential problem? </a:t>
            </a:r>
            <a:endParaRPr lang="en-US" sz="2800" b="1" dirty="0"/>
          </a:p>
          <a:p>
            <a:pPr marL="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1180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Lui</a:t>
            </a:r>
            <a:r>
              <a:rPr lang="en-US" sz="2800" dirty="0"/>
              <a:t> &amp; Wong (2012):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“The present study focused on this aspect of multisensory integration, where one is engaged with a primary task and does not expect or even know of the utility of information coming from another channel.”</a:t>
            </a:r>
            <a:endParaRPr lang="en-US" sz="2400" b="1" dirty="0"/>
          </a:p>
          <a:p>
            <a:pPr lvl="1"/>
            <a:r>
              <a:rPr lang="en-US" sz="2400" dirty="0"/>
              <a:t>Do you think this experimental paradigm satisfied this goal?</a:t>
            </a:r>
            <a:endParaRPr lang="en-US" sz="2400" b="1" dirty="0"/>
          </a:p>
          <a:p>
            <a:pPr lvl="1"/>
            <a:r>
              <a:rPr lang="en-US" sz="2400" dirty="0"/>
              <a:t>Do you think the kind of situation described above is ‘more representative of what happens in real life’?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How do you weigh the costs and benefits of multitasking as described in this experiment? </a:t>
            </a:r>
          </a:p>
        </p:txBody>
      </p:sp>
    </p:spTree>
    <p:extLst>
      <p:ext uri="{BB962C8B-B14F-4D97-AF65-F5344CB8AC3E}">
        <p14:creationId xmlns:p14="http://schemas.microsoft.com/office/powerpoint/2010/main" val="2751180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Automaticity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What are some behaviors that you do ‘automatically’?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a) Slamming my foot on the clutch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b) What is 3 + 2?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c) Frequency of occurrence judgments?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d) Some time estimation judgments?</a:t>
            </a:r>
          </a:p>
          <a:p>
            <a:pPr marL="0" indent="0">
              <a:buNone/>
            </a:pPr>
            <a:r>
              <a:rPr lang="en-US" sz="2400" dirty="0"/>
              <a:t>	e) </a:t>
            </a:r>
            <a:r>
              <a:rPr lang="en-US" sz="2400" dirty="0" err="1"/>
              <a:t>Stroop</a:t>
            </a:r>
            <a:endParaRPr lang="en-US" sz="2400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Automaticity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i="1" dirty="0"/>
              <a:t>Posner’s definition of automaticity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	a) processes concealed from consciousness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	b) unintentional</a:t>
            </a:r>
          </a:p>
          <a:p>
            <a:pPr marL="860425" indent="-409575">
              <a:buNone/>
            </a:pPr>
            <a:r>
              <a:rPr lang="en-US" sz="2800" dirty="0"/>
              <a:t>c) consume few </a:t>
            </a:r>
            <a:r>
              <a:rPr lang="en-US" sz="2800" dirty="0" err="1"/>
              <a:t>attentional</a:t>
            </a:r>
            <a:r>
              <a:rPr lang="en-US" sz="2800" dirty="0"/>
              <a:t> resources (i.e., no dual task cost)</a:t>
            </a:r>
          </a:p>
          <a:p>
            <a:pPr marL="0" indent="0">
              <a:buNone/>
            </a:pPr>
            <a:r>
              <a:rPr lang="en-US" sz="2800" dirty="0"/>
              <a:t> 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i="1" dirty="0"/>
              <a:t>Continuum view</a:t>
            </a:r>
            <a:endParaRPr lang="en-US" sz="2800" b="1" dirty="0"/>
          </a:p>
          <a:p>
            <a:pPr marL="922338" indent="-471488">
              <a:buNone/>
            </a:pPr>
            <a:r>
              <a:rPr lang="en-US" sz="2800" dirty="0"/>
              <a:t>difference of degree, so only the APPEARANCE of automaticity</a:t>
            </a:r>
            <a:endParaRPr lang="en-US" sz="2800" b="1" dirty="0"/>
          </a:p>
          <a:p>
            <a:pPr marL="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3562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How does a task become automatic?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Consolidation view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Steps become aggregated with practice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EX</a:t>
            </a:r>
            <a:r>
              <a:rPr lang="en-US" sz="2400" dirty="0"/>
              <a:t>: driving; calculating the SD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Instance theory of Gordon Logan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Racehorse model</a:t>
            </a:r>
            <a:endParaRPr lang="en-US" sz="2400" b="1" dirty="0"/>
          </a:p>
          <a:p>
            <a:pPr marL="1195388" lvl="1"/>
            <a:r>
              <a:rPr lang="en-US" sz="2400" dirty="0"/>
              <a:t>algorithm versus memory retrieval</a:t>
            </a:r>
            <a:endParaRPr lang="en-US" sz="2400" b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Which is right?</a:t>
            </a:r>
            <a:endParaRPr lang="en-US" sz="2400" b="1" dirty="0"/>
          </a:p>
          <a:p>
            <a:pPr lvl="1"/>
            <a:r>
              <a:rPr lang="en-US" sz="2200" dirty="0"/>
              <a:t>consolidation view seems to be more general</a:t>
            </a:r>
            <a:endParaRPr lang="en-US" sz="2200" b="1" dirty="0"/>
          </a:p>
          <a:p>
            <a:pPr lvl="1"/>
            <a:r>
              <a:rPr lang="en-US" sz="2400" dirty="0"/>
              <a:t>Instance view applies more to specialized stimuli/responses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	EX</a:t>
            </a:r>
            <a:r>
              <a:rPr lang="en-US" sz="2400" dirty="0"/>
              <a:t>: simple math problems </a:t>
            </a:r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Spelke</a:t>
            </a:r>
            <a:r>
              <a:rPr lang="en-US" sz="2800" dirty="0"/>
              <a:t>, </a:t>
            </a:r>
            <a:r>
              <a:rPr lang="en-US" sz="2800" dirty="0" err="1"/>
              <a:t>Hirst</a:t>
            </a:r>
            <a:r>
              <a:rPr lang="en-US" sz="2800" dirty="0"/>
              <a:t>, &amp; </a:t>
            </a:r>
            <a:r>
              <a:rPr lang="en-US" sz="2800" dirty="0" err="1"/>
              <a:t>Neisser</a:t>
            </a:r>
            <a:r>
              <a:rPr lang="en-US" sz="2800" dirty="0"/>
              <a:t> (1976)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u="sng" dirty="0"/>
              <a:t>Theoretical question</a:t>
            </a:r>
            <a:r>
              <a:rPr lang="en-US" sz="2400" dirty="0"/>
              <a:t>: 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u="sng" dirty="0"/>
              <a:t>Empirical Question</a:t>
            </a:r>
            <a:r>
              <a:rPr lang="en-US" sz="2400" dirty="0"/>
              <a:t>: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Introduction</a:t>
            </a:r>
            <a:r>
              <a:rPr lang="en-US" sz="2400" dirty="0"/>
              <a:t>: </a:t>
            </a:r>
            <a:endParaRPr lang="en-US" sz="2400" b="1" dirty="0"/>
          </a:p>
          <a:p>
            <a:pPr marL="741363" lvl="0" indent="-287338">
              <a:buFont typeface="+mj-lt"/>
              <a:buAutoNum type="arabicPeriod"/>
            </a:pPr>
            <a:r>
              <a:rPr lang="en-US" sz="2400" dirty="0"/>
              <a:t>First wave: two simultaneous tasks</a:t>
            </a:r>
            <a:endParaRPr lang="en-US" sz="2400" b="1" dirty="0"/>
          </a:p>
          <a:p>
            <a:pPr marL="1150938" lvl="1"/>
            <a:r>
              <a:rPr lang="en-US" sz="2400" dirty="0"/>
              <a:t>Dangers of introspection</a:t>
            </a:r>
            <a:endParaRPr lang="en-US" sz="2400" b="1" dirty="0"/>
          </a:p>
          <a:p>
            <a:pPr marL="741363" lvl="0" indent="-287338">
              <a:buFont typeface="+mj-lt"/>
              <a:buAutoNum type="arabicPeriod"/>
            </a:pPr>
            <a:r>
              <a:rPr lang="en-US" sz="2400" dirty="0"/>
              <a:t>Next wave: dichotic listening experiments</a:t>
            </a:r>
            <a:endParaRPr lang="en-US" sz="2400" b="1" dirty="0"/>
          </a:p>
          <a:p>
            <a:pPr marL="1150938" lvl="1"/>
            <a:r>
              <a:rPr lang="en-US" sz="2400" dirty="0"/>
              <a:t>Tested ‘unattended’ stream in/directly</a:t>
            </a:r>
            <a:endParaRPr lang="en-US" sz="2400" b="1" dirty="0"/>
          </a:p>
          <a:p>
            <a:pPr marL="741363" lvl="0" indent="-287338">
              <a:buFont typeface="+mj-lt"/>
              <a:buAutoNum type="arabicPeriod"/>
            </a:pPr>
            <a:r>
              <a:rPr lang="en-US" sz="2400" dirty="0"/>
              <a:t>What was </a:t>
            </a:r>
            <a:r>
              <a:rPr lang="en-US" sz="2400" dirty="0" err="1"/>
              <a:t>Spelke</a:t>
            </a:r>
            <a:r>
              <a:rPr lang="en-US" sz="2400" dirty="0"/>
              <a:t>, et al.’s (1976) approach?</a:t>
            </a:r>
            <a:endParaRPr lang="en-US" sz="2400" b="1" dirty="0"/>
          </a:p>
          <a:p>
            <a:pPr marL="1150938" lvl="1"/>
            <a:r>
              <a:rPr lang="en-US" sz="2400" dirty="0"/>
              <a:t>Dangers of introspection</a:t>
            </a:r>
            <a:endParaRPr lang="en-US" sz="24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Method</a:t>
            </a:r>
            <a:r>
              <a:rPr lang="en-US" sz="2400" dirty="0"/>
              <a:t>:</a:t>
            </a:r>
            <a:endParaRPr lang="en-US" sz="2400" b="1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39" y="274638"/>
            <a:ext cx="8361322" cy="61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Spelke</a:t>
            </a:r>
            <a:r>
              <a:rPr lang="en-US" sz="2800" dirty="0"/>
              <a:t>, </a:t>
            </a:r>
            <a:r>
              <a:rPr lang="en-US" sz="2800" dirty="0" err="1"/>
              <a:t>Hirst</a:t>
            </a:r>
            <a:r>
              <a:rPr lang="en-US" sz="2800" dirty="0"/>
              <a:t>, &amp; </a:t>
            </a:r>
            <a:r>
              <a:rPr lang="en-US" sz="2800" dirty="0" err="1"/>
              <a:t>Neisser</a:t>
            </a:r>
            <a:r>
              <a:rPr lang="en-US" sz="2800" dirty="0"/>
              <a:t> (1976):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Two </a:t>
            </a:r>
            <a:r>
              <a:rPr lang="en-US" sz="2800" dirty="0" err="1"/>
              <a:t>conditons</a:t>
            </a:r>
            <a:r>
              <a:rPr lang="en-US" sz="2800" dirty="0"/>
              <a:t>:</a:t>
            </a:r>
          </a:p>
          <a:p>
            <a:pPr marL="906463" indent="0">
              <a:buNone/>
            </a:pPr>
            <a:r>
              <a:rPr lang="en-US" sz="2800" u="sng" dirty="0"/>
              <a:t>Baseline</a:t>
            </a:r>
            <a:r>
              <a:rPr lang="en-US" sz="2800" dirty="0"/>
              <a:t>: 	Reading	OR 		dictation</a:t>
            </a:r>
            <a:endParaRPr lang="en-US" sz="2800" b="1" dirty="0"/>
          </a:p>
          <a:p>
            <a:pPr marL="906463" indent="0">
              <a:buNone/>
            </a:pPr>
            <a:r>
              <a:rPr lang="en-US" sz="2800" u="sng" dirty="0"/>
              <a:t>Dual</a:t>
            </a:r>
            <a:r>
              <a:rPr lang="en-US" sz="2800" dirty="0"/>
              <a:t>-task:	Reading	AND		dictation</a:t>
            </a:r>
          </a:p>
          <a:p>
            <a:pPr marL="0" lvl="0" indent="0" algn="ctr">
              <a:buNone/>
            </a:pPr>
            <a:r>
              <a:rPr lang="en-US" sz="2800" dirty="0"/>
              <a:t>________________________________________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Were they paying attention to both?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Why were Mary's experimental stories used as John's control stories?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happened when John and Mary switched to categorized lists, sentences, rhymes?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3731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Spelke</a:t>
            </a:r>
            <a:r>
              <a:rPr lang="en-US" sz="2800" dirty="0"/>
              <a:t>, </a:t>
            </a:r>
            <a:r>
              <a:rPr lang="en-US" sz="2800" dirty="0" err="1"/>
              <a:t>Hirst</a:t>
            </a:r>
            <a:r>
              <a:rPr lang="en-US" sz="2800" dirty="0"/>
              <a:t>, &amp; </a:t>
            </a:r>
            <a:r>
              <a:rPr lang="en-US" sz="2800" dirty="0" err="1"/>
              <a:t>Neisser</a:t>
            </a:r>
            <a:r>
              <a:rPr lang="en-US" sz="2800" dirty="0"/>
              <a:t> (1976):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4556"/>
            <a:ext cx="8448806" cy="56678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Why do </a:t>
            </a:r>
            <a:r>
              <a:rPr lang="en-US" sz="2400" dirty="0" err="1"/>
              <a:t>Spelke</a:t>
            </a:r>
            <a:r>
              <a:rPr lang="en-US" sz="2400" dirty="0"/>
              <a:t>, </a:t>
            </a:r>
            <a:r>
              <a:rPr lang="en-US" sz="2400" dirty="0" err="1"/>
              <a:t>Hirst</a:t>
            </a:r>
            <a:r>
              <a:rPr lang="en-US" sz="2400" dirty="0"/>
              <a:t>, and </a:t>
            </a:r>
            <a:r>
              <a:rPr lang="en-US" sz="2400" dirty="0" err="1"/>
              <a:t>Neisser</a:t>
            </a:r>
            <a:r>
              <a:rPr lang="en-US" sz="2400" dirty="0"/>
              <a:t> (1976) argue that rapid switching of attention cannot explain their results?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How do </a:t>
            </a:r>
            <a:r>
              <a:rPr lang="en-US" sz="2400" dirty="0" err="1"/>
              <a:t>Spelke</a:t>
            </a:r>
            <a:r>
              <a:rPr lang="en-US" sz="2400" dirty="0"/>
              <a:t>, </a:t>
            </a:r>
            <a:r>
              <a:rPr lang="en-US" sz="2400" dirty="0" err="1"/>
              <a:t>Hirst</a:t>
            </a:r>
            <a:r>
              <a:rPr lang="en-US" sz="2400" dirty="0"/>
              <a:t>, and </a:t>
            </a:r>
            <a:r>
              <a:rPr lang="en-US" sz="2400" dirty="0" err="1"/>
              <a:t>Neisser</a:t>
            </a:r>
            <a:r>
              <a:rPr lang="en-US" sz="2400" dirty="0"/>
              <a:t> (1976) define automaticity?  </a:t>
            </a:r>
          </a:p>
          <a:p>
            <a:pPr lvl="2"/>
            <a:r>
              <a:rPr lang="en-US" sz="2200" dirty="0"/>
              <a:t>How does their definition differ from older ones?</a:t>
            </a:r>
          </a:p>
          <a:p>
            <a:pPr lvl="2"/>
            <a:r>
              <a:rPr lang="en-US" sz="2200" dirty="0"/>
              <a:t>Do John and Diane exhibit automatic behavior according to the old/new definition?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en-US" sz="2400" dirty="0"/>
              <a:t>Could John and Diane learn to take dictation of another story?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en-US" sz="2400" dirty="0"/>
              <a:t>Are consciousness and attention the same thing?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en-US" sz="2400" dirty="0"/>
              <a:t>What are the ‘limits’ of attention? </a:t>
            </a:r>
          </a:p>
        </p:txBody>
      </p:sp>
    </p:spTree>
    <p:extLst>
      <p:ext uri="{BB962C8B-B14F-4D97-AF65-F5344CB8AC3E}">
        <p14:creationId xmlns:p14="http://schemas.microsoft.com/office/powerpoint/2010/main" val="424435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Is attention limited?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much and what limits it?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happens to "unselected" stimuli?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does something become "automatic"?</a:t>
            </a:r>
            <a:endParaRPr lang="en-US" sz="2800" b="1" dirty="0"/>
          </a:p>
          <a:p>
            <a:pPr marL="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Preconscious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What do we mean by </a:t>
            </a:r>
            <a:r>
              <a:rPr lang="en-US" sz="2400" b="1" i="1" dirty="0"/>
              <a:t>pre-conscious</a:t>
            </a:r>
            <a:r>
              <a:rPr lang="en-US" sz="2400" dirty="0"/>
              <a:t>?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Vast Storehouse of knowledge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EX</a:t>
            </a:r>
            <a:r>
              <a:rPr lang="en-US" sz="2400" dirty="0"/>
              <a:t>: Freudian word associations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 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Subliminal processing </a:t>
            </a:r>
            <a:r>
              <a:rPr lang="en-US" sz="2400" i="1" u="sng" dirty="0"/>
              <a:t>outside</a:t>
            </a:r>
            <a:r>
              <a:rPr lang="en-US" sz="2400" dirty="0"/>
              <a:t> the lab</a:t>
            </a:r>
            <a:endParaRPr lang="en-US" sz="2400" b="1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EX</a:t>
            </a:r>
            <a:r>
              <a:rPr lang="en-US" sz="2200" dirty="0"/>
              <a:t>:	Information buried in rock albums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		Commercials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 		</a:t>
            </a:r>
            <a:r>
              <a:rPr lang="en-US" sz="2200" dirty="0">
                <a:hlinkClick r:id="rId2"/>
              </a:rPr>
              <a:t>How do we know Paul is not dead?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Subliminal processing </a:t>
            </a:r>
            <a:r>
              <a:rPr lang="en-US" sz="2400" i="1" u="sng" dirty="0"/>
              <a:t>inside</a:t>
            </a:r>
            <a:r>
              <a:rPr lang="en-US" sz="2400" dirty="0"/>
              <a:t> the lab?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200" b="1" dirty="0"/>
              <a:t>EX</a:t>
            </a:r>
            <a:r>
              <a:rPr lang="en-US" sz="2200" dirty="0"/>
              <a:t>: Priming</a:t>
            </a:r>
            <a:r>
              <a:rPr lang="en-US" sz="2200" b="1" dirty="0"/>
              <a:t>	N</a:t>
            </a:r>
            <a:r>
              <a:rPr lang="en-US" sz="2200" dirty="0"/>
              <a:t>urse	===&gt;		Doctor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			</a:t>
            </a:r>
            <a:r>
              <a:rPr lang="en-US" sz="2200" dirty="0"/>
              <a:t>Butter	========&gt;	Doctor</a:t>
            </a:r>
          </a:p>
          <a:p>
            <a:pPr marL="0" indent="0">
              <a:buNone/>
            </a:pPr>
            <a:r>
              <a:rPr lang="en-US" sz="2200" b="1" dirty="0"/>
              <a:t>	</a:t>
            </a:r>
            <a:r>
              <a:rPr lang="en-US" sz="2200" dirty="0"/>
              <a:t>Subconscious is </a:t>
            </a:r>
            <a:r>
              <a:rPr lang="en-US" sz="2200" b="1" dirty="0"/>
              <a:t>NOT</a:t>
            </a:r>
            <a:r>
              <a:rPr lang="en-US" sz="2200" dirty="0"/>
              <a:t> subliminal</a:t>
            </a:r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4638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00" y="1705436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Marcel: Subliminal processing in the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000" dirty="0"/>
              <a:t>Target word: </a:t>
            </a:r>
            <a:r>
              <a:rPr lang="en-US" sz="2000" b="1" dirty="0"/>
              <a:t>PALM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60779"/>
              </p:ext>
            </p:extLst>
          </p:nvPr>
        </p:nvGraphicFramePr>
        <p:xfrm>
          <a:off x="1524000" y="139700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Learning Phase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Never</a:t>
                      </a:r>
                      <a:r>
                        <a:rPr lang="en-US" baseline="0" dirty="0"/>
                        <a:t> sees Target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Full exposure in context (body part)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Subliminal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Classification Phase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Is PALM a body part?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Is PALM</a:t>
                      </a:r>
                      <a:r>
                        <a:rPr lang="en-US" sz="2000" baseline="0" dirty="0"/>
                        <a:t> a type of tree?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3591560"/>
            <a:ext cx="5384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Marcel: Subliminal processing in the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000" dirty="0"/>
              <a:t>Target word: </a:t>
            </a:r>
            <a:r>
              <a:rPr lang="en-US" sz="2000" b="1" dirty="0"/>
              <a:t>PALM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354065"/>
            <a:ext cx="5384800" cy="3213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9600" y="4947821"/>
            <a:ext cx="538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Problems</a:t>
            </a:r>
            <a:r>
              <a:rPr lang="en-US" sz="2400" dirty="0"/>
              <a:t>:  	</a:t>
            </a:r>
          </a:p>
          <a:p>
            <a:pPr marL="569913" indent="-342900">
              <a:buFont typeface="+mj-lt"/>
              <a:buAutoNum type="arabicParenR"/>
            </a:pPr>
            <a:r>
              <a:rPr lang="en-US" sz="2400" dirty="0"/>
              <a:t>Is effect sub-threshold?</a:t>
            </a:r>
            <a:endParaRPr lang="en-US" sz="2400" b="1" dirty="0"/>
          </a:p>
          <a:p>
            <a:pPr marL="1027113" lvl="2" indent="-342900">
              <a:buFont typeface="Arial"/>
              <a:buChar char="•"/>
            </a:pPr>
            <a:r>
              <a:rPr lang="en-US" sz="2400" dirty="0"/>
              <a:t>Identification vs. recognition</a:t>
            </a:r>
            <a:endParaRPr lang="en-US" sz="2400" b="1" dirty="0"/>
          </a:p>
          <a:p>
            <a:pPr marL="569913" indent="-342900">
              <a:buFont typeface="+mj-lt"/>
              <a:buAutoNum type="arabicParenR"/>
            </a:pPr>
            <a:r>
              <a:rPr lang="en-US" sz="2400" dirty="0"/>
              <a:t>Time course of the effect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838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Subliminal Effect outside the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Popcorn / Coke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dirty="0"/>
              <a:t>Initial studies seemed to indicate an effect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i="1" dirty="0"/>
              <a:t>But</a:t>
            </a:r>
            <a:r>
              <a:rPr lang="en-US" sz="2200" dirty="0"/>
              <a:t>…confounding variable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	Literature runs 3:1 against.</a:t>
            </a:r>
          </a:p>
          <a:p>
            <a:pPr marL="0" indent="0">
              <a:buNone/>
            </a:pPr>
            <a:r>
              <a:rPr lang="en-US" sz="2200" dirty="0"/>
              <a:t>	Effects are short-lived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Embedding "Sex" in an Advertisement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b="1" dirty="0"/>
              <a:t>EX</a:t>
            </a:r>
            <a:r>
              <a:rPr lang="en-US" sz="2200" dirty="0"/>
              <a:t>: Disney’s Lion King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Backward messages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dirty="0"/>
              <a:t>Self-Help tapes (Friends episode)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i="1" dirty="0"/>
              <a:t>Placebo </a:t>
            </a:r>
            <a:r>
              <a:rPr lang="en-US" sz="2200" dirty="0"/>
              <a:t>effect </a:t>
            </a:r>
            <a:endParaRPr lang="en-US" sz="2200" b="1" dirty="0"/>
          </a:p>
          <a:p>
            <a:pPr marL="0" lv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13635"/>
              </p:ext>
            </p:extLst>
          </p:nvPr>
        </p:nvGraphicFramePr>
        <p:xfrm>
          <a:off x="3291012" y="4599232"/>
          <a:ext cx="550852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People can detect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CANNOT detect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  <a:p>
                      <a:r>
                        <a:rPr lang="en-US" dirty="0"/>
                        <a:t>Speaker</a:t>
                      </a:r>
                    </a:p>
                    <a:p>
                      <a:r>
                        <a:rPr lang="en-US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 v</a:t>
                      </a:r>
                      <a:r>
                        <a:rPr lang="en-US" baseline="0" dirty="0"/>
                        <a:t> Statement</a:t>
                      </a:r>
                    </a:p>
                    <a:p>
                      <a:r>
                        <a:rPr lang="en-US" baseline="0" dirty="0"/>
                        <a:t>Paraphrase</a:t>
                      </a:r>
                    </a:p>
                    <a:p>
                      <a:r>
                        <a:rPr lang="en-US" baseline="0" dirty="0"/>
                        <a:t>Content category (nursery rhyme; religious; porn)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Where does attention ‘fit’ in the cognitive system?</a:t>
            </a:r>
          </a:p>
        </p:txBody>
      </p:sp>
      <p:pic>
        <p:nvPicPr>
          <p:cNvPr id="29" name="Picture 28" descr="Macintosh HD:Users:mdschulkind:Desktop:Screen Shot 2018-01-05 at 9.05.53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73" y="984555"/>
            <a:ext cx="5328374" cy="5424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Four functions (forms) of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endParaRPr lang="en-US" sz="20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Vigilance</a:t>
            </a:r>
            <a:r>
              <a:rPr lang="en-US" sz="2400" dirty="0"/>
              <a:t> (may or may not be there)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Search</a:t>
            </a:r>
            <a:r>
              <a:rPr lang="en-US" sz="2400" dirty="0"/>
              <a:t> (actively pursuing a target)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Selective Attention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Divided Attention</a:t>
            </a:r>
            <a:endParaRPr lang="en-US" sz="2400" b="1" dirty="0"/>
          </a:p>
          <a:p>
            <a:pPr marL="1371600" indent="0">
              <a:buNone/>
            </a:pPr>
            <a:r>
              <a:rPr lang="en-US" sz="2000" dirty="0"/>
              <a:t>"One thing at a time and not very well.”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			~ Hilda S. Schulkind</a:t>
            </a:r>
            <a:endParaRPr lang="en-US" sz="2000" b="1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75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Four functions (forms) of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endParaRPr lang="en-US" sz="20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>
                <a:solidFill>
                  <a:srgbClr val="FF0000"/>
                </a:solidFill>
              </a:rPr>
              <a:t>Vigilance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(may or may not be there)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Search</a:t>
            </a:r>
            <a:r>
              <a:rPr lang="en-US" sz="2400" dirty="0"/>
              <a:t> (actively pursuing a target)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Selective Attention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Divided Attention</a:t>
            </a:r>
            <a:endParaRPr lang="en-US" sz="2400" b="1" dirty="0"/>
          </a:p>
          <a:p>
            <a:pPr marL="1371600" indent="0">
              <a:buNone/>
            </a:pPr>
            <a:r>
              <a:rPr lang="en-US" sz="2000" dirty="0"/>
              <a:t>"One thing at a time and not very well.”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			~ Hilda S. Schulkind</a:t>
            </a:r>
            <a:endParaRPr lang="en-US" sz="2000" b="1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474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Four functions (forms) of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endParaRPr lang="en-US" sz="20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Vigilance</a:t>
            </a:r>
            <a:r>
              <a:rPr lang="en-US" sz="2400" dirty="0"/>
              <a:t> (may or may not be there)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>
                <a:solidFill>
                  <a:srgbClr val="FF0000"/>
                </a:solidFill>
              </a:rPr>
              <a:t>Search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(actively pursuing a target)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Selective Attention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Divided Attention</a:t>
            </a:r>
            <a:endParaRPr lang="en-US" sz="2400" b="1" dirty="0"/>
          </a:p>
          <a:p>
            <a:pPr marL="1371600" indent="0">
              <a:buNone/>
            </a:pPr>
            <a:r>
              <a:rPr lang="en-US" sz="2000" dirty="0"/>
              <a:t>"One thing at a time and not very well.”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			~ Hilda S. Schulkind</a:t>
            </a:r>
            <a:endParaRPr lang="en-US" sz="2000" b="1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474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Four functions (forms) of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endParaRPr lang="en-US" sz="20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Vigilance</a:t>
            </a:r>
            <a:r>
              <a:rPr lang="en-US" sz="2400" dirty="0"/>
              <a:t> (may or may not be there)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Search</a:t>
            </a:r>
            <a:r>
              <a:rPr lang="en-US" sz="2400" dirty="0"/>
              <a:t> (actively pursuing a target)</a:t>
            </a: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>
                <a:solidFill>
                  <a:srgbClr val="FF0000"/>
                </a:solidFill>
              </a:rPr>
              <a:t>Selective Attention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en-US" sz="2400" b="1" i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i="1" dirty="0"/>
              <a:t>Divided Attention</a:t>
            </a:r>
            <a:endParaRPr lang="en-US" sz="2400" b="1" dirty="0"/>
          </a:p>
          <a:p>
            <a:pPr marL="1371600" indent="0">
              <a:buNone/>
            </a:pPr>
            <a:r>
              <a:rPr lang="en-US" sz="2000" dirty="0"/>
              <a:t>"One thing at a time and not very well.”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			~ Hilda S. Schulkind</a:t>
            </a:r>
            <a:endParaRPr lang="en-US" sz="2000" b="1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47406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{EE5A9B7F-40F2-A54B-8664-98CC91BE4EB4}tf10001120</Template>
  <TotalTime>1993</TotalTime>
  <Words>2328</Words>
  <Application>Microsoft Macintosh PowerPoint</Application>
  <PresentationFormat>On-screen Show (4:3)</PresentationFormat>
  <Paragraphs>439</Paragraphs>
  <Slides>43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Gill Sans MT</vt:lpstr>
      <vt:lpstr>Times New Roman</vt:lpstr>
      <vt:lpstr>Parcel</vt:lpstr>
      <vt:lpstr>Attention</vt:lpstr>
      <vt:lpstr>Outline: Attention</vt:lpstr>
      <vt:lpstr>Definition(s) of Attention</vt:lpstr>
      <vt:lpstr>Key Questions</vt:lpstr>
      <vt:lpstr>Where does attention ‘fit’ in the cognitive system?</vt:lpstr>
      <vt:lpstr>Four functions (forms) of attention</vt:lpstr>
      <vt:lpstr>Four functions (forms) of attention</vt:lpstr>
      <vt:lpstr>Four functions (forms) of attention</vt:lpstr>
      <vt:lpstr>Four functions (forms) of attention</vt:lpstr>
      <vt:lpstr>Vigilance</vt:lpstr>
      <vt:lpstr>Search</vt:lpstr>
      <vt:lpstr>Feature Integration Theory (Triesman &amp; Gelade, 1980) </vt:lpstr>
      <vt:lpstr>Selective v Divided Attention</vt:lpstr>
      <vt:lpstr>Selective v Divided Attention</vt:lpstr>
      <vt:lpstr>Dichotic Listening Experiments: Bringing the  kegger into the lab </vt:lpstr>
      <vt:lpstr>Dichotic Listening Experiments: Bringing the  kegger into the lab </vt:lpstr>
      <vt:lpstr>Bottleneck Theories of Attention</vt:lpstr>
      <vt:lpstr>Early Selection Models</vt:lpstr>
      <vt:lpstr>Late Selection Models</vt:lpstr>
      <vt:lpstr>Attenuation Model</vt:lpstr>
      <vt:lpstr>Attenuation Model</vt:lpstr>
      <vt:lpstr>Schema Theory</vt:lpstr>
      <vt:lpstr>Inhibition</vt:lpstr>
      <vt:lpstr>Divided Attention</vt:lpstr>
      <vt:lpstr>Sanbonmatsu, et al. (2016)</vt:lpstr>
      <vt:lpstr>Sanbonmatsu, et al. (2016)</vt:lpstr>
      <vt:lpstr>Sanbonmatsu, et al. (2016): Results</vt:lpstr>
      <vt:lpstr>Sanbonmatsu, et al. (2016): Results</vt:lpstr>
      <vt:lpstr>Sanbonmatsu, et al. (2016): Discussion </vt:lpstr>
      <vt:lpstr>Lui &amp; Wong (2012)</vt:lpstr>
      <vt:lpstr>Lui &amp; Wong (2012): Data</vt:lpstr>
      <vt:lpstr>Lui &amp; Wong (2012): Results</vt:lpstr>
      <vt:lpstr>Lui &amp; Wong (2012): Discussion</vt:lpstr>
      <vt:lpstr>Automaticity</vt:lpstr>
      <vt:lpstr>Automaticity</vt:lpstr>
      <vt:lpstr>How does a task become automatic?</vt:lpstr>
      <vt:lpstr>Spelke, Hirst, &amp; Neisser (1976)</vt:lpstr>
      <vt:lpstr>Spelke, Hirst, &amp; Neisser (1976): Results</vt:lpstr>
      <vt:lpstr>Spelke, Hirst, &amp; Neisser (1976): Discussion</vt:lpstr>
      <vt:lpstr>Preconscious Processing</vt:lpstr>
      <vt:lpstr>Marcel: Subliminal processing in the lab</vt:lpstr>
      <vt:lpstr>Marcel: Subliminal processing in the lab</vt:lpstr>
      <vt:lpstr>Subliminal Effect outside the laboratory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Cognition!</dc:title>
  <dc:creator>Matthew Schulkind</dc:creator>
  <cp:lastModifiedBy>Microsoft Office User</cp:lastModifiedBy>
  <cp:revision>96</cp:revision>
  <dcterms:created xsi:type="dcterms:W3CDTF">2018-01-04T15:50:01Z</dcterms:created>
  <dcterms:modified xsi:type="dcterms:W3CDTF">2023-02-01T02:13:47Z</dcterms:modified>
</cp:coreProperties>
</file>