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3"/>
  </p:notesMasterIdLst>
  <p:sldIdLst>
    <p:sldId id="256" r:id="rId2"/>
    <p:sldId id="281" r:id="rId3"/>
    <p:sldId id="344" r:id="rId4"/>
    <p:sldId id="282" r:id="rId5"/>
    <p:sldId id="321" r:id="rId6"/>
    <p:sldId id="326" r:id="rId7"/>
    <p:sldId id="329" r:id="rId8"/>
    <p:sldId id="380" r:id="rId9"/>
    <p:sldId id="338" r:id="rId10"/>
    <p:sldId id="286" r:id="rId11"/>
    <p:sldId id="377" r:id="rId12"/>
    <p:sldId id="288" r:id="rId13"/>
    <p:sldId id="378" r:id="rId14"/>
    <p:sldId id="343" r:id="rId15"/>
    <p:sldId id="290" r:id="rId16"/>
    <p:sldId id="346" r:id="rId17"/>
    <p:sldId id="347" r:id="rId18"/>
    <p:sldId id="348" r:id="rId19"/>
    <p:sldId id="349" r:id="rId20"/>
    <p:sldId id="350" r:id="rId21"/>
    <p:sldId id="351" r:id="rId22"/>
    <p:sldId id="353" r:id="rId23"/>
    <p:sldId id="356" r:id="rId24"/>
    <p:sldId id="357" r:id="rId25"/>
    <p:sldId id="358" r:id="rId26"/>
    <p:sldId id="359" r:id="rId27"/>
    <p:sldId id="362" r:id="rId28"/>
    <p:sldId id="363" r:id="rId29"/>
    <p:sldId id="364" r:id="rId30"/>
    <p:sldId id="365" r:id="rId31"/>
    <p:sldId id="366" r:id="rId32"/>
    <p:sldId id="368" r:id="rId33"/>
    <p:sldId id="369" r:id="rId34"/>
    <p:sldId id="379" r:id="rId35"/>
    <p:sldId id="367" r:id="rId36"/>
    <p:sldId id="371" r:id="rId37"/>
    <p:sldId id="372" r:id="rId38"/>
    <p:sldId id="373" r:id="rId39"/>
    <p:sldId id="374" r:id="rId40"/>
    <p:sldId id="375" r:id="rId41"/>
    <p:sldId id="37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825"/>
  </p:normalViewPr>
  <p:slideViewPr>
    <p:cSldViewPr snapToGrid="0" snapToObjects="1">
      <p:cViewPr varScale="1">
        <p:scale>
          <a:sx n="102" d="100"/>
          <a:sy n="102" d="100"/>
        </p:scale>
        <p:origin x="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8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3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6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8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4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0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9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2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1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6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7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AC5B8D5-0773-A440-88FF-E76245D0C43E}" type="datetimeFigureOut">
              <a:rPr lang="en-US" smtClean="0"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5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O8uSd063W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9SvJMZs5R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Short-Term Memory /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Working Memory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9AF3CE-2A83-C644-9A9B-50A7F4F13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Four types of Memory Tests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60237"/>
              </p:ext>
            </p:extLst>
          </p:nvPr>
        </p:nvGraphicFramePr>
        <p:xfrm>
          <a:off x="1302707" y="1397000"/>
          <a:ext cx="6317292" cy="380253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0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5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Declarative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Procedural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Explicit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5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Implicit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Memory Test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b="1" i="1" dirty="0"/>
          </a:p>
          <a:p>
            <a:pPr marL="0" lvl="0" indent="0">
              <a:buNone/>
            </a:pPr>
            <a:r>
              <a:rPr lang="en-US" sz="2400" b="1" i="1" dirty="0"/>
              <a:t>Intentional</a:t>
            </a:r>
            <a:r>
              <a:rPr lang="en-US" sz="2400" dirty="0"/>
              <a:t> – I’m going to test you later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SAT and academic work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Majority of memory research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b="1" i="1" dirty="0"/>
              <a:t>Incidental</a:t>
            </a:r>
            <a:r>
              <a:rPr lang="en-US" sz="2400" dirty="0"/>
              <a:t> – Let’s just do this for fun (sinister laugh…but I’m going to test you later)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Rate these words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Remember content, but test on source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Time estimation tasks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3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Multi-Modal Model of Memory – </a:t>
            </a:r>
            <a:br>
              <a:rPr lang="en-US" sz="3200" dirty="0"/>
            </a:br>
            <a:r>
              <a:rPr lang="en-US" sz="3200" dirty="0"/>
              <a:t>Atkinson and </a:t>
            </a:r>
            <a:r>
              <a:rPr lang="en-US" sz="3200" dirty="0" err="1"/>
              <a:t>Shiffrin</a:t>
            </a:r>
            <a:r>
              <a:rPr lang="en-US" sz="3200" dirty="0"/>
              <a:t> (1968)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Stimuli in </a:t>
            </a:r>
          </a:p>
          <a:p>
            <a:pPr marL="0" indent="0">
              <a:buNone/>
            </a:pPr>
            <a:r>
              <a:rPr lang="en-US" sz="2400" b="1" dirty="0"/>
              <a:t>the world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Response</a:t>
            </a:r>
          </a:p>
          <a:p>
            <a:pPr marL="0" indent="0" algn="ctr">
              <a:buNone/>
            </a:pPr>
            <a:r>
              <a:rPr lang="en-US" sz="2400" b="1" dirty="0"/>
              <a:t>Output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2706" y="2823882"/>
            <a:ext cx="2046941" cy="224117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Sensory Registers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84284" y="2823882"/>
            <a:ext cx="2046941" cy="224117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12752" y="2823882"/>
            <a:ext cx="2046941" cy="224117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LTM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29647" y="3786245"/>
            <a:ext cx="854637" cy="314660"/>
          </a:xfrm>
          <a:prstGeom prst="rightArrow">
            <a:avLst/>
          </a:prstGeom>
          <a:solidFill>
            <a:srgbClr val="002060"/>
          </a:solidFill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58115" y="3281233"/>
            <a:ext cx="854637" cy="314660"/>
          </a:xfrm>
          <a:prstGeom prst="rightArrow">
            <a:avLst/>
          </a:prstGeom>
          <a:solidFill>
            <a:srgbClr val="002060"/>
          </a:solidFill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558115" y="4066092"/>
            <a:ext cx="854637" cy="314660"/>
          </a:xfrm>
          <a:prstGeom prst="rightArrow">
            <a:avLst/>
          </a:prstGeom>
          <a:solidFill>
            <a:srgbClr val="002060"/>
          </a:solidFill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080435" y="4907728"/>
            <a:ext cx="854637" cy="314660"/>
          </a:xfrm>
          <a:prstGeom prst="rightArrow">
            <a:avLst/>
          </a:prstGeom>
          <a:solidFill>
            <a:srgbClr val="002060"/>
          </a:solidFill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010021" y="2666552"/>
            <a:ext cx="854637" cy="314660"/>
          </a:xfrm>
          <a:prstGeom prst="rightArrow">
            <a:avLst/>
          </a:prstGeom>
          <a:solidFill>
            <a:srgbClr val="002060"/>
          </a:solidFill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Important Questions: </a:t>
            </a:r>
            <a:br>
              <a:rPr lang="en-US" sz="3200" dirty="0"/>
            </a:br>
            <a:r>
              <a:rPr lang="en-US" sz="3200" dirty="0"/>
              <a:t>Sensory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2438" indent="-452438">
              <a:buNone/>
              <a:tabLst>
                <a:tab pos="7196138" algn="l"/>
              </a:tabLst>
            </a:pPr>
            <a:endParaRPr lang="en-US" sz="2400" b="1" i="1" dirty="0"/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Capacity</a:t>
            </a:r>
          </a:p>
          <a:p>
            <a:pPr marL="457200" lvl="1" indent="0">
              <a:buNone/>
              <a:tabLst>
                <a:tab pos="7196138" algn="l"/>
              </a:tabLst>
            </a:pPr>
            <a:endParaRPr lang="en-US" sz="2000" i="1" dirty="0">
              <a:solidFill>
                <a:schemeClr val="tx1"/>
              </a:solidFill>
            </a:endParaRPr>
          </a:p>
          <a:p>
            <a:pPr marL="457200" lvl="1" indent="0">
              <a:buNone/>
              <a:tabLst>
                <a:tab pos="7196138" algn="l"/>
              </a:tabLst>
            </a:pPr>
            <a:endParaRPr lang="en-US" sz="2000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Duration</a:t>
            </a:r>
          </a:p>
          <a:p>
            <a:pPr marL="457200" lvl="1" indent="0">
              <a:buNone/>
              <a:tabLst>
                <a:tab pos="7196138" algn="l"/>
              </a:tabLst>
            </a:pPr>
            <a:endParaRPr lang="en-US" sz="2000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Coding</a:t>
            </a:r>
          </a:p>
          <a:p>
            <a:pPr marL="457200" lvl="1" indent="0">
              <a:buNone/>
              <a:tabLst>
                <a:tab pos="7196138" algn="l"/>
              </a:tabLst>
            </a:pPr>
            <a:endParaRPr lang="en-US" sz="2000" i="1" dirty="0">
              <a:solidFill>
                <a:schemeClr val="tx1"/>
              </a:solidFill>
            </a:endParaRPr>
          </a:p>
          <a:p>
            <a:pPr marL="457200" lvl="1" indent="0">
              <a:buNone/>
              <a:tabLst>
                <a:tab pos="7196138" algn="l"/>
              </a:tabLst>
            </a:pPr>
            <a:endParaRPr lang="en-US" sz="2000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Search</a:t>
            </a:r>
            <a:endParaRPr lang="en-US" sz="2000" b="1" i="1" dirty="0"/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endParaRPr lang="en-US" sz="2000" b="1" i="1" dirty="0"/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Forgetting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73714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Important Questions: Sensory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90188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Capacity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Full v Partial Report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Size of Display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Manipulation of ISI</a:t>
            </a: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Duration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ISI</a:t>
            </a: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Coding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Pattern Masking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Report all letters that rhyme with ‘B’</a:t>
            </a: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Search.     </a:t>
            </a:r>
            <a:r>
              <a:rPr lang="en-US" sz="2200" dirty="0"/>
              <a:t>&lt;Pass&gt;</a:t>
            </a:r>
          </a:p>
          <a:p>
            <a:pPr marL="457200" indent="-457200">
              <a:buFont typeface="+mj-lt"/>
              <a:buAutoNum type="arabicPeriod"/>
              <a:tabLst>
                <a:tab pos="7196138" algn="l"/>
              </a:tabLst>
            </a:pPr>
            <a:r>
              <a:rPr lang="en-US" sz="2400" b="1" i="1" dirty="0"/>
              <a:t>Forgetting</a:t>
            </a:r>
          </a:p>
          <a:p>
            <a:pPr lvl="2">
              <a:tabLst>
                <a:tab pos="71961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Decay v Interference</a:t>
            </a:r>
          </a:p>
        </p:txBody>
      </p:sp>
    </p:spTree>
    <p:extLst>
      <p:ext uri="{BB962C8B-B14F-4D97-AF65-F5344CB8AC3E}">
        <p14:creationId xmlns:p14="http://schemas.microsoft.com/office/powerpoint/2010/main" val="30202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Answers to Key 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75725"/>
              </p:ext>
            </p:extLst>
          </p:nvPr>
        </p:nvGraphicFramePr>
        <p:xfrm>
          <a:off x="1524000" y="1397000"/>
          <a:ext cx="6096000" cy="38404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Sensory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VERY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(analog)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Forgetting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Decay /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12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The ‘Magic’ Number: 7±2 items of information</a:t>
            </a:r>
          </a:p>
          <a:p>
            <a:pPr marL="1255713"/>
            <a:r>
              <a:rPr lang="en-US" sz="2400" dirty="0"/>
              <a:t>Memory span studies</a:t>
            </a:r>
          </a:p>
          <a:p>
            <a:pPr marL="1255713"/>
            <a:r>
              <a:rPr lang="en-US" sz="2400" dirty="0"/>
              <a:t>Chunking (recoding)</a:t>
            </a:r>
          </a:p>
          <a:p>
            <a:pPr marL="1255713"/>
            <a:r>
              <a:rPr lang="en-US" sz="2400" dirty="0"/>
              <a:t>Serial position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83" y="2851523"/>
            <a:ext cx="6168950" cy="3618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082" y="5037187"/>
            <a:ext cx="13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Primacy</a:t>
            </a:r>
          </a:p>
        </p:txBody>
      </p:sp>
      <p:sp>
        <p:nvSpPr>
          <p:cNvPr id="6" name="Right Arrow 5"/>
          <p:cNvSpPr/>
          <p:nvPr/>
        </p:nvSpPr>
        <p:spPr>
          <a:xfrm rot="20361355">
            <a:off x="1356267" y="5006266"/>
            <a:ext cx="1238123" cy="25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9591" y="2121156"/>
            <a:ext cx="13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Recency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004831">
            <a:off x="6304611" y="2896705"/>
            <a:ext cx="952570" cy="2855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With</a:t>
            </a:r>
            <a:r>
              <a:rPr lang="en-US" sz="2400" dirty="0"/>
              <a:t> Rehearsal</a:t>
            </a:r>
          </a:p>
          <a:p>
            <a:pPr marL="1255713"/>
            <a:r>
              <a:rPr lang="en-US" sz="2400" dirty="0"/>
              <a:t>Maintenance Rehearsal</a:t>
            </a:r>
          </a:p>
          <a:p>
            <a:pPr marL="1255713"/>
            <a:r>
              <a:rPr lang="en-US" sz="2400" dirty="0"/>
              <a:t>Elaborative Rehearsal (recoding / imagery)</a:t>
            </a:r>
          </a:p>
          <a:p>
            <a:pPr marL="1255713"/>
            <a:r>
              <a:rPr lang="en-US" sz="2400" dirty="0"/>
              <a:t>Serial position effects</a:t>
            </a:r>
          </a:p>
          <a:p>
            <a:pPr marL="0" indent="0" defTabSz="-750888">
              <a:buNone/>
            </a:pPr>
            <a:r>
              <a:rPr lang="en-US" sz="2400" b="1" dirty="0"/>
              <a:t>Without </a:t>
            </a:r>
            <a:r>
              <a:rPr lang="en-US" sz="2400" dirty="0"/>
              <a:t>Rehearsal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78200"/>
            <a:ext cx="5486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Brown Peterson: Blocked v Mixed Presentation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53321"/>
              </p:ext>
            </p:extLst>
          </p:nvPr>
        </p:nvGraphicFramePr>
        <p:xfrm>
          <a:off x="2094769" y="1043261"/>
          <a:ext cx="4948275" cy="576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6083300" imgH="7086600" progId="Word.Document.12">
                  <p:embed/>
                </p:oleObj>
              </mc:Choice>
              <mc:Fallback>
                <p:oleObj name="Document" r:id="rId3" imgW="6083300" imgH="708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4769" y="1043261"/>
                        <a:ext cx="4948275" cy="576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15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Brown Peterson: Blocked v Mixed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06500"/>
            <a:ext cx="5943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Outline: STM / WM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various forms of memory and the different types of tests used to assess them.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Summarize the Atkinson &amp; </a:t>
            </a:r>
            <a:r>
              <a:rPr lang="en-US" sz="2400" dirty="0" err="1"/>
              <a:t>Shiffrin</a:t>
            </a:r>
            <a:r>
              <a:rPr lang="en-US" sz="2400" dirty="0"/>
              <a:t> / Multi-Modal Model of memory.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Outline the key features of the sensory registers and Short-term Memory including:</a:t>
            </a:r>
          </a:p>
          <a:p>
            <a:pPr marL="1368425" indent="-457200"/>
            <a:r>
              <a:rPr lang="en-US" sz="2400" dirty="0"/>
              <a:t>Capacity </a:t>
            </a:r>
            <a:endParaRPr lang="en-US" sz="2400" b="1" dirty="0"/>
          </a:p>
          <a:p>
            <a:pPr marL="1368425" indent="-457200"/>
            <a:r>
              <a:rPr lang="en-US" sz="2400" dirty="0"/>
              <a:t>Duration </a:t>
            </a:r>
            <a:endParaRPr lang="en-US" sz="2400" b="1" dirty="0"/>
          </a:p>
          <a:p>
            <a:pPr marL="1368425" indent="-457200"/>
            <a:r>
              <a:rPr lang="en-US" sz="2400" dirty="0"/>
              <a:t>Search (serial vs. parallel)</a:t>
            </a:r>
            <a:endParaRPr lang="en-US" sz="2400" b="1" dirty="0"/>
          </a:p>
          <a:p>
            <a:pPr marL="1368425" indent="-457200"/>
            <a:r>
              <a:rPr lang="en-US" sz="2400" dirty="0"/>
              <a:t>Forgetting (interference vs. decay)</a:t>
            </a:r>
            <a:endParaRPr lang="en-US" sz="2400" b="1" dirty="0"/>
          </a:p>
          <a:p>
            <a:pPr marL="1368425" indent="-457200"/>
            <a:r>
              <a:rPr lang="en-US" sz="2400" dirty="0"/>
              <a:t>Coding (perceptual vs. conceptual)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Contrast STM and Working Memory (Baddeley).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Sternberg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Logic of Subtraction</a:t>
            </a:r>
          </a:p>
          <a:p>
            <a:pPr marL="461963" lvl="0" indent="0">
              <a:buNone/>
            </a:pPr>
            <a:r>
              <a:rPr lang="en-US" sz="2400" dirty="0"/>
              <a:t>How long does process C take?</a:t>
            </a:r>
          </a:p>
          <a:p>
            <a:pPr marL="1363663" lvl="0" indent="-457200">
              <a:buFont typeface="+mj-lt"/>
              <a:buAutoNum type="arabicPeriod"/>
            </a:pPr>
            <a:r>
              <a:rPr lang="en-US" sz="2400" dirty="0"/>
              <a:t>Have people do						A + B + C</a:t>
            </a:r>
          </a:p>
          <a:p>
            <a:pPr marL="1363663" lvl="0" indent="-457200">
              <a:buFont typeface="+mj-lt"/>
              <a:buAutoNum type="arabicPeriod"/>
            </a:pPr>
            <a:r>
              <a:rPr lang="en-US" sz="2400" dirty="0"/>
              <a:t>Then, have people do					A + B</a:t>
            </a:r>
          </a:p>
          <a:p>
            <a:pPr marL="4632325" lvl="0" indent="0" defTabSz="3094038">
              <a:buNone/>
            </a:pPr>
            <a:r>
              <a:rPr lang="en-US" sz="2400" dirty="0"/>
              <a:t>RT(C) = RT1 – RT2</a:t>
            </a:r>
          </a:p>
          <a:p>
            <a:pPr marL="4632325" lvl="0" indent="0" defTabSz="3094038">
              <a:buNone/>
            </a:pPr>
            <a:endParaRPr lang="en-US" sz="2400" dirty="0"/>
          </a:p>
          <a:p>
            <a:pPr marL="0" lvl="0" indent="0" defTabSz="3094038">
              <a:buNone/>
            </a:pPr>
            <a:r>
              <a:rPr lang="en-US" sz="2400" dirty="0"/>
              <a:t>Assumptions:</a:t>
            </a:r>
          </a:p>
          <a:p>
            <a:pPr marL="804863" defTabSz="3094038"/>
            <a:r>
              <a:rPr lang="en-US" sz="2400" dirty="0"/>
              <a:t>Discrete stages</a:t>
            </a:r>
          </a:p>
          <a:p>
            <a:pPr marL="804863" defTabSz="3094038"/>
            <a:r>
              <a:rPr lang="en-US" sz="2400" dirty="0"/>
              <a:t>Pure insertion</a:t>
            </a:r>
          </a:p>
        </p:txBody>
      </p:sp>
    </p:spTree>
    <p:extLst>
      <p:ext uri="{BB962C8B-B14F-4D97-AF65-F5344CB8AC3E}">
        <p14:creationId xmlns:p14="http://schemas.microsoft.com/office/powerpoint/2010/main" val="13662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Sternberg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Sternberg Task</a:t>
            </a:r>
          </a:p>
          <a:p>
            <a:pPr marL="801688"/>
            <a:r>
              <a:rPr lang="en-US" sz="2400" dirty="0"/>
              <a:t>Give people a list of digits</a:t>
            </a:r>
          </a:p>
          <a:p>
            <a:pPr marL="801688"/>
            <a:r>
              <a:rPr lang="en-US" sz="2400" dirty="0"/>
              <a:t>Ask them if target was on that list</a:t>
            </a:r>
          </a:p>
          <a:p>
            <a:pPr marL="801688"/>
            <a:r>
              <a:rPr lang="en-US" sz="2400" dirty="0"/>
              <a:t>Vary the number of digits in the list</a:t>
            </a:r>
          </a:p>
          <a:p>
            <a:pPr marL="801688"/>
            <a:r>
              <a:rPr lang="en-US" sz="2400" dirty="0"/>
              <a:t>Use slope of the regression line to determine search time per item.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11362"/>
              </p:ext>
            </p:extLst>
          </p:nvPr>
        </p:nvGraphicFramePr>
        <p:xfrm>
          <a:off x="1045667" y="4333197"/>
          <a:ext cx="609600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 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  <a:r>
                        <a:rPr lang="en-US" baseline="0" dirty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Scan Items 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</a:t>
                      </a:r>
                      <a:r>
                        <a:rPr lang="en-US" baseline="0" dirty="0"/>
                        <a:t>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7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Sternberg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Sternberg Task</a:t>
            </a:r>
          </a:p>
          <a:p>
            <a:pPr marL="749300"/>
            <a:r>
              <a:rPr lang="en-US" sz="2400" dirty="0"/>
              <a:t>Give people a list of digits</a:t>
            </a:r>
          </a:p>
          <a:p>
            <a:pPr marL="749300"/>
            <a:r>
              <a:rPr lang="en-US" sz="2400" dirty="0"/>
              <a:t>Ask them if target was on that list</a:t>
            </a:r>
          </a:p>
          <a:p>
            <a:pPr marL="749300"/>
            <a:r>
              <a:rPr lang="en-US" sz="2400" dirty="0"/>
              <a:t>Vary the number of digits in the list</a:t>
            </a:r>
          </a:p>
          <a:p>
            <a:pPr marL="749300"/>
            <a:r>
              <a:rPr lang="en-US" sz="2400" dirty="0"/>
              <a:t>Use slope of the regression line to determine search time per item.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72505"/>
              </p:ext>
            </p:extLst>
          </p:nvPr>
        </p:nvGraphicFramePr>
        <p:xfrm>
          <a:off x="1045667" y="4333197"/>
          <a:ext cx="609600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 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  <a:r>
                        <a:rPr lang="en-US" baseline="0" dirty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Scan Items 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</a:t>
                      </a:r>
                      <a:r>
                        <a:rPr lang="en-US" baseline="0" dirty="0"/>
                        <a:t>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Key Results:</a:t>
            </a:r>
          </a:p>
          <a:p>
            <a:pPr marL="901700" lvl="0" indent="-457200">
              <a:buFont typeface="+mj-lt"/>
              <a:buAutoNum type="arabicPeriod"/>
            </a:pPr>
            <a:r>
              <a:rPr lang="en-US" sz="2400" dirty="0"/>
              <a:t>Linear increase with a slope of 40 </a:t>
            </a:r>
            <a:r>
              <a:rPr lang="en-US" sz="2400" dirty="0" err="1"/>
              <a:t>ms</a:t>
            </a:r>
            <a:endParaRPr lang="en-US" sz="2400" dirty="0"/>
          </a:p>
          <a:p>
            <a:pPr marL="901700" lvl="0" indent="-457200">
              <a:buFont typeface="+mj-lt"/>
              <a:buAutoNum type="arabicPeriod"/>
            </a:pPr>
            <a:r>
              <a:rPr lang="en-US" sz="2400" dirty="0"/>
              <a:t>No difference between ‘Present’ and ‘Absent’ Trials</a:t>
            </a:r>
          </a:p>
          <a:p>
            <a:pPr marL="0" lvl="0" indent="0" defTabSz="577850">
              <a:buNone/>
            </a:pPr>
            <a:endParaRPr lang="en-US" sz="2400" dirty="0"/>
          </a:p>
          <a:p>
            <a:pPr marL="0" lvl="0" indent="0" defTabSz="577850">
              <a:buNone/>
            </a:pPr>
            <a:r>
              <a:rPr lang="en-US" sz="2400" b="1" dirty="0"/>
              <a:t>Q</a:t>
            </a:r>
            <a:r>
              <a:rPr lang="en-US" sz="2400" dirty="0"/>
              <a:t>: How do these results compare to Visual Search </a:t>
            </a:r>
            <a:r>
              <a:rPr lang="en-US" sz="2400" dirty="0" err="1"/>
              <a:t>CogLab</a:t>
            </a:r>
            <a:r>
              <a:rPr lang="en-US" sz="2400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Sternberg Task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37D58-54B2-1146-B767-58EEC5945E10}"/>
              </a:ext>
            </a:extLst>
          </p:cNvPr>
          <p:cNvSpPr/>
          <p:nvPr/>
        </p:nvSpPr>
        <p:spPr>
          <a:xfrm>
            <a:off x="3329952" y="1187756"/>
            <a:ext cx="5356848" cy="3436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93654"/>
              </p:ext>
            </p:extLst>
          </p:nvPr>
        </p:nvGraphicFramePr>
        <p:xfrm>
          <a:off x="3329952" y="1211339"/>
          <a:ext cx="5356848" cy="345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hart" r:id="rId4" imgW="4406900" imgH="2844800" progId="MSGraph.Chart.8">
                  <p:embed/>
                </p:oleObj>
              </mc:Choice>
              <mc:Fallback>
                <p:oleObj name="Chart" r:id="rId4" imgW="4406900" imgH="28448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9952" y="1211339"/>
                        <a:ext cx="5356848" cy="345802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5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Sternberg </a:t>
            </a:r>
            <a:r>
              <a:rPr lang="en-US" sz="3200" dirty="0" err="1"/>
              <a:t>CogLab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RT not significantly different across Present v Absent</a:t>
            </a:r>
          </a:p>
          <a:p>
            <a:pPr marL="511175" lvl="0" indent="0" defTabSz="577850">
              <a:buNone/>
            </a:pPr>
            <a:r>
              <a:rPr lang="en-US" sz="2400" dirty="0"/>
              <a:t>Present:   	m = 61 </a:t>
            </a:r>
            <a:r>
              <a:rPr lang="en-US" sz="2400" dirty="0" err="1"/>
              <a:t>ms</a:t>
            </a:r>
            <a:endParaRPr lang="en-US" sz="2400" dirty="0"/>
          </a:p>
          <a:p>
            <a:pPr marL="511175" lvl="0" indent="0" defTabSz="577850">
              <a:buNone/>
            </a:pPr>
            <a:r>
              <a:rPr lang="en-US" sz="2400" dirty="0"/>
              <a:t>Absent:		m = 44 </a:t>
            </a:r>
            <a:r>
              <a:rPr lang="en-US" sz="2400" dirty="0" err="1"/>
              <a:t>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84556"/>
            <a:ext cx="5486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Search – Why have an exhaustive 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556"/>
            <a:ext cx="8398933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To avoid switching costs.</a:t>
            </a:r>
          </a:p>
          <a:p>
            <a:pPr marL="461963" lvl="0" indent="0">
              <a:buNone/>
            </a:pPr>
            <a:r>
              <a:rPr lang="en-US" sz="2400" dirty="0"/>
              <a:t>Sternberg’s idea was that a </a:t>
            </a:r>
            <a:r>
              <a:rPr lang="en-US" sz="2400" dirty="0" err="1"/>
              <a:t>homonculus</a:t>
            </a:r>
            <a:r>
              <a:rPr lang="en-US" sz="2400" dirty="0"/>
              <a:t> does all the comparisons then looks at the readout to assess presence or absence</a:t>
            </a:r>
          </a:p>
          <a:p>
            <a:pPr marL="1249362"/>
            <a:r>
              <a:rPr lang="en-US" sz="2200" dirty="0"/>
              <a:t>Going to dinner with a group of people (pre-group text era)</a:t>
            </a:r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45" y="4019581"/>
            <a:ext cx="4842115" cy="26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Forgetting – Decay v Interference</a:t>
            </a:r>
            <a:br>
              <a:rPr lang="en-US" sz="3200" dirty="0"/>
            </a:br>
            <a:r>
              <a:rPr lang="en-US" sz="2400" dirty="0"/>
              <a:t>(this is when it starts getting nasty)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956"/>
            <a:ext cx="4078719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61963" lvl="0" indent="-461963">
              <a:buNone/>
            </a:pPr>
            <a:r>
              <a:rPr lang="en-US" sz="2400" b="1" dirty="0"/>
              <a:t>Decay</a:t>
            </a:r>
            <a:r>
              <a:rPr lang="en-US" sz="2400" dirty="0"/>
              <a:t> – As time passes, information begins to crumble, fade, break apart, recede into oblivion, pass through the veil.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80332"/>
            <a:ext cx="3784600" cy="2146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88319" y="1136956"/>
            <a:ext cx="4078719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Arial"/>
              <a:buNone/>
            </a:pPr>
            <a:endParaRPr lang="en-US" sz="2400" dirty="0"/>
          </a:p>
          <a:p>
            <a:pPr marL="461963" indent="-461963">
              <a:buFont typeface="Arial"/>
              <a:buNone/>
            </a:pPr>
            <a:r>
              <a:rPr lang="en-US" sz="2400" b="1" dirty="0"/>
              <a:t>Interference </a:t>
            </a:r>
            <a:r>
              <a:rPr lang="en-US" sz="2400" dirty="0"/>
              <a:t>– can happen two ways.  </a:t>
            </a:r>
          </a:p>
          <a:p>
            <a:pPr marL="461963" indent="-461963">
              <a:buFont typeface="+mj-lt"/>
              <a:buAutoNum type="arabicPeriod"/>
            </a:pPr>
            <a:r>
              <a:rPr lang="en-US" sz="2400" b="1" dirty="0"/>
              <a:t>NEW</a:t>
            </a:r>
            <a:r>
              <a:rPr lang="en-US" sz="2400" dirty="0"/>
              <a:t> information pushes old information </a:t>
            </a:r>
            <a:r>
              <a:rPr lang="en-US" sz="2400" b="1" dirty="0"/>
              <a:t>OUT</a:t>
            </a:r>
            <a:r>
              <a:rPr lang="en-US" sz="2400" dirty="0"/>
              <a:t>.</a:t>
            </a:r>
          </a:p>
          <a:p>
            <a:pPr marL="461963" indent="-461963">
              <a:buFont typeface="+mj-lt"/>
              <a:buAutoNum type="arabicPeriod"/>
            </a:pPr>
            <a:r>
              <a:rPr lang="en-US" sz="2400" b="1" dirty="0"/>
              <a:t>OLD</a:t>
            </a:r>
            <a:r>
              <a:rPr lang="en-US" sz="2400" dirty="0"/>
              <a:t> information doesn’t let new information </a:t>
            </a:r>
            <a:r>
              <a:rPr lang="en-US" sz="2400" b="1" dirty="0"/>
              <a:t>IN</a:t>
            </a:r>
            <a:r>
              <a:rPr lang="en-US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18" y="418856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Forgetting –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52651"/>
              </p:ext>
            </p:extLst>
          </p:nvPr>
        </p:nvGraphicFramePr>
        <p:xfrm>
          <a:off x="1524000" y="1204172"/>
          <a:ext cx="6244791" cy="35795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1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Supports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Supports Interference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173">
                <a:tc>
                  <a:txBody>
                    <a:bodyPr/>
                    <a:lstStyle/>
                    <a:p>
                      <a:r>
                        <a:rPr lang="en-US" sz="2400" dirty="0"/>
                        <a:t>Brown-Peterson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/>
                        </a:rPr>
                        <a:t>Longer</a:t>
                      </a:r>
                      <a:r>
                        <a:rPr lang="en-US" sz="2400" baseline="0" dirty="0">
                          <a:sym typeface="Wingdings"/>
                        </a:rPr>
                        <a:t> RI =</a:t>
                      </a:r>
                      <a:endParaRPr lang="en-US" sz="2400" dirty="0">
                        <a:latin typeface="Wingdings"/>
                        <a:ea typeface="Wingdings"/>
                        <a:cs typeface="Wingding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Intrusions</a:t>
                      </a:r>
                    </a:p>
                    <a:p>
                      <a:pPr algn="ctr"/>
                      <a:r>
                        <a:rPr lang="en-US" sz="2400" dirty="0"/>
                        <a:t>Mixed</a:t>
                      </a:r>
                      <a:r>
                        <a:rPr lang="en-US" sz="2400" baseline="0" dirty="0"/>
                        <a:t> Bloc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173">
                <a:tc>
                  <a:txBody>
                    <a:bodyPr/>
                    <a:lstStyle/>
                    <a:p>
                      <a:r>
                        <a:rPr lang="en-US" sz="2400" dirty="0"/>
                        <a:t>Serial Position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Longer RI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Surrounding</a:t>
                      </a:r>
                      <a:r>
                        <a:rPr lang="en-US" sz="2400" baseline="0" dirty="0"/>
                        <a:t> Items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r>
              <a:rPr lang="en-US" sz="2400" dirty="0"/>
              <a:t>Can we eliminate interference?</a:t>
            </a:r>
          </a:p>
          <a:p>
            <a:pPr marL="804863"/>
            <a:r>
              <a:rPr lang="en-US" sz="2400" dirty="0"/>
              <a:t>Cockroach studies</a:t>
            </a:r>
          </a:p>
          <a:p>
            <a:pPr marL="804863"/>
            <a:r>
              <a:rPr lang="en-US" sz="2400" dirty="0"/>
              <a:t>Sleep Studies</a:t>
            </a:r>
          </a:p>
          <a:p>
            <a:pPr marL="804863"/>
            <a:r>
              <a:rPr lang="en-US" sz="2400" dirty="0"/>
              <a:t>Anesthesia Studies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9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Forgetting – More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845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b="1" i="1" dirty="0"/>
          </a:p>
          <a:p>
            <a:pPr marL="0" indent="0">
              <a:buFont typeface="Arial"/>
              <a:buNone/>
            </a:pPr>
            <a:r>
              <a:rPr lang="en-US" sz="2400" b="1" i="1" dirty="0"/>
              <a:t>Waugh &amp; Norman (1965)</a:t>
            </a:r>
          </a:p>
          <a:p>
            <a:pPr marL="577850" indent="0" defTabSz="2006600">
              <a:buFont typeface="Arial"/>
              <a:buNone/>
            </a:pPr>
            <a:r>
              <a:rPr lang="en-US" sz="2400" dirty="0"/>
              <a:t>Manipulated Presentation rate.</a:t>
            </a:r>
          </a:p>
          <a:p>
            <a:pPr marL="857250" indent="0" defTabSz="2006600">
              <a:buFont typeface="Arial"/>
              <a:buNone/>
            </a:pPr>
            <a:r>
              <a:rPr lang="en-US" sz="2400" dirty="0"/>
              <a:t>Interference Predicts: 	No effect</a:t>
            </a:r>
          </a:p>
          <a:p>
            <a:pPr marL="857250" indent="0" defTabSz="2006600">
              <a:buFont typeface="Arial"/>
              <a:buNone/>
            </a:pPr>
            <a:r>
              <a:rPr lang="en-US" sz="2400" dirty="0"/>
              <a:t>Decay Predicts:	Reduced Primacy</a:t>
            </a:r>
          </a:p>
          <a:p>
            <a:pPr marL="857250" indent="0" defTabSz="2006600">
              <a:buFont typeface="Arial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Crowder &amp; Morton (1969)</a:t>
            </a:r>
          </a:p>
          <a:p>
            <a:pPr marL="577850" indent="0" defTabSz="2006600">
              <a:buNone/>
            </a:pPr>
            <a:r>
              <a:rPr lang="en-US" sz="2400" dirty="0"/>
              <a:t>Suffix Effect</a:t>
            </a:r>
          </a:p>
          <a:p>
            <a:pPr marL="857250" indent="0" defTabSz="2006600">
              <a:buNone/>
            </a:pPr>
            <a:r>
              <a:rPr lang="en-US" sz="2400" dirty="0"/>
              <a:t>Interference Predicts: 	Reduced </a:t>
            </a:r>
            <a:r>
              <a:rPr lang="en-US" sz="2400" dirty="0" err="1"/>
              <a:t>recency</a:t>
            </a:r>
            <a:endParaRPr lang="en-US" sz="2400" dirty="0"/>
          </a:p>
          <a:p>
            <a:pPr marL="857250" indent="0" defTabSz="2006600">
              <a:buNone/>
            </a:pPr>
            <a:r>
              <a:rPr lang="en-US" sz="2400" dirty="0"/>
              <a:t>Decay Predicts:	No effect</a:t>
            </a:r>
          </a:p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14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STM: Forgetting – More 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1416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Interference is a two-way street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Retroactive</a:t>
            </a:r>
            <a:r>
              <a:rPr lang="en-US" sz="2400" dirty="0"/>
              <a:t> Interference – </a:t>
            </a:r>
            <a:r>
              <a:rPr lang="en-US" sz="2400" b="1" dirty="0"/>
              <a:t>NEW</a:t>
            </a:r>
            <a:r>
              <a:rPr lang="en-US" sz="2400" dirty="0"/>
              <a:t> items interfere with </a:t>
            </a:r>
            <a:r>
              <a:rPr lang="en-US" sz="2400" b="1" dirty="0"/>
              <a:t>OLD</a:t>
            </a:r>
          </a:p>
          <a:p>
            <a:pPr marL="906463" indent="1588"/>
            <a:r>
              <a:rPr lang="en-US" sz="2400" b="1" dirty="0"/>
              <a:t> </a:t>
            </a:r>
            <a:r>
              <a:rPr lang="en-US" sz="2400" dirty="0"/>
              <a:t>Common room noise</a:t>
            </a:r>
          </a:p>
          <a:p>
            <a:pPr marL="906463" indent="0">
              <a:buNone/>
            </a:pPr>
            <a:endParaRPr lang="en-US" sz="2400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Proactive</a:t>
            </a:r>
            <a:r>
              <a:rPr lang="en-US" sz="2400" dirty="0"/>
              <a:t> Interference – </a:t>
            </a:r>
            <a:r>
              <a:rPr lang="en-US" sz="2400" b="1" dirty="0"/>
              <a:t>OLD</a:t>
            </a:r>
            <a:r>
              <a:rPr lang="en-US" sz="2400" dirty="0"/>
              <a:t> items interfere with </a:t>
            </a:r>
            <a:r>
              <a:rPr lang="en-US" sz="2400" b="1" dirty="0"/>
              <a:t>NEW</a:t>
            </a:r>
          </a:p>
          <a:p>
            <a:pPr marL="906463" indent="0"/>
            <a:r>
              <a:rPr lang="en-US" sz="2400" dirty="0"/>
              <a:t> Phone numbers</a:t>
            </a:r>
          </a:p>
          <a:p>
            <a:pPr marL="906463" indent="0"/>
            <a:r>
              <a:rPr lang="en-US" sz="2400" dirty="0"/>
              <a:t> Parking Spaces</a:t>
            </a:r>
          </a:p>
          <a:p>
            <a:pPr marL="906463" indent="0"/>
            <a:r>
              <a:rPr lang="en-US" sz="2400" dirty="0"/>
              <a:t> Release from PI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97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Varieties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Who wrote ‘A Prayer for Owen Meany’?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shoes did I wear last week?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are at </a:t>
            </a:r>
            <a:r>
              <a:rPr lang="en-US" sz="2000" dirty="0" err="1"/>
              <a:t>Vals</a:t>
            </a:r>
            <a:r>
              <a:rPr lang="en-US" sz="2000" dirty="0"/>
              <a:t> and are in a good mood because it’s Eggs </a:t>
            </a:r>
            <a:r>
              <a:rPr lang="en-US" sz="2000" dirty="0" err="1"/>
              <a:t>McChucks</a:t>
            </a:r>
            <a:r>
              <a:rPr lang="en-US" sz="2000" dirty="0"/>
              <a:t> Day.  But, your friend gets a little too excited bites off more than s/he can chew and starts to choke.  What do you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Whom did you take to the senior prom?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would you do if the Paris Metro went on strike?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Champagne is produced in a small region of:</a:t>
            </a:r>
          </a:p>
          <a:p>
            <a:pPr marL="1249363" indent="-457200">
              <a:buFont typeface="+mj-lt"/>
              <a:buAutoNum type="alphaLcParenR"/>
            </a:pPr>
            <a:r>
              <a:rPr lang="en-US" sz="2000" dirty="0"/>
              <a:t>France</a:t>
            </a:r>
          </a:p>
          <a:p>
            <a:pPr marL="1249363" indent="-457200">
              <a:buFont typeface="+mj-lt"/>
              <a:buAutoNum type="alphaLcParenR"/>
            </a:pPr>
            <a:r>
              <a:rPr lang="en-US" sz="2000" dirty="0"/>
              <a:t>Germany</a:t>
            </a:r>
          </a:p>
          <a:p>
            <a:pPr marL="1249363" indent="-457200">
              <a:buFont typeface="+mj-lt"/>
              <a:buAutoNum type="alphaLcParenR"/>
            </a:pPr>
            <a:r>
              <a:rPr lang="en-US" sz="2000" dirty="0"/>
              <a:t>Italy</a:t>
            </a:r>
          </a:p>
          <a:p>
            <a:pPr marL="1249363" indent="-457200">
              <a:buFont typeface="+mj-lt"/>
              <a:buAutoNum type="alphaLcParenR"/>
            </a:pPr>
            <a:r>
              <a:rPr lang="en-US" sz="2000" dirty="0"/>
              <a:t>Camden, NJ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/>
              <a:t>Who played Legolas? (Important Legolas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91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Answers to Key Questions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67494"/>
              </p:ext>
            </p:extLst>
          </p:nvPr>
        </p:nvGraphicFramePr>
        <p:xfrm>
          <a:off x="1524000" y="1397000"/>
          <a:ext cx="6096000" cy="4572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Sensory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VERY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±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Don’t get me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(analog)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Largely Physical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Serial and Exhaustive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Forgetting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Decay /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Decay, RI, and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2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Baddeley’s Working Memory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Why revamp the modal model?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Difficult to </a:t>
            </a:r>
            <a:r>
              <a:rPr lang="en-US" sz="2400" b="1" dirty="0"/>
              <a:t>empirically dissociate </a:t>
            </a:r>
            <a:r>
              <a:rPr lang="en-US" sz="2400" dirty="0"/>
              <a:t>STM from LTM</a:t>
            </a:r>
          </a:p>
          <a:p>
            <a:pPr marL="1314450" indent="-457200">
              <a:buFont typeface="+mj-lt"/>
              <a:buAutoNum type="alphaLcParenR"/>
            </a:pPr>
            <a:r>
              <a:rPr lang="en-US" sz="2400" dirty="0"/>
              <a:t>Sensitive to many of the same manipulations</a:t>
            </a:r>
          </a:p>
          <a:p>
            <a:pPr marL="857250" indent="0">
              <a:buNone/>
            </a:pPr>
            <a:r>
              <a:rPr lang="en-US" sz="2400" b="1" dirty="0"/>
              <a:t>EX</a:t>
            </a:r>
            <a:r>
              <a:rPr lang="en-US" sz="2400" dirty="0"/>
              <a:t>: Name the US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Presidents</a:t>
            </a: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Population </a:t>
            </a:r>
            <a:r>
              <a:rPr lang="en-US" sz="2400" dirty="0"/>
              <a:t>Evidence</a:t>
            </a:r>
          </a:p>
          <a:p>
            <a:pPr marL="1314450" indent="-457200">
              <a:buFont typeface="+mj-lt"/>
              <a:buAutoNum type="alphaLcParenR"/>
            </a:pPr>
            <a:r>
              <a:rPr lang="en-US" sz="2400" dirty="0"/>
              <a:t>Some populations show poor performance on some STM tasks, but not others.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STM is </a:t>
            </a:r>
            <a:r>
              <a:rPr lang="en-US" sz="2400" b="1" dirty="0"/>
              <a:t>dynamic</a:t>
            </a:r>
          </a:p>
          <a:p>
            <a:pPr marL="1314450" indent="-457200">
              <a:buFont typeface="+mj-lt"/>
              <a:buAutoNum type="alphaLcParenR"/>
            </a:pPr>
            <a:r>
              <a:rPr lang="en-US" sz="2400" dirty="0"/>
              <a:t>Not a passive storehouse of information; STM manipulates information, as well.</a:t>
            </a:r>
          </a:p>
          <a:p>
            <a:pPr marL="857250" indent="0">
              <a:buNone/>
            </a:pPr>
            <a:r>
              <a:rPr lang="en-US" sz="2400" b="1" dirty="0"/>
              <a:t>EX</a:t>
            </a:r>
            <a:r>
              <a:rPr lang="en-US" sz="2400" dirty="0"/>
              <a:t>: Release from PI</a:t>
            </a:r>
          </a:p>
          <a:p>
            <a:pPr marL="857250" indent="0">
              <a:buNone/>
            </a:pPr>
            <a:r>
              <a:rPr lang="en-US" sz="2400" dirty="0"/>
              <a:t>		Memory span tasks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52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Architecture of the Working Memory Model</a:t>
            </a:r>
            <a:endParaRPr lang="en-US" sz="32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1462" y="1271604"/>
            <a:ext cx="4664075" cy="22860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Central Executive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charset="0"/>
                <a:ea typeface="Times New Roman" charset="0"/>
                <a:sym typeface="Symbol" charset="0"/>
              </a:rPr>
              <a:t>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Retrieves information from LTM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charset="0"/>
                <a:ea typeface="Times New Roman" charset="0"/>
                <a:sym typeface="Symbol" charset="0"/>
              </a:rPr>
              <a:t>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Transfers information into LTM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charset="0"/>
                <a:ea typeface="Times New Roman" charset="0"/>
                <a:sym typeface="Symbol" charset="0"/>
              </a:rPr>
              <a:t>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Reasoning, Decision Making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charset="0"/>
                <a:ea typeface="Times New Roman" charset="0"/>
                <a:sym typeface="Symbol" charset="0"/>
              </a:rPr>
              <a:t>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Language Comprehension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charset="0"/>
                <a:ea typeface="Times New Roman" charset="0"/>
                <a:sym typeface="Symbol" charset="0"/>
              </a:rPr>
              <a:t>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Response Initiation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948899" y="4379929"/>
            <a:ext cx="2378075" cy="2103438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Phonological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74662" y="4379929"/>
            <a:ext cx="2103437" cy="21034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Visual-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Spatial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Sketch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137937" y="3557604"/>
            <a:ext cx="0" cy="82232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971624" y="3557604"/>
            <a:ext cx="0" cy="82232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742860" y="5138614"/>
            <a:ext cx="412077" cy="289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4120935" y="5138615"/>
            <a:ext cx="412077" cy="289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9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Comparing STM and WM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Phenomenologically</a:t>
            </a:r>
            <a:r>
              <a:rPr lang="en-US" sz="2400" b="1" dirty="0"/>
              <a:t> Similar</a:t>
            </a:r>
          </a:p>
          <a:p>
            <a:pPr marL="0" indent="0">
              <a:buNone/>
            </a:pPr>
            <a:r>
              <a:rPr lang="en-US" sz="2400" dirty="0"/>
              <a:t>	Both refer to the conscious part of memory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Structurally Distinct</a:t>
            </a:r>
          </a:p>
          <a:p>
            <a:pPr marL="1319213" indent="-808038">
              <a:buNone/>
            </a:pPr>
            <a:r>
              <a:rPr lang="en-US" sz="2400" u="sng" dirty="0"/>
              <a:t>STM</a:t>
            </a:r>
            <a:r>
              <a:rPr lang="en-US" sz="2400" dirty="0"/>
              <a:t> – Unitary; a lone box fighting for cognitive justice in an unjust world</a:t>
            </a:r>
          </a:p>
          <a:p>
            <a:pPr marL="1319213" indent="-808038">
              <a:buNone/>
            </a:pPr>
            <a:r>
              <a:rPr lang="en-US" sz="2400" u="sng" dirty="0"/>
              <a:t>WM</a:t>
            </a:r>
            <a:r>
              <a:rPr lang="en-US" sz="2400" dirty="0"/>
              <a:t> – Tertiary; three components working together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Conceptually Distinct</a:t>
            </a:r>
          </a:p>
          <a:p>
            <a:pPr marL="1319213" indent="-808038">
              <a:buNone/>
            </a:pPr>
            <a:r>
              <a:rPr lang="en-US" sz="2400" u="sng" dirty="0"/>
              <a:t>STM</a:t>
            </a:r>
            <a:r>
              <a:rPr lang="en-US" sz="2400" dirty="0"/>
              <a:t> – Contents oriented</a:t>
            </a:r>
          </a:p>
          <a:p>
            <a:pPr marL="1319213" indent="-808038">
              <a:buNone/>
            </a:pPr>
            <a:r>
              <a:rPr lang="en-US" sz="2400" dirty="0"/>
              <a:t>	How much can we hold?  How is information lost?</a:t>
            </a:r>
          </a:p>
          <a:p>
            <a:pPr marL="1319213" indent="-808038">
              <a:buNone/>
            </a:pPr>
            <a:r>
              <a:rPr lang="en-US" sz="2400" u="sng" dirty="0"/>
              <a:t>WM</a:t>
            </a:r>
            <a:r>
              <a:rPr lang="en-US" sz="2400" dirty="0"/>
              <a:t> – Process oriented</a:t>
            </a:r>
          </a:p>
          <a:p>
            <a:pPr marL="1319213" indent="-808038">
              <a:buNone/>
            </a:pPr>
            <a:r>
              <a:rPr lang="en-US" sz="2400" dirty="0"/>
              <a:t>	How do we represent / manipulate information?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3752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WM: Coding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Phonological codes (</a:t>
            </a:r>
            <a:r>
              <a:rPr lang="en-US" sz="2400" b="1" i="1" dirty="0"/>
              <a:t>Phonological Loop</a:t>
            </a:r>
            <a:r>
              <a:rPr lang="en-US" sz="2400" dirty="0"/>
              <a:t>)</a:t>
            </a:r>
            <a:endParaRPr lang="en-US" sz="2400" b="1" dirty="0"/>
          </a:p>
          <a:p>
            <a:pPr marL="1250950" lvl="0"/>
            <a:r>
              <a:rPr lang="en-US" sz="2400" dirty="0"/>
              <a:t>Phonological Similarity Effect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Visual Codes (</a:t>
            </a:r>
            <a:r>
              <a:rPr lang="en-US" sz="2400" b="1" i="1" dirty="0"/>
              <a:t>VSSP</a:t>
            </a:r>
            <a:r>
              <a:rPr lang="en-US" sz="2400" dirty="0"/>
              <a:t>)</a:t>
            </a:r>
            <a:endParaRPr lang="en-US" sz="2400" b="1" dirty="0"/>
          </a:p>
          <a:p>
            <a:pPr marL="1250950" lvl="0"/>
            <a:r>
              <a:rPr lang="en-US" sz="2400" dirty="0"/>
              <a:t>Rotation Studies</a:t>
            </a:r>
            <a:endParaRPr lang="en-US" sz="2400" b="1" dirty="0"/>
          </a:p>
          <a:p>
            <a:pPr marL="1250950" lvl="0"/>
            <a:r>
              <a:rPr lang="en-US" sz="2400" dirty="0"/>
              <a:t>Other Imagery Tasks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Semantic codes (</a:t>
            </a:r>
            <a:r>
              <a:rPr lang="en-US" sz="2400" b="1" i="1" dirty="0"/>
              <a:t>Central Executive</a:t>
            </a:r>
            <a:r>
              <a:rPr lang="en-US" sz="2400" dirty="0"/>
              <a:t>)</a:t>
            </a:r>
            <a:endParaRPr lang="en-US" sz="2400" b="1" dirty="0"/>
          </a:p>
          <a:p>
            <a:pPr marL="1200150" lvl="0"/>
            <a:r>
              <a:rPr lang="en-US" sz="2400" dirty="0"/>
              <a:t>Release from PI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3500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Comparing STM and WM: Parsimony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</a:t>
            </a:r>
            <a:r>
              <a:rPr lang="en-US" sz="2400" dirty="0"/>
              <a:t>: Didn’t we say simpler theories were better?  Isn’t STM (one box) simpler than WM (three distinct parts)?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A</a:t>
            </a:r>
            <a:r>
              <a:rPr lang="en-US" sz="2400" dirty="0"/>
              <a:t>: Yes.  WM is less parsimonious, but parsimony must be weighed against the ability to:</a:t>
            </a:r>
            <a:endParaRPr lang="en-US" sz="2400" b="1" dirty="0"/>
          </a:p>
          <a:p>
            <a:pPr marL="804863" lvl="0"/>
            <a:r>
              <a:rPr lang="en-US" sz="2400" dirty="0"/>
              <a:t>Explain existing data</a:t>
            </a:r>
            <a:endParaRPr lang="en-US" sz="2400" b="1" dirty="0"/>
          </a:p>
          <a:p>
            <a:pPr marL="804863" lvl="0"/>
            <a:r>
              <a:rPr lang="en-US" sz="2400" dirty="0"/>
              <a:t>Make new predictions 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7904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WM – Unique prediction #1: </a:t>
            </a:r>
            <a:br>
              <a:rPr lang="en-US" sz="3200" dirty="0"/>
            </a:br>
            <a:r>
              <a:rPr lang="en-US" sz="3200" dirty="0"/>
              <a:t>Articulatory Suppression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Prediction #1</a:t>
            </a:r>
            <a:endParaRPr lang="en-US" sz="2400" b="1" dirty="0"/>
          </a:p>
          <a:p>
            <a:pPr marL="461963" indent="0">
              <a:buNone/>
            </a:pPr>
            <a:r>
              <a:rPr lang="en-US" sz="2400" i="1" u="sng" dirty="0"/>
              <a:t>If: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CE uses a semantic code and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PL uses a phonological code</a:t>
            </a:r>
            <a:r>
              <a:rPr lang="en-US" sz="2400" i="1" u="sng" dirty="0"/>
              <a:t> </a:t>
            </a:r>
            <a:endParaRPr lang="en-US" sz="2400" b="1" dirty="0"/>
          </a:p>
          <a:p>
            <a:pPr marL="461963" indent="0">
              <a:buNone/>
            </a:pPr>
            <a:r>
              <a:rPr lang="en-US" sz="2400" i="1" u="sng" dirty="0"/>
              <a:t>Then:</a:t>
            </a:r>
            <a:endParaRPr lang="en-US" sz="2400" b="1" dirty="0"/>
          </a:p>
          <a:p>
            <a:pPr marL="906463" indent="0">
              <a:buNone/>
            </a:pPr>
            <a:r>
              <a:rPr lang="en-US" sz="2400" dirty="0"/>
              <a:t>	articulatory suppression should affect phonological processing but not comprehension.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Evidence</a:t>
            </a:r>
            <a:r>
              <a:rPr lang="en-US" sz="2400" dirty="0"/>
              <a:t>:  </a:t>
            </a:r>
            <a:endParaRPr lang="en-US" sz="2400" b="1" dirty="0"/>
          </a:p>
          <a:p>
            <a:pPr marL="804863" lvl="0"/>
            <a:r>
              <a:rPr lang="en-US" sz="2400" dirty="0"/>
              <a:t>AS abolishes the phonological similarity effect</a:t>
            </a:r>
            <a:endParaRPr lang="en-US" sz="2400" b="1" dirty="0"/>
          </a:p>
          <a:p>
            <a:pPr marL="804863" lvl="0"/>
            <a:r>
              <a:rPr lang="en-US" sz="2400" dirty="0"/>
              <a:t>AS does not affect comprehension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8032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WM – Unique prediction #2: Word Length Effect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69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Prediction #1</a:t>
            </a:r>
            <a:endParaRPr lang="en-US" sz="2400" b="1" dirty="0"/>
          </a:p>
          <a:p>
            <a:pPr marL="461963" indent="0">
              <a:buNone/>
            </a:pPr>
            <a:r>
              <a:rPr lang="en-US" sz="2400" i="1" u="sng" dirty="0"/>
              <a:t>If: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PL is like a continuously recycling piece of audio tape</a:t>
            </a:r>
            <a:endParaRPr lang="en-US" sz="2400" b="1" dirty="0"/>
          </a:p>
          <a:p>
            <a:pPr marL="461963" indent="0">
              <a:buNone/>
            </a:pPr>
            <a:r>
              <a:rPr lang="en-US" sz="2400" i="1" u="sng" dirty="0"/>
              <a:t>Then:</a:t>
            </a:r>
            <a:endParaRPr lang="en-US" sz="2400" b="1" dirty="0"/>
          </a:p>
          <a:p>
            <a:pPr marL="906463" indent="0">
              <a:buNone/>
            </a:pPr>
            <a:r>
              <a:rPr lang="en-US" sz="2400" dirty="0"/>
              <a:t>	STM capacity should be affected by both the length and the number of the to-be-remembered items.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Evidence</a:t>
            </a:r>
            <a:r>
              <a:rPr lang="en-US" sz="2400" dirty="0"/>
              <a:t>:  </a:t>
            </a:r>
            <a:endParaRPr lang="en-US" sz="2400" b="1" dirty="0"/>
          </a:p>
          <a:p>
            <a:pPr marL="804863" lvl="0"/>
            <a:r>
              <a:rPr lang="en-US" sz="2400" dirty="0"/>
              <a:t>Cross-cultural differences in IQ (digit span)</a:t>
            </a:r>
            <a:endParaRPr lang="en-US" sz="2400" b="1" dirty="0"/>
          </a:p>
          <a:p>
            <a:pPr marL="804863" lvl="0"/>
            <a:r>
              <a:rPr lang="en-US" sz="2400" dirty="0"/>
              <a:t>Word length effect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1231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08"/>
            <a:ext cx="8229600" cy="884348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Baddeley</a:t>
            </a:r>
            <a:r>
              <a:rPr lang="en-US" sz="3200" dirty="0"/>
              <a:t>, Thomson, &amp; Buchanan (1975)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Intro</a:t>
            </a:r>
            <a:endParaRPr lang="en-US" sz="2400" b="1" dirty="0"/>
          </a:p>
          <a:p>
            <a:pPr marL="742950" indent="-298450">
              <a:buFont typeface="+mj-lt"/>
              <a:buAutoNum type="arabicPeriod"/>
            </a:pPr>
            <a:r>
              <a:rPr lang="en-US" sz="2400" dirty="0"/>
              <a:t>Why is 7 ± 2 a problematic characterization of capacity?</a:t>
            </a:r>
          </a:p>
          <a:p>
            <a:pPr marL="742950" indent="-298450">
              <a:buFont typeface="+mj-lt"/>
              <a:buAutoNum type="arabicPeriod"/>
            </a:pPr>
            <a:r>
              <a:rPr lang="en-US" sz="2400" dirty="0"/>
              <a:t> What are primary memory and secondary memory?</a:t>
            </a:r>
          </a:p>
          <a:p>
            <a:pPr marL="742950" indent="-298450">
              <a:buFont typeface="+mj-lt"/>
              <a:buAutoNum type="arabicPeriod"/>
            </a:pPr>
            <a:r>
              <a:rPr lang="en-US" sz="2400" dirty="0"/>
              <a:t>Reading rate predicts memory: why is that not sufficient proof that ‘chunks’ are not a good measure of capacity?</a:t>
            </a:r>
          </a:p>
          <a:p>
            <a:pPr marL="0" indent="0" defTabSz="2168525">
              <a:buNone/>
            </a:pPr>
            <a:r>
              <a:rPr lang="en-US" sz="2400" b="1" dirty="0"/>
              <a:t>Methods &amp; Results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09879"/>
              </p:ext>
            </p:extLst>
          </p:nvPr>
        </p:nvGraphicFramePr>
        <p:xfrm>
          <a:off x="457199" y="4106243"/>
          <a:ext cx="8382000" cy="26985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 </a:t>
                      </a:r>
                      <a:r>
                        <a:rPr lang="en-US" sz="2400" dirty="0" err="1"/>
                        <a:t>Var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Exper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Artic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Phonemes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Artic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97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82"/>
            <a:ext cx="8229600" cy="896874"/>
          </a:xfrm>
        </p:spPr>
        <p:txBody>
          <a:bodyPr>
            <a:noAutofit/>
          </a:bodyPr>
          <a:lstStyle/>
          <a:p>
            <a:r>
              <a:rPr lang="en-US" sz="3200" dirty="0" err="1"/>
              <a:t>Baddeley</a:t>
            </a:r>
            <a:r>
              <a:rPr lang="en-US" sz="3200" dirty="0"/>
              <a:t>, Thomson, &amp; Buchanan (1975)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 defTabSz="2168525">
              <a:buNone/>
            </a:pPr>
            <a:r>
              <a:rPr lang="en-US" sz="2400" b="1" dirty="0"/>
              <a:t>Methods &amp; Results</a:t>
            </a:r>
            <a:r>
              <a:rPr lang="en-US" sz="2400" dirty="0"/>
              <a:t> (continued)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27312"/>
              </p:ext>
            </p:extLst>
          </p:nvPr>
        </p:nvGraphicFramePr>
        <p:xfrm>
          <a:off x="457199" y="1704119"/>
          <a:ext cx="8382000" cy="4928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 </a:t>
                      </a:r>
                      <a:r>
                        <a:rPr lang="en-US" sz="2400" dirty="0" err="1"/>
                        <a:t>Var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Exper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Visual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  <a:p>
                      <a:pPr algn="ctr"/>
                      <a:r>
                        <a:rPr lang="en-US" sz="2400" dirty="0"/>
                        <a:t>AR    </a:t>
                      </a:r>
                      <a:r>
                        <a:rPr lang="en-US" sz="2400" dirty="0" err="1"/>
                        <a:t>Mem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Category</a:t>
                      </a:r>
                    </a:p>
                    <a:p>
                      <a:pPr algn="ctr"/>
                      <a:r>
                        <a:rPr lang="en-US" sz="2400" dirty="0"/>
                        <a:t>Familiarity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syllables</a:t>
                      </a:r>
                    </a:p>
                    <a:p>
                      <a:pPr algn="ctr"/>
                      <a:r>
                        <a:rPr lang="en-US" sz="2400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  <a:p>
                      <a:pPr algn="ctr"/>
                      <a:r>
                        <a:rPr lang="en-US" sz="2400" dirty="0"/>
                        <a:t>Linear</a:t>
                      </a:r>
                      <a:r>
                        <a:rPr lang="en-US" sz="2400" baseline="0" dirty="0"/>
                        <a:t> slope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Artic Sup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  <a:p>
                      <a:pPr algn="ctr"/>
                      <a:r>
                        <a:rPr lang="en-US" sz="2400" dirty="0"/>
                        <a:t>AS </a:t>
                      </a:r>
                      <a:r>
                        <a:rPr lang="en-US" sz="2400" dirty="0" err="1"/>
                        <a:t>absolished</a:t>
                      </a:r>
                      <a:r>
                        <a:rPr lang="en-US" sz="2400" dirty="0"/>
                        <a:t> WLE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of 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Artic Sup</a:t>
                      </a:r>
                    </a:p>
                    <a:p>
                      <a:pPr algn="ctr"/>
                      <a:r>
                        <a:rPr lang="en-US" sz="2400" dirty="0"/>
                        <a:t>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 &gt; Long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AS </a:t>
                      </a:r>
                      <a:r>
                        <a:rPr lang="en-US" sz="2400" dirty="0" err="1"/>
                        <a:t>absolished</a:t>
                      </a:r>
                      <a:r>
                        <a:rPr lang="en-US" sz="2400" dirty="0"/>
                        <a:t> WLE</a:t>
                      </a:r>
                      <a:r>
                        <a:rPr lang="en-US" sz="2400" baseline="0" dirty="0"/>
                        <a:t> in both modes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7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Potential causes for memory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Can you recall a recent time you forgot something?  Why did you forget whatever it was that you forgot?  There are 3 possibilities:</a:t>
            </a:r>
            <a:endParaRPr lang="en-US" sz="2800" b="1" dirty="0"/>
          </a:p>
          <a:p>
            <a:pPr marL="1255713" lvl="0"/>
            <a:r>
              <a:rPr lang="en-US" sz="2800" dirty="0"/>
              <a:t> </a:t>
            </a:r>
            <a:r>
              <a:rPr lang="en-US" sz="2800" b="1" i="1" dirty="0"/>
              <a:t>Encoding</a:t>
            </a:r>
            <a:r>
              <a:rPr lang="en-US" sz="2800" dirty="0"/>
              <a:t> failure</a:t>
            </a:r>
            <a:endParaRPr lang="en-US" sz="2800" b="1" dirty="0"/>
          </a:p>
          <a:p>
            <a:pPr marL="1255713" lvl="0"/>
            <a:r>
              <a:rPr lang="en-US" sz="2800" dirty="0"/>
              <a:t> </a:t>
            </a:r>
            <a:r>
              <a:rPr lang="en-US" sz="2800" b="1" i="1" dirty="0"/>
              <a:t>Storage</a:t>
            </a:r>
            <a:r>
              <a:rPr lang="en-US" sz="2800" dirty="0"/>
              <a:t> failure</a:t>
            </a:r>
            <a:endParaRPr lang="en-US" sz="2800" b="1" dirty="0"/>
          </a:p>
          <a:p>
            <a:pPr marL="1255713"/>
            <a:r>
              <a:rPr lang="en-US" sz="2800" b="1" dirty="0"/>
              <a:t> </a:t>
            </a:r>
            <a:r>
              <a:rPr lang="en-US" sz="2800" b="1" i="1" dirty="0"/>
              <a:t>Retrieval</a:t>
            </a:r>
            <a:r>
              <a:rPr lang="en-US" sz="2800" b="1" dirty="0"/>
              <a:t> </a:t>
            </a:r>
            <a:r>
              <a:rPr lang="en-US" sz="2800" dirty="0"/>
              <a:t>failure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 err="1"/>
              <a:t>Baddeley</a:t>
            </a:r>
            <a:r>
              <a:rPr lang="en-US" sz="3200" dirty="0"/>
              <a:t>, Thomson, &amp; Buchanan (1975)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Discussion</a:t>
            </a:r>
            <a:r>
              <a:rPr lang="en-US" sz="2400" dirty="0"/>
              <a:t>: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Why do the modality data matter? </a:t>
            </a:r>
            <a:endParaRPr lang="en-US" sz="2400" b="1" dirty="0"/>
          </a:p>
          <a:p>
            <a:pPr marL="857250" lvl="1" indent="-457200"/>
            <a:r>
              <a:rPr lang="en-US" sz="2200" dirty="0">
                <a:solidFill>
                  <a:schemeClr val="tx1"/>
                </a:solidFill>
              </a:rPr>
              <a:t>Visual info transferred to a phonological code for rehearsal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is information represented/coded in STM?</a:t>
            </a:r>
          </a:p>
          <a:p>
            <a:pPr marL="857250" lvl="1" indent="-457200"/>
            <a:r>
              <a:rPr lang="en-US" sz="2200" dirty="0">
                <a:solidFill>
                  <a:schemeClr val="tx1"/>
                </a:solidFill>
              </a:rPr>
              <a:t>Phonological / physical code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best to describe STM capacity?</a:t>
            </a:r>
          </a:p>
          <a:p>
            <a:pPr marL="857250" lvl="1" indent="-457200"/>
            <a:r>
              <a:rPr lang="en-US" sz="2200" dirty="0">
                <a:solidFill>
                  <a:schemeClr val="tx1"/>
                </a:solidFill>
              </a:rPr>
              <a:t>Time: 1.3 to 1.6 seconds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doesn’t </a:t>
            </a:r>
            <a:r>
              <a:rPr lang="en-US" sz="2400" dirty="0" err="1"/>
              <a:t>recency</a:t>
            </a:r>
            <a:r>
              <a:rPr lang="en-US" sz="2400" dirty="0"/>
              <a:t> show an effect of word length?</a:t>
            </a:r>
          </a:p>
          <a:p>
            <a:pPr marL="857250" lvl="1" indent="-457200"/>
            <a:r>
              <a:rPr lang="en-US" sz="2200" dirty="0">
                <a:solidFill>
                  <a:schemeClr val="tx1"/>
                </a:solidFill>
              </a:rPr>
              <a:t>Nothing replaces last items in the PL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33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Problems with the Working Memory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820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514350" lvl="0" indent="-514350">
              <a:buFont typeface="+mj-lt"/>
              <a:buAutoNum type="arabicParenR"/>
            </a:pPr>
            <a:endParaRPr lang="en-US" sz="2400" dirty="0"/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Not much known about VSSP</a:t>
            </a: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arenR" startAt="2"/>
            </a:pPr>
            <a:r>
              <a:rPr lang="en-US" sz="2400" dirty="0"/>
              <a:t>Central Executive "Area of Residual Ignorance"</a:t>
            </a:r>
            <a:endParaRPr lang="en-US" sz="2400" b="1" dirty="0"/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Why is that a problem?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0" defTabSz="2006600">
              <a:buFont typeface="Arial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720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Common Explicit Memory Tests: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cap="small" dirty="0"/>
              <a:t>Explicit Memory</a:t>
            </a:r>
            <a:r>
              <a:rPr lang="en-US" sz="2400" b="1" i="1" dirty="0"/>
              <a:t> </a:t>
            </a:r>
            <a:r>
              <a:rPr lang="en-US" sz="2400" dirty="0"/>
              <a:t>- conscious access of target information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cap="small" dirty="0"/>
              <a:t>Declarative Memory</a:t>
            </a:r>
            <a:r>
              <a:rPr lang="en-US" sz="2400" dirty="0"/>
              <a:t> - conscious access of facts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54950"/>
              </p:ext>
            </p:extLst>
          </p:nvPr>
        </p:nvGraphicFramePr>
        <p:xfrm>
          <a:off x="1538942" y="2577354"/>
          <a:ext cx="6096000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/ Serial 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8-6-7-5-3-0-9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Cued</a:t>
                      </a:r>
                      <a:r>
                        <a:rPr lang="en-US" baseline="0" dirty="0"/>
                        <a:t> 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Foot-watch</a:t>
                      </a:r>
                    </a:p>
                    <a:p>
                      <a:r>
                        <a:rPr lang="en-US" dirty="0"/>
                        <a:t>Cereal-bowl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Foot-_______</a:t>
                      </a:r>
                    </a:p>
                    <a:p>
                      <a:r>
                        <a:rPr lang="en-US" dirty="0"/>
                        <a:t>Cereal-______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Comphension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story about Statue of Liberty?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long</a:t>
                      </a:r>
                      <a:r>
                        <a:rPr lang="en-US" baseline="0" dirty="0"/>
                        <a:t> is her extended arm?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Knowledge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Spice Girl was the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to leave?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1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Common Explicit Memory Tests: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cap="small" dirty="0"/>
              <a:t>Explicit Memory</a:t>
            </a:r>
            <a:r>
              <a:rPr lang="en-US" sz="2400" b="1" i="1" dirty="0"/>
              <a:t> </a:t>
            </a:r>
            <a:r>
              <a:rPr lang="en-US" sz="2400" dirty="0"/>
              <a:t>- conscious access of target information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cap="small" dirty="0"/>
              <a:t>Declarative Memory</a:t>
            </a:r>
            <a:r>
              <a:rPr lang="en-US" sz="2400" dirty="0"/>
              <a:t> - conscious access of facts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3248"/>
              </p:ext>
            </p:extLst>
          </p:nvPr>
        </p:nvGraphicFramePr>
        <p:xfrm>
          <a:off x="1538942" y="2577354"/>
          <a:ext cx="6096000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/ Serial 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8-6-7-5-3-0-9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8-6-7-5-3-0-9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Cued</a:t>
                      </a:r>
                      <a:r>
                        <a:rPr lang="en-US" baseline="0" dirty="0"/>
                        <a:t> 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Foot-watch</a:t>
                      </a:r>
                    </a:p>
                    <a:p>
                      <a:r>
                        <a:rPr lang="en-US" dirty="0"/>
                        <a:t>Cereal-bowl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Foot-_______</a:t>
                      </a:r>
                    </a:p>
                    <a:p>
                      <a:r>
                        <a:rPr lang="en-US" dirty="0"/>
                        <a:t>Cereal-______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Watch</a:t>
                      </a:r>
                    </a:p>
                    <a:p>
                      <a:r>
                        <a:rPr lang="en-US" dirty="0"/>
                        <a:t>Bowl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Comphension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story about Statue of Liberty?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long</a:t>
                      </a:r>
                      <a:r>
                        <a:rPr lang="en-US" baseline="0" dirty="0"/>
                        <a:t> is her extended arm?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Knowledge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Spice Girl was the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to leave?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Common Explicit Memory Tests: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10658"/>
              </p:ext>
            </p:extLst>
          </p:nvPr>
        </p:nvGraphicFramePr>
        <p:xfrm>
          <a:off x="1524001" y="1389532"/>
          <a:ext cx="6096000" cy="503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True/ False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Passage</a:t>
                      </a:r>
                      <a:r>
                        <a:rPr lang="en-US" baseline="0" dirty="0"/>
                        <a:t>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(or not)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Posh Spice is married to Michael Beckham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Choice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Passage</a:t>
                      </a:r>
                      <a:r>
                        <a:rPr lang="en-US" baseline="0" dirty="0"/>
                        <a:t>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(or not)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favorite spice girl</a:t>
                      </a:r>
                      <a:r>
                        <a:rPr lang="en-US" baseline="0" dirty="0"/>
                        <a:t> is:</a:t>
                      </a:r>
                    </a:p>
                    <a:p>
                      <a:r>
                        <a:rPr lang="en-US" baseline="0" dirty="0"/>
                        <a:t>Posh</a:t>
                      </a:r>
                    </a:p>
                    <a:p>
                      <a:r>
                        <a:rPr lang="en-US" baseline="0" dirty="0"/>
                        <a:t>Ginger</a:t>
                      </a:r>
                    </a:p>
                    <a:p>
                      <a:r>
                        <a:rPr lang="en-US" baseline="0" dirty="0"/>
                        <a:t>Baby</a:t>
                      </a:r>
                    </a:p>
                    <a:p>
                      <a:r>
                        <a:rPr lang="en-US" baseline="0" dirty="0"/>
                        <a:t>Scary</a:t>
                      </a:r>
                    </a:p>
                    <a:p>
                      <a:r>
                        <a:rPr lang="en-US" baseline="0" dirty="0"/>
                        <a:t>Sporty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Old / New</a:t>
                      </a:r>
                      <a:r>
                        <a:rPr lang="en-US" baseline="0" dirty="0"/>
                        <a:t> Recognition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</a:t>
                      </a:r>
                    </a:p>
                    <a:p>
                      <a:r>
                        <a:rPr lang="en-US" dirty="0"/>
                        <a:t>Watch</a:t>
                      </a:r>
                    </a:p>
                    <a:p>
                      <a:r>
                        <a:rPr lang="en-US" dirty="0"/>
                        <a:t>Cereal</a:t>
                      </a:r>
                    </a:p>
                    <a:p>
                      <a:r>
                        <a:rPr lang="en-US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</a:t>
                      </a:r>
                    </a:p>
                    <a:p>
                      <a:r>
                        <a:rPr lang="en-US" dirty="0"/>
                        <a:t>Stereo</a:t>
                      </a:r>
                    </a:p>
                    <a:p>
                      <a:r>
                        <a:rPr lang="en-US" dirty="0"/>
                        <a:t>Cheese</a:t>
                      </a:r>
                    </a:p>
                    <a:p>
                      <a:r>
                        <a:rPr lang="en-US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59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dirty="0"/>
              <a:t>Common Implicit Memory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Implicit Memory</a:t>
            </a:r>
            <a:r>
              <a:rPr lang="en-US" sz="2400" dirty="0"/>
              <a:t> – is observed when a person demonstrates knowledge of or prior exposure to information without directly being asked about prior experience.</a:t>
            </a:r>
            <a:r>
              <a:rPr lang="en-US" sz="2400" b="1" dirty="0"/>
              <a:t>  </a:t>
            </a:r>
            <a:r>
              <a:rPr lang="en-US" sz="2400" dirty="0"/>
              <a:t>Both ‘accuracy’ and RT are measured and compared across a control group and an experimental group.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43747"/>
              </p:ext>
            </p:extLst>
          </p:nvPr>
        </p:nvGraphicFramePr>
        <p:xfrm>
          <a:off x="2590800" y="3411660"/>
          <a:ext cx="6096000" cy="311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E:</a:t>
                      </a:r>
                      <a:r>
                        <a:rPr lang="en-US" baseline="0" dirty="0"/>
                        <a:t> turkey</a:t>
                      </a:r>
                    </a:p>
                    <a:p>
                      <a:pPr algn="l"/>
                      <a:r>
                        <a:rPr lang="en-US" baseline="0" dirty="0"/>
                        <a:t>C: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Lexical Decision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E:</a:t>
                      </a:r>
                      <a:r>
                        <a:rPr lang="en-US" baseline="0" dirty="0"/>
                        <a:t> turkey</a:t>
                      </a:r>
                    </a:p>
                    <a:p>
                      <a:pPr algn="l"/>
                      <a:r>
                        <a:rPr lang="en-US" baseline="0" dirty="0"/>
                        <a:t>C: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  <a:endParaRPr lang="en-US" baseline="0" dirty="0"/>
                    </a:p>
                    <a:p>
                      <a:r>
                        <a:rPr lang="en-US" dirty="0" err="1"/>
                        <a:t>Greeble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Stem</a:t>
                      </a:r>
                      <a:r>
                        <a:rPr lang="en-US" baseline="0" dirty="0"/>
                        <a:t> Completion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</a:t>
                      </a:r>
                    </a:p>
                    <a:p>
                      <a:r>
                        <a:rPr lang="en-US" dirty="0"/>
                        <a:t>Watch</a:t>
                      </a:r>
                    </a:p>
                    <a:p>
                      <a:r>
                        <a:rPr lang="en-US" dirty="0"/>
                        <a:t>Cereal</a:t>
                      </a:r>
                    </a:p>
                    <a:p>
                      <a:r>
                        <a:rPr lang="en-US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Tur</a:t>
                      </a:r>
                      <a:r>
                        <a:rPr lang="en-US" dirty="0"/>
                        <a:t>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8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74638"/>
            <a:ext cx="8771467" cy="709918"/>
          </a:xfrm>
        </p:spPr>
        <p:txBody>
          <a:bodyPr>
            <a:noAutofit/>
          </a:bodyPr>
          <a:lstStyle/>
          <a:p>
            <a:r>
              <a:rPr lang="en-US" sz="3200" dirty="0"/>
              <a:t>Common Procedural Memory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Procedural memory</a:t>
            </a:r>
            <a:r>
              <a:rPr lang="en-US" sz="2400" dirty="0"/>
              <a:t> – memory for skills and other non-verbal information.  You demonstrate memory by doing rather than saying.</a:t>
            </a:r>
            <a:endParaRPr lang="en-US" sz="2400" b="1" dirty="0"/>
          </a:p>
          <a:p>
            <a:pPr marL="1030288" lvl="0" indent="-179388"/>
            <a:r>
              <a:rPr lang="en-US" sz="2000" dirty="0"/>
              <a:t>Mirror Writing</a:t>
            </a:r>
            <a:endParaRPr lang="en-US" sz="2000" b="1" dirty="0"/>
          </a:p>
          <a:p>
            <a:pPr marL="1030288" lvl="0" indent="-179388"/>
            <a:r>
              <a:rPr lang="en-US" sz="2000" dirty="0"/>
              <a:t>Tower of Hanoi puzzle</a:t>
            </a:r>
            <a:endParaRPr lang="en-US" sz="2400" dirty="0"/>
          </a:p>
          <a:p>
            <a:pPr marL="463550" indent="-463550">
              <a:buNone/>
            </a:pPr>
            <a:r>
              <a:rPr lang="en-US" sz="2400" dirty="0"/>
              <a:t>Can you think of any ways that you demonstrate procedural memory on a regular / everyday basis? </a:t>
            </a:r>
            <a:endParaRPr lang="en-US" sz="2400" b="1" dirty="0"/>
          </a:p>
          <a:p>
            <a:pPr marL="971550" indent="0">
              <a:buNone/>
            </a:pPr>
            <a:endParaRPr lang="en-US" sz="2400" b="1" i="1" dirty="0"/>
          </a:p>
          <a:p>
            <a:pPr marL="971550" indent="0">
              <a:buNone/>
            </a:pPr>
            <a:endParaRPr lang="en-US" sz="2400" b="1" i="1" dirty="0"/>
          </a:p>
          <a:p>
            <a:pPr marL="97155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Why is this interesting?</a:t>
            </a:r>
            <a:endParaRPr lang="en-US" sz="2400" b="1" dirty="0"/>
          </a:p>
          <a:p>
            <a:pPr marL="1150938" indent="-238125"/>
            <a:r>
              <a:rPr lang="en-US" sz="2000" dirty="0"/>
              <a:t>Amnesic patients </a:t>
            </a:r>
            <a:r>
              <a:rPr lang="en-US" sz="2000" b="1" i="1" dirty="0"/>
              <a:t> </a:t>
            </a:r>
            <a:endParaRPr lang="en-US" sz="2000" b="1" dirty="0"/>
          </a:p>
          <a:p>
            <a:pPr marL="1150938" indent="-238125"/>
            <a:r>
              <a:rPr lang="en-US" sz="2000" dirty="0"/>
              <a:t>So what?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016000"/>
            <a:ext cx="33782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38918"/>
            <a:ext cx="3886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{EE5A9B7F-40F2-A54B-8664-98CC91BE4EB4}tf10001120</Template>
  <TotalTime>1666</TotalTime>
  <Words>1982</Words>
  <Application>Microsoft Macintosh PowerPoint</Application>
  <PresentationFormat>On-screen Show (4:3)</PresentationFormat>
  <Paragraphs>555</Paragraphs>
  <Slides>41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Cambria</vt:lpstr>
      <vt:lpstr>ÇlÇr ñæí©</vt:lpstr>
      <vt:lpstr>Gill Sans MT</vt:lpstr>
      <vt:lpstr>Symbol</vt:lpstr>
      <vt:lpstr>Times New Roman</vt:lpstr>
      <vt:lpstr>Wingdings</vt:lpstr>
      <vt:lpstr>Parcel</vt:lpstr>
      <vt:lpstr>Document</vt:lpstr>
      <vt:lpstr>Chart</vt:lpstr>
      <vt:lpstr>Short-Term Memory /  Working Memory</vt:lpstr>
      <vt:lpstr>Outline: STM / WM</vt:lpstr>
      <vt:lpstr>Varieties of Memory</vt:lpstr>
      <vt:lpstr>Potential causes for memory failures</vt:lpstr>
      <vt:lpstr>Common Explicit Memory Tests: Recall</vt:lpstr>
      <vt:lpstr>Common Explicit Memory Tests: Recall</vt:lpstr>
      <vt:lpstr>Common Explicit Memory Tests: Recognition</vt:lpstr>
      <vt:lpstr>Common Implicit Memory Tests</vt:lpstr>
      <vt:lpstr>Common Procedural Memory Tests</vt:lpstr>
      <vt:lpstr>Four types of Memory Tests</vt:lpstr>
      <vt:lpstr>Memory Test Instructions</vt:lpstr>
      <vt:lpstr>Multi-Modal Model of Memory –  Atkinson and Shiffrin (1968)</vt:lpstr>
      <vt:lpstr>Important Questions:  Sensory Memory</vt:lpstr>
      <vt:lpstr>Important Questions: Sensory Memory</vt:lpstr>
      <vt:lpstr>Answers to Key Questions</vt:lpstr>
      <vt:lpstr>STM: Capacity</vt:lpstr>
      <vt:lpstr>STM: Duration</vt:lpstr>
      <vt:lpstr>Brown Peterson: Blocked v Mixed Presentation</vt:lpstr>
      <vt:lpstr>Brown Peterson: Blocked v Mixed Presentation</vt:lpstr>
      <vt:lpstr>STM: Search – Sternberg Task</vt:lpstr>
      <vt:lpstr>STM: Search – Sternberg Task</vt:lpstr>
      <vt:lpstr>STM: Search – Sternberg Task</vt:lpstr>
      <vt:lpstr>STM: Search – Sternberg Task Results</vt:lpstr>
      <vt:lpstr>STM: Search – Sternberg CogLab</vt:lpstr>
      <vt:lpstr>STM: Search – Why have an exhaustive search?</vt:lpstr>
      <vt:lpstr>STM: Forgetting – Decay v Interference (this is when it starts getting nasty)</vt:lpstr>
      <vt:lpstr>STM: Forgetting – Evidence</vt:lpstr>
      <vt:lpstr>STM: Forgetting – More Evidence</vt:lpstr>
      <vt:lpstr>STM: Forgetting – More Evidence</vt:lpstr>
      <vt:lpstr>Answers to Key Questions</vt:lpstr>
      <vt:lpstr>Baddeley’s Working Memory Model</vt:lpstr>
      <vt:lpstr>Architecture of the Working Memory Model</vt:lpstr>
      <vt:lpstr>Comparing STM and WM</vt:lpstr>
      <vt:lpstr>WM: Coding Information</vt:lpstr>
      <vt:lpstr>Comparing STM and WM: Parsimony Question</vt:lpstr>
      <vt:lpstr>WM – Unique prediction #1:  Articulatory Suppression</vt:lpstr>
      <vt:lpstr>WM – Unique prediction #2: Word Length Effect</vt:lpstr>
      <vt:lpstr>Baddeley, Thomson, &amp; Buchanan (1975)</vt:lpstr>
      <vt:lpstr>Baddeley, Thomson, &amp; Buchanan (1975)</vt:lpstr>
      <vt:lpstr>Baddeley, Thomson, &amp; Buchanan (1975)</vt:lpstr>
      <vt:lpstr>Problems with the Working Memory model</vt:lpstr>
    </vt:vector>
  </TitlesOfParts>
  <Company>Amherst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The Darkness</cp:lastModifiedBy>
  <cp:revision>105</cp:revision>
  <dcterms:created xsi:type="dcterms:W3CDTF">2018-01-04T15:50:01Z</dcterms:created>
  <dcterms:modified xsi:type="dcterms:W3CDTF">2020-02-18T02:38:01Z</dcterms:modified>
</cp:coreProperties>
</file>