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0" r:id="rId1"/>
  </p:sldMasterIdLst>
  <p:notesMasterIdLst>
    <p:notesMasterId r:id="rId35"/>
  </p:notesMasterIdLst>
  <p:sldIdLst>
    <p:sldId id="256" r:id="rId2"/>
    <p:sldId id="281" r:id="rId3"/>
    <p:sldId id="393" r:id="rId4"/>
    <p:sldId id="282" r:id="rId5"/>
    <p:sldId id="377" r:id="rId6"/>
    <p:sldId id="321" r:id="rId7"/>
    <p:sldId id="325" r:id="rId8"/>
    <p:sldId id="391" r:id="rId9"/>
    <p:sldId id="326" r:id="rId10"/>
    <p:sldId id="327" r:id="rId11"/>
    <p:sldId id="328" r:id="rId12"/>
    <p:sldId id="387" r:id="rId13"/>
    <p:sldId id="338" r:id="rId14"/>
    <p:sldId id="388" r:id="rId15"/>
    <p:sldId id="287" r:id="rId16"/>
    <p:sldId id="378" r:id="rId17"/>
    <p:sldId id="389" r:id="rId18"/>
    <p:sldId id="390" r:id="rId19"/>
    <p:sldId id="343" r:id="rId20"/>
    <p:sldId id="394" r:id="rId21"/>
    <p:sldId id="381" r:id="rId22"/>
    <p:sldId id="346" r:id="rId23"/>
    <p:sldId id="347" r:id="rId24"/>
    <p:sldId id="395" r:id="rId25"/>
    <p:sldId id="350" r:id="rId26"/>
    <p:sldId id="382" r:id="rId27"/>
    <p:sldId id="351" r:id="rId28"/>
    <p:sldId id="352" r:id="rId29"/>
    <p:sldId id="353" r:id="rId30"/>
    <p:sldId id="354" r:id="rId31"/>
    <p:sldId id="355" r:id="rId32"/>
    <p:sldId id="356" r:id="rId33"/>
    <p:sldId id="36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6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dschulkind:Documents:Teaching:Psych%20233%20-%20Cognitive:CogLab%20Graphs:Ch%2005%20-%20Encoding%20Specific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Weak Test</c:v>
          </c:tx>
          <c:spPr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48B-C142-89E4-B7D854EEA5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48B-C142-89E4-B7D854EEA5A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8B-C142-89E4-B7D854EEA5A1}"/>
              </c:ext>
            </c:extLst>
          </c:dPt>
          <c:errBars>
            <c:errBarType val="both"/>
            <c:errValType val="fixedVal"/>
            <c:noEndCap val="0"/>
            <c:val val="0.03"/>
          </c:errBars>
          <c:cat>
            <c:strRef>
              <c:f>'Raw data'!$H$6:$J$6</c:f>
              <c:strCache>
                <c:ptCount val="3"/>
                <c:pt idx="0">
                  <c:v>Weak</c:v>
                </c:pt>
                <c:pt idx="1">
                  <c:v>Strong</c:v>
                </c:pt>
                <c:pt idx="2">
                  <c:v>Lure</c:v>
                </c:pt>
              </c:strCache>
            </c:strRef>
          </c:cat>
          <c:val>
            <c:numRef>
              <c:f>'Raw data'!$H$2:$J$2</c:f>
              <c:numCache>
                <c:formatCode>General</c:formatCode>
                <c:ptCount val="3"/>
                <c:pt idx="0">
                  <c:v>0.80448718076923098</c:v>
                </c:pt>
                <c:pt idx="1">
                  <c:v>0.68910256769230804</c:v>
                </c:pt>
                <c:pt idx="2">
                  <c:v>0.78205127461538504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8B-C142-89E4-B7D854EEA5A1}"/>
            </c:ext>
          </c:extLst>
        </c:ser>
        <c:ser>
          <c:idx val="1"/>
          <c:order val="1"/>
          <c:tx>
            <c:v>Strong Test</c:v>
          </c:tx>
          <c:spPr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48B-C142-89E4-B7D854EEA5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48B-C142-89E4-B7D854EEA5A1}"/>
              </c:ext>
            </c:extLst>
          </c:dPt>
          <c:errBars>
            <c:errBarType val="both"/>
            <c:errValType val="fixedVal"/>
            <c:noEndCap val="0"/>
            <c:val val="0.03"/>
          </c:errBars>
          <c:cat>
            <c:strRef>
              <c:f>'Raw data'!$H$6:$J$6</c:f>
              <c:strCache>
                <c:ptCount val="3"/>
                <c:pt idx="0">
                  <c:v>Weak</c:v>
                </c:pt>
                <c:pt idx="1">
                  <c:v>Strong</c:v>
                </c:pt>
                <c:pt idx="2">
                  <c:v>Lure</c:v>
                </c:pt>
              </c:strCache>
            </c:strRef>
          </c:cat>
          <c:val>
            <c:numRef>
              <c:f>'Raw data'!$K$2:$L$2</c:f>
              <c:numCache>
                <c:formatCode>General</c:formatCode>
                <c:ptCount val="2"/>
                <c:pt idx="0">
                  <c:v>0.67628204923076896</c:v>
                </c:pt>
                <c:pt idx="1">
                  <c:v>0.79166666384615403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8B-C142-89E4-B7D854EEA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522296"/>
        <c:axId val="-2144173048"/>
      </c:barChart>
      <c:catAx>
        <c:axId val="2084522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Learning Cue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4173048"/>
        <c:crosses val="autoZero"/>
        <c:auto val="1"/>
        <c:lblAlgn val="ctr"/>
        <c:lblOffset val="100"/>
        <c:noMultiLvlLbl val="0"/>
      </c:catAx>
      <c:valAx>
        <c:axId val="-214417304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Correct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4522296"/>
        <c:crosses val="autoZero"/>
        <c:crossBetween val="between"/>
        <c:majorUnit val="0.15"/>
      </c:valAx>
      <c:spPr>
        <a:solidFill>
          <a:schemeClr val="accent6">
            <a:lumMod val="40000"/>
            <a:lumOff val="60000"/>
          </a:schemeClr>
        </a:solidFill>
      </c:spPr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75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CF02-AEC0-9E4A-96AF-5998456A1E42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5146-8046-794E-B56D-0C82C8A5BC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7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64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2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8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0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3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2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3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4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9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95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tx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97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AC5B8D5-0773-A440-88FF-E76245D0C43E}" type="datetimeFigureOut">
              <a:rPr lang="en-US" smtClean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3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U.S._government_and_military_acronym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 Term Memory</a:t>
            </a:r>
            <a:r>
              <a:rPr lang="en-US"/>
              <a:t>: </a:t>
            </a:r>
            <a:br>
              <a:rPr lang="en-US"/>
            </a:br>
            <a:r>
              <a:rPr lang="en-US"/>
              <a:t>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095" y="5398022"/>
            <a:ext cx="8153654" cy="1309619"/>
          </a:xfrm>
        </p:spPr>
        <p:txBody>
          <a:bodyPr>
            <a:normAutofit/>
          </a:bodyPr>
          <a:lstStyle/>
          <a:p>
            <a:r>
              <a:rPr lang="en-US" dirty="0"/>
              <a:t>No quote…yet!</a:t>
            </a:r>
          </a:p>
        </p:txBody>
      </p:sp>
    </p:spTree>
    <p:extLst>
      <p:ext uri="{BB962C8B-B14F-4D97-AF65-F5344CB8AC3E}">
        <p14:creationId xmlns:p14="http://schemas.microsoft.com/office/powerpoint/2010/main" val="21347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08"/>
            <a:ext cx="8229600" cy="884348"/>
          </a:xfrm>
        </p:spPr>
        <p:txBody>
          <a:bodyPr>
            <a:noAutofit/>
          </a:bodyPr>
          <a:lstStyle/>
          <a:p>
            <a:r>
              <a:rPr lang="en-US" sz="3200" dirty="0"/>
              <a:t>How is information transferred from STM to LTM?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714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Encoding</a:t>
            </a:r>
            <a:r>
              <a:rPr lang="en-US" sz="2400" dirty="0"/>
              <a:t> – the term used to indicate transfer from STM to LTM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cap="small" dirty="0"/>
              <a:t>Maintenance Rehearsal</a:t>
            </a:r>
          </a:p>
          <a:p>
            <a:pPr lvl="1"/>
            <a:r>
              <a:rPr lang="en-US" sz="2200" dirty="0"/>
              <a:t>simply repeating the item over and over again.  Quick but not as effective as…</a:t>
            </a:r>
            <a:endParaRPr lang="en-US" sz="2200" b="1" dirty="0"/>
          </a:p>
          <a:p>
            <a:pPr marL="463550" indent="-463550">
              <a:buNone/>
            </a:pPr>
            <a:endParaRPr lang="en-US" sz="2400" b="1" cap="small" dirty="0"/>
          </a:p>
          <a:p>
            <a:pPr marL="463550" indent="-463550">
              <a:buNone/>
            </a:pPr>
            <a:r>
              <a:rPr lang="en-US" sz="2400" b="1" cap="small" dirty="0"/>
              <a:t>Elaborative Rehearsal</a:t>
            </a:r>
          </a:p>
          <a:p>
            <a:pPr lvl="1"/>
            <a:r>
              <a:rPr lang="en-US" sz="2200" dirty="0"/>
              <a:t>lending some meaning to the information.  Chunk the information, or chunk the information and attach meaning to the digits. 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1044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77757"/>
          </a:xfrm>
        </p:spPr>
        <p:txBody>
          <a:bodyPr>
            <a:noAutofit/>
          </a:bodyPr>
          <a:lstStyle/>
          <a:p>
            <a:r>
              <a:rPr lang="en-US" sz="3200" dirty="0"/>
              <a:t>Is maintenance rehearsal really effective?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Rundus</a:t>
            </a:r>
            <a:r>
              <a:rPr lang="en-US" sz="2400" dirty="0"/>
              <a:t> said 'YES': </a:t>
            </a:r>
            <a:endParaRPr lang="en-US" sz="2400" b="1" dirty="0"/>
          </a:p>
          <a:p>
            <a:pPr marL="457200" lvl="1" indent="0">
              <a:buNone/>
            </a:pPr>
            <a:r>
              <a:rPr lang="en-US" sz="2400" dirty="0"/>
              <a:t>More rehearsal=====&gt;, Better recall  </a:t>
            </a:r>
            <a:endParaRPr lang="en-US" sz="2400" b="1" dirty="0"/>
          </a:p>
          <a:p>
            <a:pPr marL="457200" lvl="1" indent="0">
              <a:buNone/>
            </a:pPr>
            <a:r>
              <a:rPr lang="en-US" sz="2400" dirty="0"/>
              <a:t>Explanation for the Serial Position Curve</a:t>
            </a:r>
            <a:endParaRPr lang="en-US" sz="2400" b="1" dirty="0"/>
          </a:p>
          <a:p>
            <a:pPr marL="1308100" lvl="1" indent="-163513"/>
            <a:r>
              <a:rPr lang="en-US" sz="2200" b="1" dirty="0"/>
              <a:t>Primacy</a:t>
            </a:r>
            <a:r>
              <a:rPr lang="en-US" sz="2200" dirty="0"/>
              <a:t>: words rehearsed more </a:t>
            </a:r>
            <a:endParaRPr lang="en-US" sz="2200" b="1" dirty="0"/>
          </a:p>
          <a:p>
            <a:pPr marL="1308100" lvl="1" indent="-163513"/>
            <a:r>
              <a:rPr lang="en-US" sz="2200" b="1" dirty="0" err="1"/>
              <a:t>Recency</a:t>
            </a:r>
            <a:r>
              <a:rPr lang="en-US" sz="2200" dirty="0"/>
              <a:t>: words still in STM</a:t>
            </a:r>
            <a:endParaRPr lang="en-US" sz="2200" b="1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b="1" dirty="0"/>
              <a:t>Problem</a:t>
            </a:r>
            <a:r>
              <a:rPr lang="en-US" sz="2400" dirty="0"/>
              <a:t>:	</a:t>
            </a:r>
          </a:p>
          <a:p>
            <a:pPr marL="0" indent="0">
              <a:buNone/>
            </a:pPr>
            <a:r>
              <a:rPr lang="en-US" sz="2400" dirty="0"/>
              <a:t>	Correlation vs. Causation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1044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871822"/>
          </a:xfrm>
        </p:spPr>
        <p:txBody>
          <a:bodyPr>
            <a:noAutofit/>
          </a:bodyPr>
          <a:lstStyle/>
          <a:p>
            <a:r>
              <a:rPr lang="en-US" sz="3200" dirty="0"/>
              <a:t>Is maintenance rehearsal really effective?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Solution</a:t>
            </a:r>
            <a:r>
              <a:rPr lang="en-US" sz="2400" dirty="0"/>
              <a:t>:	Craik &amp; Watkins (1973)</a:t>
            </a:r>
            <a:endParaRPr lang="en-US" sz="2400" b="1" dirty="0"/>
          </a:p>
          <a:p>
            <a:pPr marL="687388" indent="0"/>
            <a:r>
              <a:rPr lang="en-US" sz="2400" dirty="0"/>
              <a:t>  </a:t>
            </a:r>
            <a:r>
              <a:rPr lang="en-US" sz="2200" dirty="0"/>
              <a:t>Learn a list of words.</a:t>
            </a:r>
          </a:p>
          <a:p>
            <a:pPr marL="687388" indent="0"/>
            <a:r>
              <a:rPr lang="en-US" sz="2200" dirty="0"/>
              <a:t>  Rehearse ‘g’ words. </a:t>
            </a:r>
          </a:p>
          <a:p>
            <a:pPr marL="687388" indent="0"/>
            <a:r>
              <a:rPr lang="en-US" sz="2200" dirty="0"/>
              <a:t>  Manipulated lag between g words.</a:t>
            </a:r>
          </a:p>
          <a:p>
            <a:pPr marL="687388" indent="0"/>
            <a:r>
              <a:rPr lang="en-US" sz="2200" dirty="0"/>
              <a:t>  If Rehearsal matters…</a:t>
            </a:r>
            <a:endParaRPr lang="en-US" sz="2200" dirty="0">
              <a:solidFill>
                <a:srgbClr val="000000"/>
              </a:solidFill>
            </a:endParaRPr>
          </a:p>
          <a:p>
            <a:pPr marL="687388" indent="0"/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/>
              <a:t>If Rehearsal does not matter…</a:t>
            </a:r>
            <a:r>
              <a:rPr lang="en-US" sz="2200" dirty="0">
                <a:solidFill>
                  <a:srgbClr val="000000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</a:p>
          <a:p>
            <a:pPr marL="0" lvl="0" indent="0">
              <a:buNone/>
            </a:pPr>
            <a:r>
              <a:rPr lang="en-US" sz="2400" dirty="0"/>
              <a:t> 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Untitle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056" y="984556"/>
            <a:ext cx="4744944" cy="394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82"/>
            <a:ext cx="8229600" cy="896874"/>
          </a:xfrm>
        </p:spPr>
        <p:txBody>
          <a:bodyPr>
            <a:noAutofit/>
          </a:bodyPr>
          <a:lstStyle/>
          <a:p>
            <a:r>
              <a:rPr lang="en-US" sz="3200" dirty="0"/>
              <a:t>Is rehearsal necessary for encoding to take 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dirty="0"/>
              <a:t>Examples: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2400" dirty="0"/>
              <a:t>Riding a bike.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2400" dirty="0"/>
              <a:t>Marcel: subliminal priming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2400" dirty="0"/>
              <a:t>Are you going to Val after class?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2400" dirty="0"/>
              <a:t>Public restroom behavior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848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60"/>
            <a:ext cx="8229600" cy="908466"/>
          </a:xfrm>
        </p:spPr>
        <p:txBody>
          <a:bodyPr>
            <a:noAutofit/>
          </a:bodyPr>
          <a:lstStyle/>
          <a:p>
            <a:r>
              <a:rPr lang="en-US" sz="3200" dirty="0"/>
              <a:t>Levels of Processing: </a:t>
            </a:r>
            <a:br>
              <a:rPr lang="en-US" sz="3200" dirty="0"/>
            </a:br>
            <a:r>
              <a:rPr lang="en-US" sz="3200" dirty="0"/>
              <a:t>Craik &amp; Lockhart (1972)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Craik</a:t>
            </a:r>
            <a:r>
              <a:rPr lang="en-US" sz="2400" b="1" dirty="0"/>
              <a:t> and Lockhart asked: </a:t>
            </a:r>
          </a:p>
          <a:p>
            <a:pPr lvl="1"/>
            <a:r>
              <a:rPr lang="en-US" sz="2200" dirty="0"/>
              <a:t>Multi-store models of memory …what’s up with that?  </a:t>
            </a:r>
            <a:endParaRPr lang="en-US" sz="2200" b="1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What are multi store-models good for?</a:t>
            </a:r>
          </a:p>
          <a:p>
            <a:pPr lvl="1"/>
            <a:r>
              <a:rPr lang="en-US" sz="2200" dirty="0"/>
              <a:t>Intuitive appeal</a:t>
            </a:r>
            <a:endParaRPr lang="en-US" sz="2200" b="1" dirty="0"/>
          </a:p>
          <a:p>
            <a:pPr lvl="1"/>
            <a:r>
              <a:rPr lang="en-US" sz="2200" dirty="0"/>
              <a:t>Apparent differences in capacity, coding, duration, maintenance, loss, retrieval</a:t>
            </a:r>
          </a:p>
          <a:p>
            <a:pPr lvl="1"/>
            <a:r>
              <a:rPr lang="en-US" sz="2200" dirty="0"/>
              <a:t>Specificity, concreteness, simplicity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820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08"/>
            <a:ext cx="8229600" cy="884348"/>
          </a:xfrm>
        </p:spPr>
        <p:txBody>
          <a:bodyPr>
            <a:noAutofit/>
          </a:bodyPr>
          <a:lstStyle/>
          <a:p>
            <a:r>
              <a:rPr lang="en-US" sz="3200" dirty="0"/>
              <a:t>Levels of Processing: </a:t>
            </a:r>
            <a:br>
              <a:rPr lang="en-US" sz="3200" dirty="0"/>
            </a:br>
            <a:r>
              <a:rPr lang="en-US" sz="3200" dirty="0"/>
              <a:t>Craik &amp; Lockhart (1972)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Problems with two-store models</a:t>
            </a:r>
            <a:r>
              <a:rPr lang="en-US" sz="2400" dirty="0"/>
              <a:t>:</a:t>
            </a:r>
          </a:p>
          <a:p>
            <a:pPr lvl="1"/>
            <a:r>
              <a:rPr lang="en-US" sz="2200" dirty="0"/>
              <a:t>Circularity: time is both theoretical and empirical distinction between stores</a:t>
            </a:r>
            <a:endParaRPr lang="en-US" sz="2200" b="1" dirty="0"/>
          </a:p>
          <a:p>
            <a:pPr lvl="1"/>
            <a:r>
              <a:rPr lang="en-US" sz="2200" dirty="0"/>
              <a:t>Should capacity limits be defined in terms of storage (hard drive) or processing speed (CPU)?</a:t>
            </a:r>
            <a:endParaRPr lang="en-US" sz="2200" b="1" dirty="0"/>
          </a:p>
          <a:p>
            <a:pPr lvl="1"/>
            <a:r>
              <a:rPr lang="en-US" sz="2200" dirty="0"/>
              <a:t>Capacity varies depending on nature of the items and/or </a:t>
            </a:r>
            <a:r>
              <a:rPr lang="en-US" sz="2200" dirty="0" err="1"/>
              <a:t>chunkability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13375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82"/>
            <a:ext cx="8229600" cy="896874"/>
          </a:xfrm>
        </p:spPr>
        <p:txBody>
          <a:bodyPr>
            <a:noAutofit/>
          </a:bodyPr>
          <a:lstStyle/>
          <a:p>
            <a:r>
              <a:rPr lang="en-US" sz="3200" dirty="0"/>
              <a:t>Levels of Processing: </a:t>
            </a:r>
            <a:br>
              <a:rPr lang="en-US" sz="3200" dirty="0"/>
            </a:br>
            <a:r>
              <a:rPr lang="en-US" sz="3200" dirty="0"/>
              <a:t>Craik &amp; Lockhart (1972)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alternative: </a:t>
            </a:r>
            <a:r>
              <a:rPr lang="en-US" sz="2400" b="1" dirty="0"/>
              <a:t>Levels of Processing</a:t>
            </a:r>
          </a:p>
          <a:p>
            <a:pPr marL="568325" lvl="0">
              <a:buFont typeface="+mj-lt"/>
              <a:buAutoNum type="arabicPeriod"/>
            </a:pPr>
            <a:r>
              <a:rPr lang="en-US" sz="2400" dirty="0"/>
              <a:t>Memory is a function of how deeply an item was processed</a:t>
            </a:r>
            <a:endParaRPr lang="en-US" sz="2400" b="1" dirty="0"/>
          </a:p>
          <a:p>
            <a:pPr lvl="2"/>
            <a:r>
              <a:rPr lang="en-US" sz="2200" dirty="0"/>
              <a:t>Sensory analysis		(crossing out vowels)</a:t>
            </a:r>
            <a:endParaRPr lang="en-US" sz="2200" b="1" dirty="0"/>
          </a:p>
          <a:p>
            <a:pPr lvl="2"/>
            <a:r>
              <a:rPr lang="en-US" sz="2200" dirty="0"/>
              <a:t>Pattern recognition 	(copying words)</a:t>
            </a:r>
            <a:endParaRPr lang="en-US" sz="2200" b="1" dirty="0"/>
          </a:p>
          <a:p>
            <a:pPr lvl="2"/>
            <a:r>
              <a:rPr lang="en-US" sz="2200" dirty="0"/>
              <a:t>Elaboration			(categorizing as ‘economic’)</a:t>
            </a:r>
            <a:endParaRPr lang="en-US" sz="2200" b="1" dirty="0"/>
          </a:p>
          <a:p>
            <a:pPr marL="568325" lvl="0" indent="-344488">
              <a:buFont typeface="+mj-lt"/>
              <a:buAutoNum type="arabicPeriod"/>
            </a:pPr>
            <a:r>
              <a:rPr lang="en-US" sz="2400" dirty="0"/>
              <a:t>Depth is more or less synonymous with semantic or meaning-based processing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9092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871822"/>
          </a:xfrm>
        </p:spPr>
        <p:txBody>
          <a:bodyPr>
            <a:noAutofit/>
          </a:bodyPr>
          <a:lstStyle/>
          <a:p>
            <a:r>
              <a:rPr lang="en-US" sz="3200" dirty="0"/>
              <a:t>Levels of Processing: </a:t>
            </a:r>
            <a:br>
              <a:rPr lang="en-US" sz="3200" dirty="0"/>
            </a:br>
            <a:r>
              <a:rPr lang="en-US" sz="3200" dirty="0"/>
              <a:t>WHAT’S IT GOOD FOR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88"/>
            <a:ext cx="8229600" cy="5667812"/>
          </a:xfrm>
        </p:spPr>
        <p:txBody>
          <a:bodyPr>
            <a:noAutofit/>
          </a:bodyPr>
          <a:lstStyle/>
          <a:p>
            <a:pPr marL="568325" lvl="0" indent="-344488">
              <a:buFont typeface="+mj-lt"/>
              <a:buAutoNum type="arabicPeriod"/>
            </a:pPr>
            <a:r>
              <a:rPr lang="en-US" sz="2400" dirty="0"/>
              <a:t>More satisfactory explanation for chunking and memory for connected vs. unconnected text</a:t>
            </a:r>
            <a:endParaRPr lang="en-US" sz="2400" b="1" dirty="0"/>
          </a:p>
          <a:p>
            <a:pPr marL="568325" lvl="0" indent="-344488">
              <a:buFont typeface="+mj-lt"/>
              <a:buAutoNum type="arabicPeriod"/>
            </a:pPr>
            <a:r>
              <a:rPr lang="en-US" sz="2400" dirty="0"/>
              <a:t>More satisfactory explanation for differences between maintenance and elaborative rehearsal</a:t>
            </a:r>
            <a:endParaRPr lang="en-US" sz="2400" b="1" dirty="0"/>
          </a:p>
          <a:p>
            <a:pPr marL="568325" lvl="0" indent="-344488">
              <a:buFont typeface="+mj-lt"/>
              <a:buAutoNum type="arabicPeriod"/>
            </a:pPr>
            <a:r>
              <a:rPr lang="en-US" sz="2400" dirty="0"/>
              <a:t>Explains incidental learning in a categorization task</a:t>
            </a:r>
            <a:endParaRPr lang="en-US" sz="2400" b="1" dirty="0"/>
          </a:p>
          <a:p>
            <a:pPr marL="568325" lvl="0" indent="-344488">
              <a:buFont typeface="+mj-lt"/>
              <a:buAutoNum type="arabicPeriod"/>
            </a:pPr>
            <a:r>
              <a:rPr lang="en-US" sz="2400" dirty="0"/>
              <a:t>Coding differences arise because STM tasks typically have little semantic content and/or opportunity for deep encoding</a:t>
            </a:r>
            <a:endParaRPr lang="en-US" sz="2400" b="1" dirty="0"/>
          </a:p>
          <a:p>
            <a:pPr marL="568325" lvl="0" indent="-344488">
              <a:buFont typeface="+mj-lt"/>
              <a:buAutoNum type="arabicPeriod"/>
            </a:pPr>
            <a:r>
              <a:rPr lang="en-US" sz="2400" dirty="0"/>
              <a:t> Primacy arises because the first few items are deeply encoded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167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08"/>
            <a:ext cx="8229600" cy="884348"/>
          </a:xfrm>
        </p:spPr>
        <p:txBody>
          <a:bodyPr>
            <a:noAutofit/>
          </a:bodyPr>
          <a:lstStyle/>
          <a:p>
            <a:r>
              <a:rPr lang="en-US" sz="3200" dirty="0"/>
              <a:t>Problems with Levels of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88"/>
            <a:ext cx="8229600" cy="56678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/>
              <a:t>1) Circularity of Deep/Shallow</a:t>
            </a:r>
          </a:p>
          <a:p>
            <a:pPr marL="0" lvl="0" indent="0">
              <a:buNone/>
            </a:pPr>
            <a:r>
              <a:rPr lang="en-US" sz="2400" dirty="0"/>
              <a:t>2) Orienting tasks are not equivalent</a:t>
            </a:r>
          </a:p>
          <a:p>
            <a:pPr lvl="1"/>
            <a:r>
              <a:rPr lang="en-US" sz="2200" dirty="0"/>
              <a:t>Deeper tasks often require more time/effort to complete</a:t>
            </a:r>
          </a:p>
          <a:p>
            <a:pPr marL="0" lvl="0" indent="0">
              <a:buNone/>
            </a:pPr>
            <a:r>
              <a:rPr lang="en-US" sz="2400" dirty="0"/>
              <a:t>3) Deeper is not always better</a:t>
            </a:r>
          </a:p>
          <a:p>
            <a:pPr lvl="1"/>
            <a:r>
              <a:rPr lang="en-US" sz="2200" dirty="0"/>
              <a:t>Rhyming task works well for rhyming cue, poorly for free recall.  Transfer-Appropriate Processing</a:t>
            </a:r>
          </a:p>
          <a:p>
            <a:pPr marL="0" lvl="0" indent="0">
              <a:buNone/>
            </a:pPr>
            <a:r>
              <a:rPr lang="en-US" sz="2400" dirty="0"/>
              <a:t>4) Maintenance rehearsal is not so bad</a:t>
            </a:r>
          </a:p>
          <a:p>
            <a:pPr lvl="1"/>
            <a:r>
              <a:rPr lang="en-US" sz="2200" dirty="0"/>
              <a:t>Works well for recognition tasks.</a:t>
            </a:r>
          </a:p>
          <a:p>
            <a:pPr marL="0" lvl="0" indent="0">
              <a:buNone/>
            </a:pPr>
            <a:r>
              <a:rPr lang="en-US" sz="2400" dirty="0"/>
              <a:t>5) Free recall does not require semantic processing</a:t>
            </a:r>
          </a:p>
          <a:p>
            <a:pPr lvl="1"/>
            <a:r>
              <a:rPr lang="en-US" sz="2200" dirty="0"/>
              <a:t>can occur with minimal semantic proces</a:t>
            </a:r>
            <a:r>
              <a:rPr lang="en-US" sz="2400" dirty="0"/>
              <a:t>sing.</a:t>
            </a:r>
          </a:p>
        </p:txBody>
      </p:sp>
    </p:spTree>
    <p:extLst>
      <p:ext uri="{BB962C8B-B14F-4D97-AF65-F5344CB8AC3E}">
        <p14:creationId xmlns:p14="http://schemas.microsoft.com/office/powerpoint/2010/main" val="140216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871822"/>
          </a:xfrm>
        </p:spPr>
        <p:txBody>
          <a:bodyPr>
            <a:noAutofit/>
          </a:bodyPr>
          <a:lstStyle/>
          <a:p>
            <a:r>
              <a:rPr lang="en-US" sz="3200" dirty="0"/>
              <a:t>Retention in LTM: The Great </a:t>
            </a:r>
            <a:r>
              <a:rPr lang="en-US" sz="3200" dirty="0" err="1"/>
              <a:t>Grandaddy</a:t>
            </a:r>
            <a:r>
              <a:rPr lang="en-US" sz="3200" dirty="0"/>
              <a:t>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88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Herman Ebbinghaus</a:t>
            </a:r>
            <a:r>
              <a:rPr lang="en-US" sz="2400" dirty="0"/>
              <a:t> </a:t>
            </a:r>
          </a:p>
          <a:p>
            <a:pPr lvl="1"/>
            <a:r>
              <a:rPr lang="en-US" sz="2200" dirty="0"/>
              <a:t>the first psychologist to study memory systematically.</a:t>
            </a:r>
            <a:endParaRPr lang="en-US" sz="2200" b="1" dirty="0"/>
          </a:p>
          <a:p>
            <a:pPr marL="0" indent="0">
              <a:buNone/>
            </a:pPr>
            <a:r>
              <a:rPr lang="en-US" sz="2400" dirty="0"/>
              <a:t>What he did:</a:t>
            </a:r>
            <a:endParaRPr lang="en-US" sz="2400" b="1" dirty="0"/>
          </a:p>
          <a:p>
            <a:pPr marL="0" indent="0">
              <a:buNone/>
            </a:pPr>
            <a:r>
              <a:rPr lang="en-US" sz="2000" dirty="0"/>
              <a:t>	1) </a:t>
            </a:r>
            <a:r>
              <a:rPr lang="en-US" sz="2200" b="1" dirty="0"/>
              <a:t>Studied lists of nonsense syllables</a:t>
            </a:r>
          </a:p>
          <a:p>
            <a:pPr marL="0" indent="0">
              <a:buNone/>
            </a:pPr>
            <a:r>
              <a:rPr lang="en-US" sz="2200" dirty="0"/>
              <a:t>		a) Why? 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2) </a:t>
            </a:r>
            <a:r>
              <a:rPr lang="en-US" sz="2200" b="1" dirty="0"/>
              <a:t>Painstakingly controlled</a:t>
            </a:r>
            <a:r>
              <a:rPr lang="en-US" sz="2200" dirty="0"/>
              <a:t> </a:t>
            </a: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		</a:t>
            </a:r>
            <a:r>
              <a:rPr lang="en-US" sz="2200" dirty="0"/>
              <a:t>a) list length (long lists eliminated STM)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	b) retention interval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023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Outline: LTM – An Introduction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40F15B-62DF-EB4C-B6D1-E6A5FBD4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604" y="984556"/>
            <a:ext cx="7741085" cy="570411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/>
              <a:t>Provide a working definition of LTM.</a:t>
            </a:r>
            <a:endParaRPr lang="en-US" sz="2400" b="1" dirty="0"/>
          </a:p>
          <a:p>
            <a:pPr marL="457200" indent="-457200">
              <a:buAutoNum type="arabicParenR"/>
            </a:pPr>
            <a:r>
              <a:rPr lang="en-US" sz="2400" dirty="0"/>
              <a:t>Discuss the nature of LTM.</a:t>
            </a:r>
            <a:endParaRPr lang="en-US" sz="2400" b="1" dirty="0"/>
          </a:p>
          <a:p>
            <a:pPr marL="457200" indent="-457200">
              <a:buAutoNum type="arabicParenR"/>
            </a:pPr>
            <a:r>
              <a:rPr lang="en-US" sz="2400" dirty="0"/>
              <a:t>Address 5 key questions:</a:t>
            </a:r>
            <a:endParaRPr lang="en-US" sz="2400" b="1" dirty="0"/>
          </a:p>
          <a:p>
            <a:pPr lvl="1"/>
            <a:r>
              <a:rPr lang="en-US" sz="2200" dirty="0"/>
              <a:t>Capacity</a:t>
            </a:r>
            <a:endParaRPr lang="en-US" sz="2200" b="1" dirty="0"/>
          </a:p>
          <a:p>
            <a:pPr lvl="1"/>
            <a:r>
              <a:rPr lang="en-US" sz="2200" dirty="0"/>
              <a:t>Coding</a:t>
            </a:r>
            <a:endParaRPr lang="en-US" sz="2200" b="1" dirty="0"/>
          </a:p>
          <a:p>
            <a:pPr lvl="1"/>
            <a:r>
              <a:rPr lang="en-US" sz="2200" dirty="0"/>
              <a:t>Transfer/Encoding</a:t>
            </a:r>
            <a:endParaRPr lang="en-US" sz="2200" b="1" dirty="0"/>
          </a:p>
          <a:p>
            <a:pPr lvl="1"/>
            <a:r>
              <a:rPr lang="en-US" sz="2200" dirty="0"/>
              <a:t>Duration: Retention vs. Forgetting</a:t>
            </a:r>
            <a:endParaRPr lang="en-US" sz="2200" b="1" dirty="0"/>
          </a:p>
          <a:p>
            <a:pPr lvl="1"/>
            <a:r>
              <a:rPr lang="en-US" sz="2200" dirty="0"/>
              <a:t>Retrieval / Search</a:t>
            </a:r>
            <a:endParaRPr lang="en-US" sz="2200" b="1" dirty="0"/>
          </a:p>
          <a:p>
            <a:pPr marL="457200" indent="-457200">
              <a:buFont typeface="+mj-lt"/>
              <a:buAutoNum type="arabicParenR" startAt="4"/>
            </a:pPr>
            <a:r>
              <a:rPr lang="en-US" sz="2400" dirty="0"/>
              <a:t>Is information is ever really lost from memory?</a:t>
            </a:r>
            <a:endParaRPr lang="en-US" sz="2400" b="1" dirty="0"/>
          </a:p>
          <a:p>
            <a:pPr marL="457200" indent="-457200">
              <a:buFont typeface="+mj-lt"/>
              <a:buAutoNum type="arabicParenR" startAt="4"/>
            </a:pPr>
            <a:r>
              <a:rPr lang="en-US" sz="2400" dirty="0"/>
              <a:t>Outline a number of factors that influence long term memory performance. (Useful study hints!)</a:t>
            </a:r>
          </a:p>
        </p:txBody>
      </p:sp>
    </p:spTree>
    <p:extLst>
      <p:ext uri="{BB962C8B-B14F-4D97-AF65-F5344CB8AC3E}">
        <p14:creationId xmlns:p14="http://schemas.microsoft.com/office/powerpoint/2010/main" val="1802452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871822"/>
          </a:xfrm>
        </p:spPr>
        <p:txBody>
          <a:bodyPr>
            <a:noAutofit/>
          </a:bodyPr>
          <a:lstStyle/>
          <a:p>
            <a:r>
              <a:rPr lang="en-US" sz="3200" dirty="0"/>
              <a:t>Retention in LTM: The Great </a:t>
            </a:r>
            <a:r>
              <a:rPr lang="en-US" sz="3200" dirty="0" err="1"/>
              <a:t>Grandaddy</a:t>
            </a:r>
            <a:r>
              <a:rPr lang="en-US" sz="3200" dirty="0"/>
              <a:t>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88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Herman Ebbinghaus</a:t>
            </a:r>
            <a:r>
              <a:rPr lang="en-US" sz="2400" dirty="0"/>
              <a:t> </a:t>
            </a:r>
          </a:p>
          <a:p>
            <a:pPr lvl="1"/>
            <a:r>
              <a:rPr lang="en-US" sz="2200" dirty="0"/>
              <a:t>the first psychologist to study memory systematically.</a:t>
            </a:r>
            <a:endParaRPr lang="en-US" sz="2200" b="1" dirty="0"/>
          </a:p>
          <a:p>
            <a:pPr marL="0" indent="0">
              <a:buNone/>
            </a:pPr>
            <a:r>
              <a:rPr lang="en-US" sz="2400" dirty="0"/>
              <a:t>What he did:</a:t>
            </a:r>
            <a:endParaRPr lang="en-US" sz="2400" b="1" dirty="0"/>
          </a:p>
          <a:p>
            <a:pPr marL="0" indent="0">
              <a:buNone/>
            </a:pPr>
            <a:r>
              <a:rPr lang="en-US" sz="2200" dirty="0"/>
              <a:t>	3) </a:t>
            </a:r>
            <a:r>
              <a:rPr lang="en-US" sz="2200" b="1" dirty="0"/>
              <a:t>Relearning Method</a:t>
            </a:r>
          </a:p>
          <a:p>
            <a:pPr marL="0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i</a:t>
            </a:r>
            <a:r>
              <a:rPr lang="en-US" sz="2200" dirty="0"/>
              <a:t>) learned a list to criterion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	ii) set it aside for a retention interval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	iii) re-learned list to same criterion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	iv) 		# of trials in </a:t>
            </a:r>
            <a:r>
              <a:rPr lang="en-US" sz="2200" dirty="0" err="1"/>
              <a:t>i</a:t>
            </a:r>
            <a:r>
              <a:rPr lang="en-US" sz="2200" dirty="0"/>
              <a:t>) 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>
                <a:sym typeface="Symbol"/>
              </a:rPr>
              <a:t>			   -</a:t>
            </a:r>
            <a:r>
              <a:rPr lang="en-US" sz="2200" dirty="0"/>
              <a:t>  </a:t>
            </a:r>
            <a:r>
              <a:rPr lang="en-US" sz="2200" u="sng" dirty="0"/>
              <a:t># of trials in iii)</a:t>
            </a:r>
            <a:endParaRPr lang="en-US" sz="2200" b="1" dirty="0"/>
          </a:p>
          <a:p>
            <a:pPr marL="0" indent="0">
              <a:buNone/>
            </a:pPr>
            <a:r>
              <a:rPr lang="en-US" sz="2000" dirty="0"/>
              <a:t>				</a:t>
            </a:r>
            <a:r>
              <a:rPr lang="en-US" sz="2000" b="1" dirty="0"/>
              <a:t>Savings Score</a:t>
            </a:r>
          </a:p>
          <a:p>
            <a:pPr marL="452438" indent="-452438">
              <a:buNone/>
              <a:tabLst>
                <a:tab pos="7196138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727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What did </a:t>
            </a:r>
            <a:r>
              <a:rPr lang="en-US" sz="3200" dirty="0" err="1"/>
              <a:t>Ebbinghaus</a:t>
            </a:r>
            <a:r>
              <a:rPr lang="en-US" sz="3200" dirty="0"/>
              <a:t>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2400" dirty="0"/>
              <a:t>Forgetting follows a </a:t>
            </a:r>
            <a:r>
              <a:rPr lang="en-US" sz="2400" b="1" i="1" dirty="0"/>
              <a:t>power-function decline</a:t>
            </a:r>
            <a:r>
              <a:rPr lang="en-US" sz="2400" dirty="0"/>
              <a:t> over the length of the retention interval.</a:t>
            </a:r>
          </a:p>
          <a:p>
            <a:pPr marL="457200" indent="-457200">
              <a:buAutoNum type="arabicParenR"/>
            </a:pPr>
            <a:r>
              <a:rPr lang="en-US" sz="2400" dirty="0"/>
              <a:t>The longer a list, the more trials are required to reach criterion.  </a:t>
            </a:r>
            <a:endParaRPr lang="en-US" sz="2400" b="1" dirty="0"/>
          </a:p>
          <a:p>
            <a:pPr marL="457200" indent="-457200">
              <a:buAutoNum type="arabicParenR"/>
            </a:pPr>
            <a:r>
              <a:rPr lang="en-US" sz="2400" dirty="0"/>
              <a:t>However, the more trials one spends learning a list, the better the savings score is.  </a:t>
            </a:r>
            <a:endParaRPr lang="en-US" sz="2400" b="1" dirty="0"/>
          </a:p>
          <a:p>
            <a:pPr marL="457200" indent="-457200">
              <a:buAutoNum type="arabicParenR"/>
            </a:pPr>
            <a:r>
              <a:rPr lang="en-US" sz="2400" dirty="0"/>
              <a:t>Overlearning: When should you </a:t>
            </a:r>
            <a:r>
              <a:rPr lang="en-US" sz="2400" b="1" dirty="0"/>
              <a:t>STOP</a:t>
            </a:r>
            <a:r>
              <a:rPr lang="en-US" sz="2400" dirty="0"/>
              <a:t> studying?</a:t>
            </a:r>
          </a:p>
          <a:p>
            <a:pPr marL="911225" indent="0">
              <a:buNone/>
            </a:pPr>
            <a:r>
              <a:rPr lang="en-US" sz="2200" dirty="0"/>
              <a:t>the most efficient ‘dose’ of studying is approximately 130% of the time required to learn something.</a:t>
            </a:r>
            <a:endParaRPr lang="en-US" sz="2200" b="1" dirty="0"/>
          </a:p>
          <a:p>
            <a:pPr marL="452438" indent="-452438">
              <a:buNone/>
              <a:tabLst>
                <a:tab pos="7196138" algn="l"/>
              </a:tabLst>
            </a:pPr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81" y="984556"/>
            <a:ext cx="5738838" cy="55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786"/>
            <a:ext cx="8229600" cy="862260"/>
          </a:xfrm>
        </p:spPr>
        <p:txBody>
          <a:bodyPr>
            <a:noAutofit/>
          </a:bodyPr>
          <a:lstStyle/>
          <a:p>
            <a:r>
              <a:rPr lang="en-US" sz="3200" dirty="0"/>
              <a:t>Forgetting in LTM: Decay v 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Evidence to support </a:t>
            </a:r>
            <a:r>
              <a:rPr lang="en-US" sz="2400" b="1" i="1" dirty="0"/>
              <a:t>decay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Anecdotal evidence: </a:t>
            </a:r>
            <a:endParaRPr lang="en-US" sz="2200" b="1" dirty="0"/>
          </a:p>
          <a:p>
            <a:pPr lvl="1"/>
            <a:r>
              <a:rPr lang="en-US" sz="2200" dirty="0"/>
              <a:t>Recency</a:t>
            </a:r>
            <a:endParaRPr lang="en-US" sz="2200" b="1" dirty="0"/>
          </a:p>
          <a:p>
            <a:pPr marL="0" indent="0" algn="ctr">
              <a:buNone/>
            </a:pPr>
            <a:r>
              <a:rPr lang="en-US" sz="2400" dirty="0"/>
              <a:t>______________________________________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Evidence to support </a:t>
            </a:r>
            <a:r>
              <a:rPr lang="en-US" sz="2400" b="1" i="1" dirty="0"/>
              <a:t>interference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Primacy</a:t>
            </a:r>
            <a:endParaRPr lang="en-US" sz="2200" b="1" dirty="0"/>
          </a:p>
          <a:p>
            <a:pPr lvl="1"/>
            <a:r>
              <a:rPr lang="en-US" sz="2200" dirty="0"/>
              <a:t>Proactive Interference</a:t>
            </a:r>
            <a:endParaRPr lang="en-US" sz="2200" b="1" dirty="0"/>
          </a:p>
          <a:p>
            <a:pPr lvl="1"/>
            <a:r>
              <a:rPr lang="en-US" sz="2200" dirty="0"/>
              <a:t>Retroactive Interference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8659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Does forgetting really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7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For several months in college, I could not find my Dire Straits T-shirt.  Truly, I thought I had lost it.  I was describing my loss to my friend, Jeff, who said, "You didn't lose it.  Pete borrowed it from you and decided to keep it.”</a:t>
            </a:r>
            <a:endParaRPr lang="en-US" sz="2400" b="1" dirty="0"/>
          </a:p>
          <a:p>
            <a:pPr marL="403225" indent="0">
              <a:buNone/>
            </a:pPr>
            <a:r>
              <a:rPr lang="en-US" sz="2200" b="1" i="1" dirty="0"/>
              <a:t>Q1</a:t>
            </a:r>
            <a:r>
              <a:rPr lang="en-US" sz="2200" dirty="0"/>
              <a:t>: Did I really lose my t-shirt?  </a:t>
            </a:r>
            <a:endParaRPr lang="en-US" sz="2200" b="1" dirty="0"/>
          </a:p>
          <a:p>
            <a:pPr marL="403225" indent="0">
              <a:buNone/>
            </a:pPr>
            <a:r>
              <a:rPr lang="en-US" sz="2200" b="1" i="1" dirty="0"/>
              <a:t>Q2</a:t>
            </a:r>
            <a:r>
              <a:rPr lang="en-US" sz="2200" dirty="0"/>
              <a:t>: If I didn't really lose my t-shirt, why could I not find it?</a:t>
            </a:r>
            <a:endParaRPr lang="en-US" sz="2200" b="1" dirty="0"/>
          </a:p>
          <a:p>
            <a:pPr marL="403225" indent="0">
              <a:buNone/>
            </a:pPr>
            <a:r>
              <a:rPr lang="en-US" sz="2200" b="1" i="1" dirty="0"/>
              <a:t>Q3</a:t>
            </a:r>
            <a:r>
              <a:rPr lang="en-US" sz="2200" dirty="0"/>
              <a:t>: What would be a reasonable mature response?  </a:t>
            </a:r>
            <a:endParaRPr lang="en-US" sz="2200" b="1" dirty="0"/>
          </a:p>
          <a:p>
            <a:pPr marL="0" indent="0" algn="ctr">
              <a:buNone/>
            </a:pPr>
            <a:r>
              <a:rPr lang="en-US" sz="2400" dirty="0"/>
              <a:t>___________________________________________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874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Does forgetting really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7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For several months in college, I could not find my Dire Straits T-shirt.  Truly, I thought I had lost it.  I was describing my loss to my friend, Jeff, who said, "You didn't lose it.  Pete borrowed it from you and decided to keep it.”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mirrors how cognitive psychologists think about forgetting:</a:t>
            </a:r>
            <a:endParaRPr lang="en-US" sz="2400" b="1" dirty="0"/>
          </a:p>
          <a:p>
            <a:pPr marL="463550" lvl="0" indent="0">
              <a:buNone/>
            </a:pPr>
            <a:r>
              <a:rPr lang="en-US" sz="2400" dirty="0"/>
              <a:t>We don’t 'forget'.  We are temporarily unable to locate a piece of stored data because we lack sufficient cues.</a:t>
            </a:r>
            <a:endParaRPr lang="en-US" sz="2400" b="1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659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Availability v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Available </a:t>
            </a:r>
            <a:r>
              <a:rPr lang="en-US" sz="2400" dirty="0"/>
              <a:t>	- 	Is information stored in memory?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Accessibility</a:t>
            </a:r>
            <a:r>
              <a:rPr lang="en-US" sz="2400" dirty="0"/>
              <a:t> - 	Can we get to it?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Big debate in amnesia/dementia literature</a:t>
            </a:r>
            <a:endParaRPr lang="en-US" sz="2400" b="1" dirty="0"/>
          </a:p>
          <a:p>
            <a:pPr lvl="1"/>
            <a:r>
              <a:rPr lang="en-US" sz="2200" dirty="0"/>
              <a:t>Recall vs. recognition</a:t>
            </a:r>
            <a:endParaRPr lang="en-US" sz="2200" b="1" dirty="0"/>
          </a:p>
          <a:p>
            <a:pPr lvl="1"/>
            <a:r>
              <a:rPr lang="en-US" sz="2200" dirty="0"/>
              <a:t>T-O-T phenomenon</a:t>
            </a:r>
          </a:p>
          <a:p>
            <a:pPr lvl="1"/>
            <a:r>
              <a:rPr lang="en-US" sz="2200" dirty="0"/>
              <a:t>Implicit memory studies in amnesia</a:t>
            </a:r>
            <a:endParaRPr lang="en-US" sz="2200" b="1" dirty="0"/>
          </a:p>
          <a:p>
            <a:pPr lvl="1"/>
            <a:r>
              <a:rPr lang="en-US" sz="2200" dirty="0"/>
              <a:t>Online reading? </a:t>
            </a:r>
            <a:endParaRPr lang="en-US" sz="2200" b="1" dirty="0"/>
          </a:p>
          <a:p>
            <a:pPr marL="0" indent="0">
              <a:buNone/>
            </a:pPr>
            <a:r>
              <a:rPr lang="en-US" sz="2400" b="1" i="1" dirty="0"/>
              <a:t>Practical Applications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Explaining bad grades to your parents</a:t>
            </a:r>
          </a:p>
          <a:p>
            <a:pPr lvl="1"/>
            <a:r>
              <a:rPr lang="en-US" sz="2200" dirty="0"/>
              <a:t>It wasn't me, it was the cue environment. </a:t>
            </a:r>
          </a:p>
        </p:txBody>
      </p:sp>
    </p:spTree>
    <p:extLst>
      <p:ext uri="{BB962C8B-B14F-4D97-AF65-F5344CB8AC3E}">
        <p14:creationId xmlns:p14="http://schemas.microsoft.com/office/powerpoint/2010/main" val="13662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Answers to Key Questions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73144"/>
              </p:ext>
            </p:extLst>
          </p:nvPr>
        </p:nvGraphicFramePr>
        <p:xfrm>
          <a:off x="732116" y="1397000"/>
          <a:ext cx="7560236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Sensory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LTM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VERY 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 ±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Functionally Infinite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Very 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Don’t get me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Functionally Infinite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Physical (analog)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Largely 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Largely semantic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Serial;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exhuastive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2400" dirty="0"/>
                        <a:t>Parallel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Forgetting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Decay / Interference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Decay,</a:t>
                      </a:r>
                      <a:r>
                        <a:rPr lang="en-US" sz="2400" baseline="0" dirty="0"/>
                        <a:t> RI, and PI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Decay,</a:t>
                      </a:r>
                      <a:r>
                        <a:rPr lang="en-US" sz="2400" baseline="0" dirty="0"/>
                        <a:t> RI, and PI*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29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08"/>
            <a:ext cx="8229600" cy="884348"/>
          </a:xfrm>
        </p:spPr>
        <p:txBody>
          <a:bodyPr>
            <a:noAutofit/>
          </a:bodyPr>
          <a:lstStyle/>
          <a:p>
            <a:r>
              <a:rPr lang="en-US" sz="3200" dirty="0"/>
              <a:t>Factors that affect forgetting*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Organization</a:t>
            </a:r>
          </a:p>
          <a:p>
            <a:pPr marL="854075" lvl="0" indent="-457200">
              <a:buFont typeface="+mj-lt"/>
              <a:buAutoNum type="arabicParenR"/>
            </a:pPr>
            <a:r>
              <a:rPr lang="en-US" sz="2400" dirty="0"/>
              <a:t>Bower et al. </a:t>
            </a:r>
            <a:endParaRPr lang="en-US" sz="2400" b="1" dirty="0"/>
          </a:p>
          <a:p>
            <a:pPr marL="1190625" lvl="1"/>
            <a:r>
              <a:rPr lang="en-US" sz="2200" dirty="0"/>
              <a:t>Categorization</a:t>
            </a:r>
            <a:endParaRPr lang="en-US" sz="2200" b="1" dirty="0"/>
          </a:p>
          <a:p>
            <a:pPr marL="854075" lvl="0" indent="-457200">
              <a:buFont typeface="+mj-lt"/>
              <a:buAutoNum type="arabicParenR"/>
            </a:pPr>
            <a:r>
              <a:rPr lang="en-US" sz="2400" dirty="0" err="1"/>
              <a:t>Bousfield</a:t>
            </a:r>
            <a:r>
              <a:rPr lang="en-US" sz="2400" dirty="0"/>
              <a:t> </a:t>
            </a:r>
            <a:endParaRPr lang="en-US" sz="2400" b="1" dirty="0"/>
          </a:p>
          <a:p>
            <a:pPr marL="1190625" lvl="1"/>
            <a:r>
              <a:rPr lang="en-US" sz="2200" dirty="0"/>
              <a:t>Re-organization</a:t>
            </a:r>
            <a:endParaRPr lang="en-US" sz="2200" b="1" dirty="0"/>
          </a:p>
          <a:p>
            <a:pPr marL="854075" lvl="0" indent="-457200">
              <a:buFont typeface="+mj-lt"/>
              <a:buAutoNum type="arabicParenR"/>
            </a:pPr>
            <a:r>
              <a:rPr lang="en-US" sz="2400" dirty="0" err="1"/>
              <a:t>Tulving</a:t>
            </a:r>
            <a:r>
              <a:rPr lang="en-US" sz="2400" dirty="0"/>
              <a:t> </a:t>
            </a:r>
            <a:endParaRPr lang="en-US" sz="2400" b="1" dirty="0"/>
          </a:p>
          <a:p>
            <a:pPr marL="1190625" lvl="1"/>
            <a:r>
              <a:rPr lang="en-US" sz="2200" dirty="0"/>
              <a:t>Subjective organization; IDs</a:t>
            </a:r>
            <a:endParaRPr lang="en-US" sz="2200" b="1" dirty="0"/>
          </a:p>
          <a:p>
            <a:pPr marL="1190625" lvl="1"/>
            <a:r>
              <a:rPr lang="en-US" sz="2200" dirty="0"/>
              <a:t>Note: consistent with semantic org of LTM</a:t>
            </a:r>
            <a:endParaRPr lang="en-US" sz="2200" b="1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672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871822"/>
          </a:xfrm>
        </p:spPr>
        <p:txBody>
          <a:bodyPr>
            <a:noAutofit/>
          </a:bodyPr>
          <a:lstStyle/>
          <a:p>
            <a:r>
              <a:rPr lang="en-US" sz="3200" dirty="0"/>
              <a:t>Factors that affect forgetting* Distinctiveness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Distinctiveness</a:t>
            </a:r>
            <a:endParaRPr lang="en-US" sz="2400" b="1" dirty="0"/>
          </a:p>
          <a:p>
            <a:pPr marL="915988" lvl="0" indent="-457200">
              <a:buFont typeface="+mj-lt"/>
              <a:buAutoNum type="arabicParenR"/>
            </a:pPr>
            <a:r>
              <a:rPr lang="en-US" sz="2400" dirty="0" err="1"/>
              <a:t>Mantyla</a:t>
            </a:r>
            <a:r>
              <a:rPr lang="en-US" sz="2400" dirty="0"/>
              <a:t> &amp; </a:t>
            </a:r>
            <a:r>
              <a:rPr lang="en-US" sz="2400" dirty="0" err="1"/>
              <a:t>Nillson</a:t>
            </a:r>
            <a:r>
              <a:rPr lang="en-US" sz="2400" dirty="0"/>
              <a:t> </a:t>
            </a:r>
            <a:endParaRPr lang="en-US" sz="2400" b="1" dirty="0"/>
          </a:p>
          <a:p>
            <a:pPr lvl="2"/>
            <a:r>
              <a:rPr lang="en-US" sz="2200" dirty="0"/>
              <a:t>Self-generated cues</a:t>
            </a:r>
            <a:endParaRPr lang="en-US" sz="2200" b="1" dirty="0"/>
          </a:p>
          <a:p>
            <a:pPr marL="915988" lvl="0" indent="-457200">
              <a:buFont typeface="+mj-lt"/>
              <a:buAutoNum type="arabicParenR"/>
            </a:pPr>
            <a:r>
              <a:rPr lang="en-US" sz="2400" dirty="0" err="1"/>
              <a:t>Begg</a:t>
            </a:r>
            <a:r>
              <a:rPr lang="en-US" sz="2400" dirty="0"/>
              <a:t> </a:t>
            </a:r>
            <a:endParaRPr lang="en-US" sz="2400" b="1" dirty="0"/>
          </a:p>
          <a:p>
            <a:pPr lvl="2"/>
            <a:r>
              <a:rPr lang="en-US" sz="2200" dirty="0"/>
              <a:t>Rate differences vs. similarities</a:t>
            </a:r>
            <a:endParaRPr lang="en-US" sz="2200" b="1" dirty="0"/>
          </a:p>
          <a:p>
            <a:pPr lvl="2"/>
            <a:r>
              <a:rPr lang="en-US" sz="2200" b="1" i="1" dirty="0"/>
              <a:t>Practical Study Tip!</a:t>
            </a:r>
            <a:endParaRPr lang="en-US" sz="2200" b="1" dirty="0"/>
          </a:p>
          <a:p>
            <a:pPr marL="915988" lvl="0" indent="-457200">
              <a:buFont typeface="+mj-lt"/>
              <a:buAutoNum type="arabicParenR"/>
            </a:pPr>
            <a:r>
              <a:rPr lang="en-US" sz="2400" dirty="0"/>
              <a:t>Watkins </a:t>
            </a:r>
            <a:endParaRPr lang="en-US" sz="2400" b="1" dirty="0"/>
          </a:p>
          <a:p>
            <a:pPr lvl="2"/>
            <a:r>
              <a:rPr lang="en-US" sz="2200" dirty="0"/>
              <a:t>Cue Overload Effect</a:t>
            </a:r>
          </a:p>
          <a:p>
            <a:pPr marL="0" lvl="1" indent="0">
              <a:buNone/>
            </a:pPr>
            <a:endParaRPr lang="en-US" sz="2000" b="1" dirty="0"/>
          </a:p>
          <a:p>
            <a:pPr marL="463550" lvl="1" indent="-463550">
              <a:buNone/>
            </a:pPr>
            <a:r>
              <a:rPr lang="en-US" sz="2400" dirty="0"/>
              <a:t>Note: </a:t>
            </a:r>
            <a:r>
              <a:rPr lang="en-US" sz="2400" b="1" dirty="0"/>
              <a:t>Organization</a:t>
            </a:r>
            <a:r>
              <a:rPr lang="en-US" sz="2400" dirty="0"/>
              <a:t> and </a:t>
            </a:r>
            <a:r>
              <a:rPr lang="en-US" sz="2400" b="1" dirty="0"/>
              <a:t>Distinctiveness</a:t>
            </a:r>
            <a:r>
              <a:rPr lang="en-US" sz="2400" dirty="0"/>
              <a:t> are opposite sides of the same coin</a:t>
            </a:r>
          </a:p>
        </p:txBody>
      </p:sp>
    </p:spTree>
    <p:extLst>
      <p:ext uri="{BB962C8B-B14F-4D97-AF65-F5344CB8AC3E}">
        <p14:creationId xmlns:p14="http://schemas.microsoft.com/office/powerpoint/2010/main" val="1699929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38"/>
            <a:ext cx="8229600" cy="821718"/>
          </a:xfrm>
        </p:spPr>
        <p:txBody>
          <a:bodyPr>
            <a:noAutofit/>
          </a:bodyPr>
          <a:lstStyle/>
          <a:p>
            <a:r>
              <a:rPr lang="en-US" sz="3200" dirty="0"/>
              <a:t>More factors that effect forgetting*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400" dirty="0"/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Number of cues</a:t>
            </a:r>
          </a:p>
          <a:p>
            <a:pPr lvl="1"/>
            <a:r>
              <a:rPr lang="en-US" sz="2000" dirty="0"/>
              <a:t>Many cues======&gt;1 Target….</a:t>
            </a:r>
          </a:p>
          <a:p>
            <a:pPr lvl="1"/>
            <a:r>
              <a:rPr lang="en-US" sz="2000" dirty="0"/>
              <a:t>Many Targets====&gt;1 Cue…….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Self-reference effect</a:t>
            </a:r>
          </a:p>
          <a:p>
            <a:pPr lvl="1"/>
            <a:r>
              <a:rPr lang="en-US" sz="2200" dirty="0"/>
              <a:t>It’s all about me (or you)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i="1" dirty="0"/>
              <a:t>Encoding Specificity</a:t>
            </a:r>
            <a:r>
              <a:rPr lang="en-US" sz="2400" dirty="0"/>
              <a:t> – </a:t>
            </a:r>
          </a:p>
          <a:p>
            <a:pPr lvl="1"/>
            <a:r>
              <a:rPr lang="en-US" sz="2200" dirty="0"/>
              <a:t>Memory varies directly with the amount of overlap between the conditions at encoding and the conditions at test.  </a:t>
            </a:r>
            <a:endParaRPr lang="en-US" sz="2200" b="1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992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BFC3-B235-4445-BDF8-702034F8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38391"/>
            <a:ext cx="6814159" cy="1188720"/>
          </a:xfrm>
        </p:spPr>
        <p:txBody>
          <a:bodyPr>
            <a:noAutofit/>
          </a:bodyPr>
          <a:lstStyle/>
          <a:p>
            <a:r>
              <a:rPr lang="en-US" sz="3200" dirty="0"/>
              <a:t>Working Definition of LTM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056F5-0210-9F4C-AE26-717EB4B3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5733"/>
            <a:ext cx="7145867" cy="34506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/>
              <a:t>LTM</a:t>
            </a:r>
            <a:r>
              <a:rPr lang="en-US" sz="2400" dirty="0"/>
              <a:t>: A repository for all of the information that we know about the world that, in contrast with STM, is stored for an indefinite period of time. 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21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Encoding Specificity - </a:t>
            </a:r>
            <a:r>
              <a:rPr lang="en-US" sz="3200" dirty="0" err="1"/>
              <a:t>CogLab</a:t>
            </a:r>
            <a:endParaRPr lang="en-US" sz="3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833313"/>
              </p:ext>
            </p:extLst>
          </p:nvPr>
        </p:nvGraphicFramePr>
        <p:xfrm>
          <a:off x="0" y="1096968"/>
          <a:ext cx="9144000" cy="4865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929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871822"/>
          </a:xfrm>
        </p:spPr>
        <p:txBody>
          <a:bodyPr>
            <a:noAutofit/>
          </a:bodyPr>
          <a:lstStyle/>
          <a:p>
            <a:r>
              <a:rPr lang="en-US" sz="3200" dirty="0"/>
              <a:t>Interesting Examples of Encoding Specificity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b="1" dirty="0"/>
              <a:t>Mood-Congruent Memory</a:t>
            </a:r>
          </a:p>
          <a:p>
            <a:pPr lvl="1"/>
            <a:r>
              <a:rPr lang="en-US" sz="2200" dirty="0"/>
              <a:t>people remember more sad things about an event when they are in a sad mood and more happy things about an event when they are in a happy mood.  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b="1" dirty="0"/>
              <a:t>State-Dependent Memory</a:t>
            </a:r>
          </a:p>
          <a:p>
            <a:pPr lvl="1"/>
            <a:r>
              <a:rPr lang="en-US" sz="2200" dirty="0"/>
              <a:t>If you learn something when you are in an altered state of consciousness, you will remember it better if you return to that state of consciousness.  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b="1" dirty="0"/>
              <a:t>Context-Dependent Memory</a:t>
            </a:r>
            <a:r>
              <a:rPr lang="en-US" sz="2400" dirty="0"/>
              <a:t> </a:t>
            </a:r>
          </a:p>
          <a:p>
            <a:pPr lvl="1"/>
            <a:r>
              <a:rPr lang="en-US" sz="2200" dirty="0"/>
              <a:t>memory is better when tested in the environment in which learning took place.  (</a:t>
            </a:r>
            <a:r>
              <a:rPr lang="en-US" sz="2200" b="1" i="1" dirty="0"/>
              <a:t>Study tip</a:t>
            </a:r>
            <a:r>
              <a:rPr lang="en-US" sz="2200" dirty="0"/>
              <a:t>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699929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Non-Imagery Mnemonics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Acronyms</a:t>
            </a:r>
          </a:p>
          <a:p>
            <a:pPr marL="911225" defTabSz="454025"/>
            <a:r>
              <a:rPr lang="en-US" sz="2400" dirty="0"/>
              <a:t>Military loves </a:t>
            </a:r>
            <a:r>
              <a:rPr lang="en-US" sz="2400" dirty="0">
                <a:hlinkClick r:id="rId3"/>
              </a:rPr>
              <a:t>acronyms</a:t>
            </a:r>
            <a:endParaRPr lang="en-US" sz="2400" dirty="0"/>
          </a:p>
          <a:p>
            <a:pPr marL="1311275" lvl="1" defTabSz="454025"/>
            <a:r>
              <a:rPr lang="en-US" sz="2000" dirty="0"/>
              <a:t>IFAK</a:t>
            </a:r>
          </a:p>
          <a:p>
            <a:pPr marL="1311275" lvl="1" defTabSz="454025"/>
            <a:r>
              <a:rPr lang="en-US" sz="2000" dirty="0"/>
              <a:t>JEEP</a:t>
            </a:r>
          </a:p>
          <a:p>
            <a:pPr marL="1311275" lvl="1" defTabSz="454025"/>
            <a:r>
              <a:rPr lang="en-US" sz="2000" dirty="0"/>
              <a:t>AFI</a:t>
            </a:r>
          </a:p>
          <a:p>
            <a:pPr marL="1311275" lvl="1" defTabSz="454025"/>
            <a:r>
              <a:rPr lang="en-US" sz="2000" dirty="0"/>
              <a:t>MMFD</a:t>
            </a:r>
          </a:p>
          <a:p>
            <a:pPr marL="0" lvl="1" indent="0" defTabSz="454025">
              <a:buNone/>
            </a:pPr>
            <a:endParaRPr lang="en-US" sz="2000" dirty="0"/>
          </a:p>
          <a:p>
            <a:pPr marL="0" lvl="1" indent="0" defTabSz="454025">
              <a:buNone/>
            </a:pPr>
            <a:r>
              <a:rPr lang="en-US" sz="2400" dirty="0"/>
              <a:t>Acrostics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699" y="2398806"/>
            <a:ext cx="4732837" cy="425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1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Summary: Valuable study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1435100" indent="0" defTabSz="2006600">
              <a:buNone/>
            </a:pPr>
            <a:r>
              <a:rPr lang="en-US" sz="2400" dirty="0"/>
              <a:t>	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136956"/>
            <a:ext cx="8229600" cy="5667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2006600">
              <a:buFont typeface="+mj-lt"/>
              <a:buAutoNum type="arabicParenR"/>
            </a:pPr>
            <a:r>
              <a:rPr lang="en-US" sz="2400" dirty="0"/>
              <a:t>Overlearning</a:t>
            </a:r>
          </a:p>
          <a:p>
            <a:pPr marL="457200" indent="-457200" defTabSz="2006600">
              <a:buFont typeface="+mj-lt"/>
              <a:buAutoNum type="arabicParenR"/>
            </a:pPr>
            <a:r>
              <a:rPr lang="en-US" sz="2400" dirty="0"/>
              <a:t>Organization and Distinctiveness</a:t>
            </a:r>
          </a:p>
          <a:p>
            <a:pPr marL="457200" indent="-457200" defTabSz="2006600">
              <a:buFont typeface="+mj-lt"/>
              <a:buAutoNum type="arabicParenR"/>
            </a:pPr>
            <a:r>
              <a:rPr lang="en-US" sz="2400" dirty="0"/>
              <a:t>Mnemonics</a:t>
            </a:r>
            <a:endParaRPr lang="en-US" sz="2400" dirty="0">
              <a:solidFill>
                <a:schemeClr val="accent1"/>
              </a:solidFill>
            </a:endParaRPr>
          </a:p>
          <a:p>
            <a:pPr lvl="1" defTabSz="2006600">
              <a:buFont typeface="Arial" panose="020B0604020202020204" pitchFamily="34" charset="0"/>
              <a:buChar char="•"/>
            </a:pPr>
            <a:r>
              <a:rPr lang="en-US" sz="2200" dirty="0"/>
              <a:t>Acronyms and Acrostics</a:t>
            </a:r>
          </a:p>
          <a:p>
            <a:pPr marL="457200" indent="-457200" defTabSz="2006600">
              <a:buFont typeface="+mj-lt"/>
              <a:buAutoNum type="arabicParenR" startAt="4"/>
            </a:pPr>
            <a:r>
              <a:rPr lang="en-US" sz="2400" dirty="0"/>
              <a:t>Encoding Specificity</a:t>
            </a:r>
          </a:p>
          <a:p>
            <a:pPr lvl="1" defTabSz="2006600">
              <a:buFont typeface="Arial" panose="020B0604020202020204" pitchFamily="34" charset="0"/>
              <a:buChar char="•"/>
            </a:pPr>
            <a:r>
              <a:rPr lang="en-US" sz="2200" dirty="0"/>
              <a:t>Study where you will be tested, or imagine doing so</a:t>
            </a:r>
          </a:p>
          <a:p>
            <a:pPr lvl="1" defTabSz="2006600">
              <a:buFont typeface="Arial" panose="020B0604020202020204" pitchFamily="34" charset="0"/>
              <a:buChar char="•"/>
            </a:pPr>
            <a:r>
              <a:rPr lang="en-US" sz="2200" dirty="0"/>
              <a:t>Simulate emotional and physical states if possible</a:t>
            </a:r>
          </a:p>
          <a:p>
            <a:pPr marL="457200" indent="-457200" defTabSz="2006600">
              <a:buFont typeface="+mj-lt"/>
              <a:buAutoNum type="arabicParenR" startAt="5"/>
            </a:pPr>
            <a:r>
              <a:rPr lang="en-US" sz="2400" dirty="0"/>
              <a:t>Self-reference</a:t>
            </a:r>
          </a:p>
          <a:p>
            <a:pPr marL="457200" indent="-457200" defTabSz="2006600">
              <a:buFont typeface="+mj-lt"/>
              <a:buAutoNum type="arabicParenR" startAt="5"/>
            </a:pPr>
            <a:r>
              <a:rPr lang="en-US" sz="4800" dirty="0"/>
              <a:t>  SPACED PRACTICE</a:t>
            </a:r>
          </a:p>
          <a:p>
            <a:pPr marL="0" indent="0" defTabSz="200660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141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2734"/>
            <a:ext cx="8411227" cy="871822"/>
          </a:xfrm>
        </p:spPr>
        <p:txBody>
          <a:bodyPr>
            <a:noAutofit/>
          </a:bodyPr>
          <a:lstStyle/>
          <a:p>
            <a:r>
              <a:rPr lang="en-US" sz="3200" dirty="0"/>
              <a:t>Is LTM unitary?  </a:t>
            </a:r>
            <a:br>
              <a:rPr lang="en-US" sz="3200" dirty="0"/>
            </a:br>
            <a:r>
              <a:rPr lang="en-US" sz="3200" dirty="0"/>
              <a:t>Episodic v Semantic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012" y="1340500"/>
            <a:ext cx="8229600" cy="4183478"/>
          </a:xfrm>
        </p:spPr>
        <p:txBody>
          <a:bodyPr>
            <a:noAutofit/>
          </a:bodyPr>
          <a:lstStyle/>
          <a:p>
            <a:pPr marL="223838" indent="-223838" algn="ctr">
              <a:buNone/>
            </a:pPr>
            <a:r>
              <a:rPr lang="en-US" sz="2400" b="1" dirty="0"/>
              <a:t>Episodic Memory</a:t>
            </a:r>
          </a:p>
          <a:p>
            <a:pPr marL="223838" indent="-223838">
              <a:buNone/>
            </a:pPr>
            <a:r>
              <a:rPr lang="en-US" sz="2400" u="sng" dirty="0"/>
              <a:t>Book definition</a:t>
            </a:r>
            <a:r>
              <a:rPr lang="en-US" sz="2400" dirty="0"/>
              <a:t>: a person’s memory of personally experienced events or episodes - one’s autobiography</a:t>
            </a:r>
            <a:endParaRPr lang="en-US" sz="2400" b="1" dirty="0"/>
          </a:p>
          <a:p>
            <a:pPr marL="223838" indent="-223838">
              <a:buNone/>
            </a:pPr>
            <a:endParaRPr lang="en-US" sz="2400" u="sng" dirty="0"/>
          </a:p>
          <a:p>
            <a:pPr marL="223838" indent="-223838">
              <a:buNone/>
            </a:pPr>
            <a:r>
              <a:rPr lang="en-US" sz="2400" u="sng" dirty="0"/>
              <a:t>My definition</a:t>
            </a:r>
            <a:r>
              <a:rPr lang="en-US" sz="2400" dirty="0"/>
              <a:t>: memory for specific events/experiences that occurred at a particular place and time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Examples</a:t>
            </a:r>
            <a:r>
              <a:rPr lang="en-US" sz="2400" dirty="0"/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137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08"/>
            <a:ext cx="8229600" cy="884348"/>
          </a:xfrm>
        </p:spPr>
        <p:txBody>
          <a:bodyPr>
            <a:noAutofit/>
          </a:bodyPr>
          <a:lstStyle/>
          <a:p>
            <a:r>
              <a:rPr lang="en-US" sz="3200" dirty="0"/>
              <a:t>Is LTM unitary?  </a:t>
            </a:r>
            <a:br>
              <a:rPr lang="en-US" sz="3200" dirty="0"/>
            </a:br>
            <a:r>
              <a:rPr lang="en-US" sz="3200" dirty="0"/>
              <a:t>Episodic v Semantic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Semantic Memory</a:t>
            </a:r>
            <a:r>
              <a:rPr lang="en-US" sz="2400" dirty="0"/>
              <a:t> </a:t>
            </a:r>
            <a:endParaRPr lang="en-US" sz="2400" b="1" dirty="0"/>
          </a:p>
          <a:p>
            <a:pPr marL="223838" indent="-223838">
              <a:buNone/>
            </a:pPr>
            <a:endParaRPr lang="en-US" sz="2400" u="sng" dirty="0"/>
          </a:p>
          <a:p>
            <a:pPr marL="223838" indent="-223838">
              <a:buNone/>
            </a:pPr>
            <a:r>
              <a:rPr lang="en-US" sz="2400" u="sng" dirty="0"/>
              <a:t>Book definition</a:t>
            </a:r>
            <a:r>
              <a:rPr lang="en-US" sz="2400" dirty="0"/>
              <a:t>: a person’s general world knowledge including language and the conceptual knowledge that relates concepts and ideas to one another.  </a:t>
            </a:r>
            <a:endParaRPr lang="en-US" sz="2400" u="sng" dirty="0"/>
          </a:p>
          <a:p>
            <a:pPr marL="223838" indent="-223838">
              <a:buNone/>
            </a:pPr>
            <a:endParaRPr lang="en-US" sz="2400" u="sng" dirty="0"/>
          </a:p>
          <a:p>
            <a:pPr marL="223838" indent="-223838">
              <a:buNone/>
            </a:pPr>
            <a:r>
              <a:rPr lang="en-US" sz="2400" u="sng" dirty="0"/>
              <a:t>My definition</a:t>
            </a:r>
            <a:r>
              <a:rPr lang="en-US" sz="2400" dirty="0"/>
              <a:t>: general world knowledge that is not tied to a specific place and time. 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Examples:</a:t>
            </a:r>
          </a:p>
        </p:txBody>
      </p:sp>
    </p:spTree>
    <p:extLst>
      <p:ext uri="{BB962C8B-B14F-4D97-AF65-F5344CB8AC3E}">
        <p14:creationId xmlns:p14="http://schemas.microsoft.com/office/powerpoint/2010/main" val="90240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325"/>
            <a:ext cx="8229600" cy="827652"/>
          </a:xfrm>
        </p:spPr>
        <p:txBody>
          <a:bodyPr>
            <a:noAutofit/>
          </a:bodyPr>
          <a:lstStyle/>
          <a:p>
            <a:r>
              <a:rPr lang="en-US" sz="3200" dirty="0"/>
              <a:t>Are episodic and semantic memory distinct?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290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Yes…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…in terms of content. 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But…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...they clearly influence one another. 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b="1" i="1" dirty="0"/>
              <a:t>EX: </a:t>
            </a:r>
            <a:r>
              <a:rPr lang="en-US" sz="2400" dirty="0"/>
              <a:t>Eye Appointment at Temple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_________________________________________________________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b="1" dirty="0"/>
              <a:t>Dominant view:</a:t>
            </a:r>
          </a:p>
          <a:p>
            <a:pPr marL="0" indent="0">
              <a:buNone/>
            </a:pPr>
            <a:r>
              <a:rPr lang="en-US" sz="2400" dirty="0"/>
              <a:t>	Amnesiac patients (HM) indicate that they are</a:t>
            </a:r>
          </a:p>
          <a:p>
            <a:pPr marL="0" indent="0">
              <a:buNone/>
            </a:pPr>
            <a:r>
              <a:rPr lang="en-US" sz="2400" b="1" i="1" dirty="0"/>
              <a:t>But, not everyone agrees</a:t>
            </a:r>
            <a:r>
              <a:rPr lang="en-US" sz="2400" dirty="0"/>
              <a:t>:</a:t>
            </a:r>
            <a:endParaRPr lang="en-US" sz="2400" b="1" dirty="0"/>
          </a:p>
          <a:p>
            <a:pPr marL="463550" indent="0">
              <a:buNone/>
            </a:pPr>
            <a:r>
              <a:rPr lang="en-US" sz="2200" dirty="0"/>
              <a:t>Episodic and semantic memory are neither functionally nor anatomically distinct (</a:t>
            </a:r>
            <a:r>
              <a:rPr lang="en-US" sz="2200" dirty="0" err="1"/>
              <a:t>Hintzman</a:t>
            </a:r>
            <a:r>
              <a:rPr lang="en-US" sz="2200" dirty="0"/>
              <a:t>).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9291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Capacity: How large is LTM?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Estimates of how many memories one could store have been based on: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1) # of nerves in the brain</a:t>
            </a:r>
            <a:endParaRPr lang="en-US" sz="2400" b="1" dirty="0"/>
          </a:p>
          <a:p>
            <a:pPr lvl="1"/>
            <a:r>
              <a:rPr lang="en-US" sz="2200" dirty="0"/>
              <a:t>Nerves are more like dimmers than switches</a:t>
            </a:r>
            <a:endParaRPr lang="en-US" sz="2200" b="1" dirty="0"/>
          </a:p>
          <a:p>
            <a:pPr lvl="1"/>
            <a:r>
              <a:rPr lang="en-US" sz="2200" dirty="0"/>
              <a:t>Concepts represented by patterns of activity</a:t>
            </a:r>
            <a:endParaRPr lang="en-US" sz="22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# of memories a person typically stores/day</a:t>
            </a:r>
            <a:endParaRPr lang="en-US" sz="2400" b="1" dirty="0"/>
          </a:p>
          <a:p>
            <a:pPr lvl="1"/>
            <a:r>
              <a:rPr lang="en-US" sz="2200" dirty="0"/>
              <a:t>Many assumptions required</a:t>
            </a:r>
            <a:endParaRPr lang="en-US" sz="2200" b="1" dirty="0"/>
          </a:p>
          <a:p>
            <a:pPr lvl="1"/>
            <a:r>
              <a:rPr lang="en-US" sz="2200" dirty="0"/>
              <a:t>Depends on your theory of forgetting</a:t>
            </a: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21" y="1415440"/>
            <a:ext cx="2249279" cy="224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4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Autofit/>
          </a:bodyPr>
          <a:lstStyle/>
          <a:p>
            <a:r>
              <a:rPr lang="en-US" sz="3200" dirty="0"/>
              <a:t>Capacity: How large is LTM?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major barriers to answer the question:</a:t>
            </a:r>
            <a:endParaRPr lang="en-US" sz="2400" b="1" dirty="0"/>
          </a:p>
          <a:p>
            <a:pPr lvl="1"/>
            <a:r>
              <a:rPr lang="en-US" sz="2200" dirty="0"/>
              <a:t>Limited by lifespan</a:t>
            </a:r>
            <a:endParaRPr lang="en-US" sz="2200" b="1" dirty="0"/>
          </a:p>
          <a:p>
            <a:pPr lvl="1"/>
            <a:r>
              <a:rPr lang="en-US" sz="2200" dirty="0"/>
              <a:t>Verification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Conclusion</a:t>
            </a:r>
            <a:r>
              <a:rPr lang="en-US" sz="2400" b="1" dirty="0"/>
              <a:t>:</a:t>
            </a:r>
          </a:p>
          <a:p>
            <a:pPr marL="806450" lvl="0"/>
            <a:r>
              <a:rPr lang="en-US" sz="2200" dirty="0"/>
              <a:t>Very Big!!  </a:t>
            </a:r>
            <a:endParaRPr lang="en-US" sz="2200" b="1" dirty="0"/>
          </a:p>
          <a:p>
            <a:pPr marL="806450" lvl="0"/>
            <a:r>
              <a:rPr lang="en-US" sz="2200" dirty="0"/>
              <a:t>Functionally limitless.  </a:t>
            </a:r>
            <a:endParaRPr lang="en-US" sz="2200" b="1" dirty="0"/>
          </a:p>
          <a:p>
            <a:pPr marL="806450" lvl="0"/>
            <a:r>
              <a:rPr lang="en-US" sz="2200" dirty="0"/>
              <a:t>Expiration before extinction</a:t>
            </a:r>
            <a:r>
              <a:rPr lang="en-US" sz="2400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5737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274638"/>
            <a:ext cx="8730642" cy="709918"/>
          </a:xfrm>
        </p:spPr>
        <p:txBody>
          <a:bodyPr>
            <a:noAutofit/>
          </a:bodyPr>
          <a:lstStyle/>
          <a:p>
            <a:r>
              <a:rPr lang="en-US" sz="3200" dirty="0"/>
              <a:t>How is information coded in LTM?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1072238"/>
            <a:ext cx="8229600" cy="56678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Semantic Code (</a:t>
            </a:r>
            <a:r>
              <a:rPr lang="en-US" sz="2400" i="1" dirty="0"/>
              <a:t>Baddeley</a:t>
            </a:r>
            <a:r>
              <a:rPr lang="en-US" sz="2400" dirty="0"/>
              <a:t>)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Positive Evidence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000" dirty="0"/>
              <a:t>Similarity FX in STM vs. LTM</a:t>
            </a:r>
            <a:endParaRPr lang="en-US" sz="2000" b="1" dirty="0"/>
          </a:p>
          <a:p>
            <a:pPr marL="0" indent="0">
              <a:buNone/>
            </a:pPr>
            <a:r>
              <a:rPr lang="en-US" sz="2400" dirty="0"/>
              <a:t>_______________________________________________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b="1" i="1" dirty="0"/>
              <a:t>Negative Evidence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000" dirty="0"/>
              <a:t>Auditory and visual imagery</a:t>
            </a:r>
            <a:endParaRPr lang="en-US" sz="2000" b="1" dirty="0"/>
          </a:p>
          <a:p>
            <a:pPr lvl="1"/>
            <a:r>
              <a:rPr lang="en-US" sz="2000" dirty="0"/>
              <a:t>Analog vs. digital code</a:t>
            </a:r>
            <a:endParaRPr lang="en-US" sz="2000" b="1" dirty="0"/>
          </a:p>
          <a:p>
            <a:pPr lvl="1"/>
            <a:r>
              <a:rPr lang="en-US" sz="2000" b="1" i="1" dirty="0"/>
              <a:t>EX: </a:t>
            </a:r>
            <a:r>
              <a:rPr lang="en-US" sz="2000" dirty="0"/>
              <a:t>Starting note of your favorite song</a:t>
            </a: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Important evidence also derived from the study of how information is transferred from STM to LTM.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562" y="1993900"/>
            <a:ext cx="2520237" cy="25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4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{EE5A9B7F-40F2-A54B-8664-98CC91BE4EB4}tf10001120</Template>
  <TotalTime>3696</TotalTime>
  <Words>1781</Words>
  <Application>Microsoft Macintosh PowerPoint</Application>
  <PresentationFormat>On-screen Show (4:3)</PresentationFormat>
  <Paragraphs>308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Gill Sans MT</vt:lpstr>
      <vt:lpstr>Symbol</vt:lpstr>
      <vt:lpstr>Parcel</vt:lpstr>
      <vt:lpstr>Long Term Memory:  An Introduction</vt:lpstr>
      <vt:lpstr>Outline: LTM – An Introduction</vt:lpstr>
      <vt:lpstr>Working Definition of LTM</vt:lpstr>
      <vt:lpstr>Is LTM unitary?   Episodic v Semantic Memory</vt:lpstr>
      <vt:lpstr>Is LTM unitary?   Episodic v Semantic Memory</vt:lpstr>
      <vt:lpstr>Are episodic and semantic memory distinct?</vt:lpstr>
      <vt:lpstr>Capacity: How large is LTM?</vt:lpstr>
      <vt:lpstr>Capacity: How large is LTM?</vt:lpstr>
      <vt:lpstr>How is information coded in LTM?</vt:lpstr>
      <vt:lpstr>How is information transferred from STM to LTM?</vt:lpstr>
      <vt:lpstr>Is maintenance rehearsal really effective?</vt:lpstr>
      <vt:lpstr>Is maintenance rehearsal really effective?</vt:lpstr>
      <vt:lpstr>Is rehearsal necessary for encoding to take place?</vt:lpstr>
      <vt:lpstr>Levels of Processing:  Craik &amp; Lockhart (1972)</vt:lpstr>
      <vt:lpstr>Levels of Processing:  Craik &amp; Lockhart (1972)</vt:lpstr>
      <vt:lpstr>Levels of Processing:  Craik &amp; Lockhart (1972)</vt:lpstr>
      <vt:lpstr>Levels of Processing:  WHAT’S IT GOOD FOR </vt:lpstr>
      <vt:lpstr>Problems with Levels of Processing</vt:lpstr>
      <vt:lpstr>Retention in LTM: The Great Grandaddy of Memory</vt:lpstr>
      <vt:lpstr>Retention in LTM: The Great Grandaddy of Memory</vt:lpstr>
      <vt:lpstr>What did Ebbinghaus learn?</vt:lpstr>
      <vt:lpstr>Forgetting in LTM: Decay v Interference</vt:lpstr>
      <vt:lpstr>Does forgetting really occur?</vt:lpstr>
      <vt:lpstr>Does forgetting really occur?</vt:lpstr>
      <vt:lpstr>Availability v Accessibility</vt:lpstr>
      <vt:lpstr>Answers to Key Questions</vt:lpstr>
      <vt:lpstr>Factors that affect forgetting* Organization</vt:lpstr>
      <vt:lpstr>Factors that affect forgetting* Distinctiveness</vt:lpstr>
      <vt:lpstr>More factors that effect forgetting*</vt:lpstr>
      <vt:lpstr>Encoding Specificity - CogLab</vt:lpstr>
      <vt:lpstr>Interesting Examples of Encoding Specificity</vt:lpstr>
      <vt:lpstr>Non-Imagery Mnemonics</vt:lpstr>
      <vt:lpstr>Summary: Valuable study tips</vt:lpstr>
    </vt:vector>
  </TitlesOfParts>
  <Company>Amherst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Cognition!</dc:title>
  <dc:creator>Matthew Schulkind</dc:creator>
  <cp:lastModifiedBy>The Darkness</cp:lastModifiedBy>
  <cp:revision>130</cp:revision>
  <dcterms:created xsi:type="dcterms:W3CDTF">2018-01-04T15:50:01Z</dcterms:created>
  <dcterms:modified xsi:type="dcterms:W3CDTF">2020-02-07T02:57:13Z</dcterms:modified>
</cp:coreProperties>
</file>