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50"/>
  </p:notesMasterIdLst>
  <p:sldIdLst>
    <p:sldId id="256" r:id="rId2"/>
    <p:sldId id="281" r:id="rId3"/>
    <p:sldId id="282" r:id="rId4"/>
    <p:sldId id="419" r:id="rId5"/>
    <p:sldId id="377" r:id="rId6"/>
    <p:sldId id="321" r:id="rId7"/>
    <p:sldId id="325" r:id="rId8"/>
    <p:sldId id="418" r:id="rId9"/>
    <p:sldId id="326" r:id="rId10"/>
    <p:sldId id="387" r:id="rId11"/>
    <p:sldId id="388" r:id="rId12"/>
    <p:sldId id="389" r:id="rId13"/>
    <p:sldId id="390" r:id="rId14"/>
    <p:sldId id="327" r:id="rId15"/>
    <p:sldId id="328" r:id="rId16"/>
    <p:sldId id="393" r:id="rId17"/>
    <p:sldId id="338" r:id="rId18"/>
    <p:sldId id="287" r:id="rId19"/>
    <p:sldId id="420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347" r:id="rId32"/>
    <p:sldId id="350" r:id="rId33"/>
    <p:sldId id="351" r:id="rId34"/>
    <p:sldId id="352" r:id="rId35"/>
    <p:sldId id="353" r:id="rId36"/>
    <p:sldId id="408" r:id="rId37"/>
    <p:sldId id="355" r:id="rId38"/>
    <p:sldId id="395" r:id="rId39"/>
    <p:sldId id="356" r:id="rId40"/>
    <p:sldId id="363" r:id="rId41"/>
    <p:sldId id="396" r:id="rId42"/>
    <p:sldId id="385" r:id="rId43"/>
    <p:sldId id="386" r:id="rId44"/>
    <p:sldId id="399" r:id="rId45"/>
    <p:sldId id="402" r:id="rId46"/>
    <p:sldId id="416" r:id="rId47"/>
    <p:sldId id="417" r:id="rId48"/>
    <p:sldId id="40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41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a sign off to the side of</a:t>
            </a:r>
            <a:r>
              <a:rPr lang="en-US" baseline="0" dirty="0"/>
              <a:t> the road.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4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7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1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7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82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91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46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2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69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0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23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1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82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5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0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6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0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a question influence the response?</a:t>
            </a:r>
          </a:p>
          <a:p>
            <a:r>
              <a:rPr lang="en-US" dirty="0"/>
              <a:t>Would</a:t>
            </a:r>
            <a:r>
              <a:rPr lang="en-US" baseline="0" dirty="0"/>
              <a:t> speed estimates increase with the violence implied by the verb?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2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9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5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1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2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4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B8D5-0773-A440-88FF-E76245D0C43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1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gs3LFLBz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3693"/>
          </a:xfrm>
        </p:spPr>
        <p:txBody>
          <a:bodyPr>
            <a:normAutofit fontScale="90000"/>
          </a:bodyPr>
          <a:lstStyle/>
          <a:p>
            <a:r>
              <a:rPr lang="en-US" dirty="0"/>
              <a:t>Long Term Memory: </a:t>
            </a:r>
            <a:br>
              <a:rPr lang="en-US" dirty="0"/>
            </a:br>
            <a:r>
              <a:rPr lang="en-US" dirty="0"/>
              <a:t>Narrative and Autobiographical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5" y="5398022"/>
            <a:ext cx="8153654" cy="1309619"/>
          </a:xfrm>
        </p:spPr>
        <p:txBody>
          <a:bodyPr>
            <a:normAutofit/>
          </a:bodyPr>
          <a:lstStyle/>
          <a:p>
            <a:r>
              <a:rPr lang="en-US" dirty="0"/>
              <a:t>No quote…yet!</a:t>
            </a:r>
          </a:p>
        </p:txBody>
      </p:sp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Schema Examples – Laundry Detergent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794868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21" y="1694474"/>
            <a:ext cx="4849973" cy="48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Schema Examples – Pasta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794868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12" y="984555"/>
            <a:ext cx="7049590" cy="39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Schema Examples – Chemical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794868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866" y="1105647"/>
            <a:ext cx="7202194" cy="38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Schema Examples – Professional Wrestler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794868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5" y="984556"/>
            <a:ext cx="5825564" cy="41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b="1" dirty="0"/>
              <a:t>What do schema/scripts predict about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If we use our general world knowledge to understand,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interpret and make inferences about a story, then: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What are your predictions for </a:t>
            </a:r>
            <a:r>
              <a:rPr lang="en-US" sz="2400" b="1" i="1" dirty="0"/>
              <a:t>recognition</a:t>
            </a:r>
            <a:r>
              <a:rPr lang="en-US" sz="2400" dirty="0"/>
              <a:t>?</a:t>
            </a:r>
            <a:endParaRPr lang="en-US" sz="2400" b="1" dirty="0"/>
          </a:p>
          <a:p>
            <a:pPr marL="1255713" lvl="0"/>
            <a:r>
              <a:rPr lang="en-US" sz="2400" dirty="0"/>
              <a:t>Vivid Inconsistent Actions/Details</a:t>
            </a:r>
            <a:endParaRPr lang="en-US" sz="2400" b="1" dirty="0"/>
          </a:p>
          <a:p>
            <a:pPr marL="1255713" lvl="0"/>
            <a:r>
              <a:rPr lang="en-US" sz="2400" dirty="0"/>
              <a:t>Mild Inconsistent Actions/Details</a:t>
            </a:r>
            <a:endParaRPr lang="en-US" sz="2400" b="1" dirty="0"/>
          </a:p>
          <a:p>
            <a:pPr marL="1255713" lvl="0"/>
            <a:r>
              <a:rPr lang="en-US" sz="2400" dirty="0"/>
              <a:t>Consistent Actions/Details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3404"/>
              </p:ext>
            </p:extLst>
          </p:nvPr>
        </p:nvGraphicFramePr>
        <p:xfrm>
          <a:off x="1524000" y="2115467"/>
          <a:ext cx="6096000" cy="230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3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Recall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Intrusions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27">
                <a:tc>
                  <a:txBody>
                    <a:bodyPr/>
                    <a:lstStyle/>
                    <a:p>
                      <a:r>
                        <a:rPr lang="en-US" sz="2000" dirty="0"/>
                        <a:t>Schema-Consistent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030">
                <a:tc>
                  <a:txBody>
                    <a:bodyPr/>
                    <a:lstStyle/>
                    <a:p>
                      <a:r>
                        <a:rPr lang="en-US" sz="2000" dirty="0"/>
                        <a:t>Schema-Inconsistent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Sulin</a:t>
            </a:r>
            <a:r>
              <a:rPr lang="en-US" sz="3200" b="1" dirty="0"/>
              <a:t> &amp; </a:t>
            </a:r>
            <a:r>
              <a:rPr lang="en-US" sz="3200" b="1" dirty="0" err="1"/>
              <a:t>Dooling</a:t>
            </a:r>
            <a:r>
              <a:rPr lang="en-US" sz="3200" b="1" dirty="0"/>
              <a:t> (1974) – Schema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59222"/>
              </p:ext>
            </p:extLst>
          </p:nvPr>
        </p:nvGraphicFramePr>
        <p:xfrm>
          <a:off x="209176" y="1006968"/>
          <a:ext cx="877047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Learning</a:t>
                      </a:r>
                      <a:r>
                        <a:rPr lang="en-US" sz="2400" baseline="0" dirty="0"/>
                        <a:t> Phase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Gerald Martin strove to undermine</a:t>
                      </a:r>
                      <a:r>
                        <a:rPr lang="en-US" sz="2400" baseline="0" dirty="0"/>
                        <a:t> the government.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Adolph Hitler strove to undermine</a:t>
                      </a:r>
                      <a:r>
                        <a:rPr lang="en-US" sz="2400" baseline="0" dirty="0"/>
                        <a:t> the government.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Retention Interval</a:t>
                      </a:r>
                      <a:r>
                        <a:rPr lang="en-US" sz="2400" baseline="0" dirty="0"/>
                        <a:t> for both groups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Recognition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Test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Gerald Martin was obsessed with a desire to conquer the world.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Adolph Hitler was obsessed with a desire to conquer the world.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Results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Many</a:t>
                      </a:r>
                      <a:r>
                        <a:rPr lang="en-US" sz="2400" baseline="0" dirty="0"/>
                        <a:t> more ‘false alarms’ in the Adolph Hitler Group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sz="3200" b="1" dirty="0"/>
              <a:t>Why do we put up with the errors that schemas produce?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One day, when I was in college, I went to the record store.  I walked around the store.  I decided to buy a Duran Duran CD.  I picked the Duran Duran CD out of the bin.  I brought it up to the cash register.  The person at the register types some numbers into the machine.  She said, ‘That will be $12.85.’  I reached into my pocket and pulled out my wallet.  I unfolded the wallet and took out a $10 bill.  Then I took a $5 bill out of my wallet.  I handed the money to the woman.  She punched more numbers into the register.  Then, when the drawer opened, she put my money into the register.  She gave me back 2$1 bills in change and then she gave me a nickel and a dime.  She put my CD in a bag with the receipt.  I dare say that I will never forget that trip to the record store.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/>
              <a:t>My Trip to the Record Store (boring version)</a:t>
            </a:r>
            <a:endParaRPr lang="en-US" sz="2400" dirty="0"/>
          </a:p>
          <a:p>
            <a:pPr marL="0" indent="0">
              <a:buFont typeface="Arial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466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5867" cy="709918"/>
          </a:xfrm>
        </p:spPr>
        <p:txBody>
          <a:bodyPr>
            <a:noAutofit/>
          </a:bodyPr>
          <a:lstStyle/>
          <a:p>
            <a:r>
              <a:rPr lang="en-US" sz="3200" b="1" dirty="0"/>
              <a:t>Eyewitness Testimony - Memory in the ‘real world’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1979, Father Bernard Pagano was facing trial for several armed robberies committed in the Wilmington, DE area.  He maintained his innocence, but 7 eyewitnesses testified that he was the robber.  The trial was nearing conclusion, and Father Pagano was certain to be convicted when another man Ronald </a:t>
            </a:r>
            <a:r>
              <a:rPr lang="en-US" sz="2400" dirty="0" err="1"/>
              <a:t>Clouser</a:t>
            </a:r>
            <a:r>
              <a:rPr lang="en-US" sz="2400" dirty="0"/>
              <a:t> confessed to the crimes.  Mr. </a:t>
            </a:r>
            <a:r>
              <a:rPr lang="en-US" sz="2400" dirty="0" err="1"/>
              <a:t>Clouser</a:t>
            </a:r>
            <a:r>
              <a:rPr lang="en-US" sz="2400" dirty="0"/>
              <a:t> knew details that only the true robber could know.  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Q</a:t>
            </a:r>
            <a:r>
              <a:rPr lang="en-US" sz="2400" dirty="0"/>
              <a:t>: Did Robert Pagano resemble Ronald </a:t>
            </a:r>
            <a:r>
              <a:rPr lang="en-US" sz="2400" dirty="0" err="1"/>
              <a:t>Clouser</a:t>
            </a:r>
            <a:r>
              <a:rPr lang="en-US" sz="2400" dirty="0"/>
              <a:t>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A</a:t>
            </a:r>
            <a:r>
              <a:rPr lang="en-US" sz="2400" dirty="0"/>
              <a:t>: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Q</a:t>
            </a:r>
            <a:r>
              <a:rPr lang="en-US" sz="2400" dirty="0"/>
              <a:t>: Why then was Pagano arrested and almost convicted?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A</a:t>
            </a:r>
            <a:r>
              <a:rPr lang="en-US" sz="2400" dirty="0"/>
              <a:t>: Suggestion by the police.</a:t>
            </a:r>
            <a:endParaRPr lang="en-US" sz="24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48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Eyewitness Testimony: Memory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Janitor/radiator study</a:t>
            </a:r>
            <a:r>
              <a:rPr lang="en-US" sz="2400" dirty="0"/>
              <a:t>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Staged assault of a professor</a:t>
            </a:r>
            <a:r>
              <a:rPr lang="en-US" sz="2400" dirty="0"/>
              <a:t>.  </a:t>
            </a:r>
            <a:endParaRPr lang="en-US" sz="2400" b="1" dirty="0"/>
          </a:p>
          <a:p>
            <a:pPr lvl="1"/>
            <a:r>
              <a:rPr lang="en-US" sz="2200" dirty="0"/>
              <a:t>6 weeks later, 60% (including the professor) of the witnesses couldn't identify the attacker.  </a:t>
            </a:r>
            <a:endParaRPr lang="en-US" sz="2200" b="1" dirty="0"/>
          </a:p>
          <a:p>
            <a:pPr lvl="1"/>
            <a:r>
              <a:rPr lang="en-US" sz="2200" dirty="0"/>
              <a:t>25% chose an innocent bystander </a:t>
            </a:r>
            <a:endParaRPr lang="en-US" sz="2200" b="1" dirty="0"/>
          </a:p>
          <a:p>
            <a:pPr marL="0" indent="0">
              <a:buNone/>
            </a:pPr>
            <a:r>
              <a:rPr lang="en-US" sz="2400" b="1" i="1" dirty="0"/>
              <a:t>Grocery store robbery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4231"/>
              </p:ext>
            </p:extLst>
          </p:nvPr>
        </p:nvGraphicFramePr>
        <p:xfrm>
          <a:off x="1524000" y="1397000"/>
          <a:ext cx="6096000" cy="124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Correct</a:t>
                      </a:r>
                      <a:r>
                        <a:rPr lang="en-US" baseline="0" dirty="0"/>
                        <a:t> Judgment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Incorrect Judgment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Witnessed</a:t>
                      </a:r>
                      <a:r>
                        <a:rPr lang="en-US" baseline="0" dirty="0"/>
                        <a:t>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Did not Witness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  <a:r>
                        <a:rPr lang="en-US" baseline="0" dirty="0"/>
                        <a:t> had no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 ‘remembered’ the janitor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42411"/>
              </p:ext>
            </p:extLst>
          </p:nvPr>
        </p:nvGraphicFramePr>
        <p:xfrm>
          <a:off x="1656478" y="5168162"/>
          <a:ext cx="609600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eyewitness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Eyewitness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Discredited</a:t>
                      </a:r>
                      <a:r>
                        <a:rPr lang="en-US" baseline="0" dirty="0"/>
                        <a:t> Eyewitness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18% voted</a:t>
                      </a:r>
                      <a:r>
                        <a:rPr lang="en-US" baseline="0" dirty="0"/>
                        <a:t> to convict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Loftus &amp; Palmer (1974): 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 </a:t>
            </a:r>
            <a:endParaRPr lang="en-US" sz="2400" b="1" dirty="0"/>
          </a:p>
          <a:p>
            <a:pPr marL="911225" lvl="0"/>
            <a:r>
              <a:rPr lang="en-US" sz="2400" dirty="0"/>
              <a:t>Video of a multi-car accident</a:t>
            </a:r>
            <a:endParaRPr lang="en-US" sz="2400" b="1" dirty="0"/>
          </a:p>
          <a:p>
            <a:pPr marL="911225" lvl="0"/>
            <a:r>
              <a:rPr lang="en-US" sz="2400" dirty="0"/>
              <a:t>Answered a number of questions.  </a:t>
            </a:r>
            <a:endParaRPr lang="en-US" sz="2400" b="1" dirty="0"/>
          </a:p>
          <a:p>
            <a:pPr marL="911225" lvl="0"/>
            <a:r>
              <a:rPr lang="en-US" sz="2400" dirty="0"/>
              <a:t>Key variable was the </a:t>
            </a:r>
            <a:r>
              <a:rPr lang="en-US" sz="2400" b="1" i="1" dirty="0"/>
              <a:t>verb</a:t>
            </a:r>
            <a:r>
              <a:rPr lang="en-US" sz="2400" dirty="0"/>
              <a:t>.</a:t>
            </a:r>
            <a:endParaRPr lang="en-US" sz="2400" b="1" dirty="0"/>
          </a:p>
          <a:p>
            <a:pPr marL="1311275" lvl="1"/>
            <a:r>
              <a:rPr lang="en-US" sz="2200" i="1" dirty="0"/>
              <a:t>About how fast were the cars going when they _____ each other?</a:t>
            </a:r>
            <a:endParaRPr lang="en-US" sz="22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Implication</a:t>
            </a:r>
            <a:r>
              <a:rPr lang="en-US" sz="2400" dirty="0"/>
              <a:t>: Response bias vs. change in memory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95" y="984556"/>
            <a:ext cx="5915494" cy="35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Outline: LTM – Narrative and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4556"/>
            <a:ext cx="8361123" cy="566781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Distinguish </a:t>
            </a:r>
            <a:r>
              <a:rPr lang="en-US" sz="2400" b="1" i="1" dirty="0"/>
              <a:t>content</a:t>
            </a:r>
            <a:r>
              <a:rPr lang="en-US" sz="2400" dirty="0"/>
              <a:t> accuracy from </a:t>
            </a:r>
            <a:r>
              <a:rPr lang="en-US" sz="2400" b="1" i="1" dirty="0"/>
              <a:t>technical</a:t>
            </a:r>
            <a:r>
              <a:rPr lang="en-US" sz="2400" dirty="0"/>
              <a:t> accuracy. </a:t>
            </a:r>
            <a:endParaRPr lang="en-US" sz="2400" b="1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Distinguish </a:t>
            </a:r>
            <a:r>
              <a:rPr lang="en-US" sz="2400" b="1" i="1" dirty="0"/>
              <a:t>reconstructive</a:t>
            </a:r>
            <a:r>
              <a:rPr lang="en-US" sz="2400" dirty="0"/>
              <a:t> from </a:t>
            </a:r>
            <a:r>
              <a:rPr lang="en-US" sz="2400" b="1" i="1" dirty="0"/>
              <a:t>reproductive</a:t>
            </a:r>
            <a:r>
              <a:rPr lang="en-US" sz="2400" dirty="0"/>
              <a:t> memory.  </a:t>
            </a:r>
            <a:endParaRPr lang="en-US" sz="2400" b="1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Discuss the role of </a:t>
            </a:r>
            <a:r>
              <a:rPr lang="en-US" sz="2400" b="1" i="1" dirty="0"/>
              <a:t>schemata</a:t>
            </a:r>
            <a:r>
              <a:rPr lang="en-US" sz="2400" dirty="0"/>
              <a:t> in recall and recognition.  </a:t>
            </a:r>
            <a:endParaRPr lang="en-US" sz="2400" b="1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Describe classical experiments on eyewitness testimony and discuss the factors that do/do not promote accurate reports.</a:t>
            </a:r>
            <a:endParaRPr lang="en-US" sz="2400" b="1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Describe classical experiments on autobiographical memory and discuss research related to the accuracy of such memories.</a:t>
            </a:r>
            <a:endParaRPr lang="en-US" sz="2400" b="1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Provide a brief overview of amnesic syndromes.</a:t>
            </a:r>
            <a:endParaRPr lang="en-US" sz="2400" b="1" dirty="0"/>
          </a:p>
          <a:p>
            <a:pPr marL="1190625" lvl="1"/>
            <a:r>
              <a:rPr lang="en-US" sz="2000" dirty="0"/>
              <a:t>TV amnesia vs. the real thing</a:t>
            </a:r>
            <a:endParaRPr lang="en-US" sz="2000" b="1" dirty="0"/>
          </a:p>
          <a:p>
            <a:pPr marL="1190625" lvl="1"/>
            <a:r>
              <a:rPr lang="en-US" sz="2000" dirty="0"/>
              <a:t>What does the amnesia tell us about ‘normal’ memory?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24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Loftus &amp; Palmer (1974):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5B388-6DFB-A549-9595-83D126BC9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3" y="984556"/>
            <a:ext cx="8365174" cy="56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Misinformation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Stage 1: Witness an event</a:t>
            </a:r>
            <a:endParaRPr lang="en-US" sz="2400" b="1" dirty="0"/>
          </a:p>
          <a:p>
            <a:pPr lvl="1"/>
            <a:r>
              <a:rPr lang="en-US" sz="2400" dirty="0"/>
              <a:t>Stop sign vs. yield sign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r>
              <a:rPr lang="en-US" sz="2400" b="1" dirty="0"/>
              <a:t>Stage 2: </a:t>
            </a:r>
            <a:r>
              <a:rPr lang="en-US" sz="2400" b="1" i="1" dirty="0"/>
              <a:t>Receive post-event information (PEI)</a:t>
            </a:r>
            <a:endParaRPr lang="en-US" sz="2400" b="1" dirty="0"/>
          </a:p>
          <a:p>
            <a:pPr lvl="1"/>
            <a:r>
              <a:rPr lang="en-US" sz="2400" dirty="0"/>
              <a:t>Consistent</a:t>
            </a:r>
            <a:endParaRPr lang="en-US" sz="2400" b="1" dirty="0"/>
          </a:p>
          <a:p>
            <a:pPr lvl="1"/>
            <a:r>
              <a:rPr lang="en-US" sz="2400" dirty="0"/>
              <a:t>Inconsistent</a:t>
            </a:r>
            <a:endParaRPr lang="en-US" sz="2400" b="1" dirty="0"/>
          </a:p>
          <a:p>
            <a:pPr lvl="1"/>
            <a:r>
              <a:rPr lang="en-US" sz="2400" dirty="0"/>
              <a:t>Neutral</a:t>
            </a:r>
            <a:endParaRPr lang="en-US" sz="2400" b="1" dirty="0"/>
          </a:p>
          <a:p>
            <a:pPr marL="911225" indent="-447675">
              <a:buNone/>
            </a:pPr>
            <a:r>
              <a:rPr lang="en-US" sz="2400" i="1" u="sng" dirty="0"/>
              <a:t>Critical question:</a:t>
            </a:r>
            <a:r>
              <a:rPr lang="en-US" sz="2400" dirty="0"/>
              <a:t> "Did another car pass the red Datsun while it was stopped at the </a:t>
            </a:r>
            <a:r>
              <a:rPr lang="en-US" sz="2400" i="1" dirty="0"/>
              <a:t>stop/yield</a:t>
            </a:r>
            <a:r>
              <a:rPr lang="en-US" sz="2400" dirty="0"/>
              <a:t> sign?”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&lt;&lt;&lt;Retention Interval of either 20 minutes or 2 weeks&gt;&gt;&gt;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36" y="10134"/>
            <a:ext cx="513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Misinformation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Stage 3: Memory test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 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i="1" dirty="0"/>
              <a:t>Recognition task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400" dirty="0"/>
              <a:t>Note: chance would be 50% correct</a:t>
            </a:r>
          </a:p>
          <a:p>
            <a:pPr marL="0" indent="0">
              <a:buNone/>
            </a:pPr>
            <a:r>
              <a:rPr lang="en-US" sz="2400" dirty="0"/>
              <a:t>Was stop sign too small to notice?</a:t>
            </a:r>
          </a:p>
          <a:p>
            <a:pPr lvl="1"/>
            <a:r>
              <a:rPr lang="en-US" sz="2200" dirty="0"/>
              <a:t>Barn Study</a:t>
            </a:r>
            <a:endParaRPr lang="en-US" sz="2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44705" y="1576291"/>
          <a:ext cx="6589059" cy="24428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9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2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20-Minute 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week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21">
                <a:tc>
                  <a:txBody>
                    <a:bodyPr/>
                    <a:lstStyle/>
                    <a:p>
                      <a:r>
                        <a:rPr lang="en-US" sz="2400" dirty="0"/>
                        <a:t>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21">
                <a:tc>
                  <a:txBody>
                    <a:bodyPr/>
                    <a:lstStyle/>
                    <a:p>
                      <a:r>
                        <a:rPr lang="en-US" sz="2400" dirty="0"/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21">
                <a:tc>
                  <a:txBody>
                    <a:bodyPr/>
                    <a:lstStyle/>
                    <a:p>
                      <a:r>
                        <a:rPr lang="en-US" sz="2400" dirty="0"/>
                        <a:t>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709918"/>
          </a:xfrm>
        </p:spPr>
        <p:txBody>
          <a:bodyPr>
            <a:noAutofit/>
          </a:bodyPr>
          <a:lstStyle/>
          <a:p>
            <a:r>
              <a:rPr lang="en-US" sz="3200" b="1" dirty="0"/>
              <a:t>Theoretical Explanations for the Misinformation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1) </a:t>
            </a:r>
            <a:r>
              <a:rPr lang="en-US" sz="2400" b="1" i="1" dirty="0"/>
              <a:t>Overwriting</a:t>
            </a:r>
            <a:r>
              <a:rPr lang="en-US" sz="2400" dirty="0"/>
              <a:t> hypothesis</a:t>
            </a:r>
            <a:endParaRPr lang="en-US" sz="2400" b="1" dirty="0"/>
          </a:p>
          <a:p>
            <a:pPr marL="1254125" indent="-342900"/>
            <a:r>
              <a:rPr lang="en-US" sz="2200" dirty="0"/>
              <a:t>Computer file analogy</a:t>
            </a:r>
            <a:endParaRPr lang="en-US" sz="2200" b="1" dirty="0"/>
          </a:p>
          <a:p>
            <a:pPr marL="1254125" indent="-342900"/>
            <a:r>
              <a:rPr lang="en-US" sz="2200" b="1" i="1" dirty="0"/>
              <a:t>Evidence</a:t>
            </a:r>
            <a:r>
              <a:rPr lang="en-US" sz="2200" dirty="0"/>
              <a:t>: Incentives have little effect.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2) </a:t>
            </a:r>
            <a:r>
              <a:rPr lang="en-US" sz="2400" b="1" i="1" dirty="0"/>
              <a:t>Interference</a:t>
            </a:r>
            <a:r>
              <a:rPr lang="en-US" sz="2400" dirty="0"/>
              <a:t> hypothesis</a:t>
            </a:r>
            <a:endParaRPr lang="en-US" sz="2400" b="1" dirty="0"/>
          </a:p>
          <a:p>
            <a:pPr marL="1254125" indent="-342900"/>
            <a:r>
              <a:rPr lang="en-US" sz="2200" dirty="0"/>
              <a:t>Accurate information available, but not accessible</a:t>
            </a:r>
            <a:endParaRPr lang="en-US" sz="2200" b="1" dirty="0"/>
          </a:p>
          <a:p>
            <a:pPr marL="1254125" indent="-342900"/>
            <a:r>
              <a:rPr lang="en-US" sz="2200" b="1" i="1" dirty="0"/>
              <a:t>Evidence</a:t>
            </a:r>
            <a:r>
              <a:rPr lang="en-US" sz="2200" dirty="0"/>
              <a:t>:  Proper sequencing eliminates effect.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3) </a:t>
            </a:r>
            <a:r>
              <a:rPr lang="en-US" sz="2400" b="1" i="1" dirty="0"/>
              <a:t>Response Bias</a:t>
            </a:r>
            <a:endParaRPr lang="en-US" sz="2400" b="1" dirty="0"/>
          </a:p>
          <a:p>
            <a:pPr marL="1254125" indent="-342900"/>
            <a:r>
              <a:rPr lang="en-US" sz="2200" dirty="0"/>
              <a:t>Not memory impairment, but “if you say so”</a:t>
            </a:r>
            <a:endParaRPr lang="en-US" sz="2200" b="1" dirty="0"/>
          </a:p>
          <a:p>
            <a:pPr marL="1254125" indent="-342900"/>
            <a:r>
              <a:rPr lang="en-US" sz="2200" b="1" i="1" dirty="0"/>
              <a:t>Evidence</a:t>
            </a:r>
            <a:r>
              <a:rPr lang="en-US" sz="2200" dirty="0"/>
              <a:t>: Test slide v Novel slide eliminates effect.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09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 &lt;punt&gt;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Empirical Question(s)</a:t>
            </a:r>
            <a:r>
              <a:rPr lang="en-US" sz="2400" dirty="0"/>
              <a:t>: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Background Literature</a:t>
            </a:r>
            <a:r>
              <a:rPr lang="en-US" sz="2400" dirty="0"/>
              <a:t>: </a:t>
            </a:r>
            <a:endParaRPr lang="en-US" sz="2400" b="1" dirty="0"/>
          </a:p>
          <a:p>
            <a:pPr lvl="1"/>
            <a:r>
              <a:rPr lang="en-US" sz="2400" dirty="0"/>
              <a:t>Misinformation effects are observed broadly</a:t>
            </a:r>
            <a:endParaRPr lang="en-US" sz="2400" b="1" dirty="0"/>
          </a:p>
          <a:p>
            <a:pPr lvl="1"/>
            <a:r>
              <a:rPr lang="en-US" sz="2400" dirty="0"/>
              <a:t>DRM effects have been examined in bilingual contexts</a:t>
            </a:r>
          </a:p>
          <a:p>
            <a:pPr lvl="1"/>
            <a:r>
              <a:rPr lang="en-US" sz="2400" dirty="0"/>
              <a:t>In balanced bilinguals, effects are equal</a:t>
            </a:r>
          </a:p>
          <a:p>
            <a:pPr marL="0" indent="0">
              <a:buNone/>
            </a:pPr>
            <a:r>
              <a:rPr lang="en-US" sz="2400" b="1" dirty="0"/>
              <a:t>Prediction</a:t>
            </a:r>
          </a:p>
          <a:p>
            <a:pPr lvl="1"/>
            <a:r>
              <a:rPr lang="en-US" sz="2400" dirty="0"/>
              <a:t>Unbalanced bilinguals would be more susceptible to misinformation in L1 than L2</a:t>
            </a:r>
          </a:p>
        </p:txBody>
      </p:sp>
    </p:spTree>
    <p:extLst>
      <p:ext uri="{BB962C8B-B14F-4D97-AF65-F5344CB8AC3E}">
        <p14:creationId xmlns:p14="http://schemas.microsoft.com/office/powerpoint/2010/main" val="28483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 </a:t>
            </a:r>
          </a:p>
          <a:p>
            <a:pPr lvl="1"/>
            <a:r>
              <a:rPr lang="en-US" sz="2000" b="1" dirty="0"/>
              <a:t>Waves probably refer to two different semesters; we’re going to ignore that.</a:t>
            </a:r>
          </a:p>
          <a:p>
            <a:pPr lvl="1"/>
            <a:r>
              <a:rPr lang="en-US" sz="2000" b="1" dirty="0"/>
              <a:t>Subjects were all students in an intermediate college class taught entirely in Spanish.</a:t>
            </a:r>
          </a:p>
          <a:p>
            <a:pPr lvl="1"/>
            <a:r>
              <a:rPr lang="en-US" sz="2000" b="1" dirty="0"/>
              <a:t>Four conditions:</a:t>
            </a:r>
          </a:p>
          <a:p>
            <a:pPr lvl="1"/>
            <a:endParaRPr lang="en-US" sz="2000" b="1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549F5A6-3957-A8D2-070F-51D36DE0413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683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727203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256896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801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9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6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5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3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02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Results:  What does Figure 2 tell us?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BBF58-FCAE-17C5-9BC8-096FB040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72" y="1555750"/>
            <a:ext cx="60706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5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Results:  What does Figure 3 tell us?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Subjects performed better when learning and testing was in L1.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4AFE2-915B-C456-A4C4-22173730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54716"/>
            <a:ext cx="7772400" cy="32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22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Results:  What does Figure 3 tell us?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No differences in magnitude of misinformation for consistent language conditions.</a:t>
            </a:r>
          </a:p>
          <a:p>
            <a:pPr marL="0" indent="0">
              <a:buNone/>
            </a:pPr>
            <a:r>
              <a:rPr lang="en-US" sz="2400" b="1" i="1" dirty="0"/>
              <a:t>Significantly more misinformation when misinformation was in English in the cross conditions.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4AFE2-915B-C456-A4C4-22173730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54716"/>
            <a:ext cx="7772400" cy="32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0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Results:  Comparing Figures 2 and 3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		Figure 2						Figure 3</a:t>
            </a:r>
          </a:p>
          <a:p>
            <a:pPr marL="0" indent="0">
              <a:buNone/>
            </a:pPr>
            <a:r>
              <a:rPr lang="en-US" sz="2400" b="1" i="1" dirty="0"/>
              <a:t>Misinformation effect observed in both monolingual conditions.  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4DDB-945A-9A99-730C-257C16C2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082800"/>
            <a:ext cx="4165600" cy="269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988CE-2207-FAEE-9FCC-058D27A4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5" y="2082800"/>
            <a:ext cx="4362601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9918"/>
          </a:xfrm>
        </p:spPr>
        <p:txBody>
          <a:bodyPr>
            <a:noAutofit/>
          </a:bodyPr>
          <a:lstStyle/>
          <a:p>
            <a:r>
              <a:rPr lang="en-US" b="1" dirty="0"/>
              <a:t>When (if ever) is memory accurate?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Technical Accuracy</a:t>
            </a:r>
            <a:r>
              <a:rPr lang="en-US" sz="2400" dirty="0"/>
              <a:t> – word for word verbatim accuracy (</a:t>
            </a:r>
            <a:r>
              <a:rPr lang="en-US" sz="2400" i="1" dirty="0"/>
              <a:t>surface structure</a:t>
            </a:r>
            <a:r>
              <a:rPr lang="en-US" sz="2400" dirty="0"/>
              <a:t>) </a:t>
            </a:r>
          </a:p>
          <a:p>
            <a:pPr marL="0" indent="0" algn="ctr">
              <a:buNone/>
            </a:pPr>
            <a:r>
              <a:rPr lang="en-US" sz="2400" dirty="0"/>
              <a:t>vs.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i="1" dirty="0"/>
              <a:t>Content Accuracy</a:t>
            </a:r>
            <a:r>
              <a:rPr lang="en-US" sz="2400" dirty="0"/>
              <a:t> – getting the gist of the message correct (</a:t>
            </a:r>
            <a:r>
              <a:rPr lang="en-US" sz="2400" i="1" dirty="0"/>
              <a:t>deep structure</a:t>
            </a:r>
            <a:r>
              <a:rPr lang="en-US" sz="2400" dirty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137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Smith, </a:t>
            </a:r>
            <a:r>
              <a:rPr lang="en-US" sz="3200" b="1" dirty="0" err="1"/>
              <a:t>Multhaup</a:t>
            </a:r>
            <a:r>
              <a:rPr lang="en-US" sz="3200" b="1" dirty="0"/>
              <a:t> &amp; </a:t>
            </a:r>
            <a:r>
              <a:rPr lang="en-US" sz="3200" b="1" dirty="0" err="1"/>
              <a:t>Ihejirika</a:t>
            </a:r>
            <a:r>
              <a:rPr lang="en-US" sz="3200" b="1" dirty="0"/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Conclusions: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Better recognition memory in L1 than L2.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Useful paradigm for examining misinformation in a context other than eyewitness testimony.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Limitation: “items were not counterbalanced across the misinformation, no information and consistent information conditions”.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499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b="1" dirty="0"/>
              <a:t>Other ways to introduce error: DRM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845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err="1"/>
              <a:t>Deese</a:t>
            </a:r>
            <a:r>
              <a:rPr lang="en-US" sz="2400" dirty="0"/>
              <a:t> / </a:t>
            </a:r>
            <a:r>
              <a:rPr lang="en-US" sz="2400" dirty="0" err="1"/>
              <a:t>Roediger</a:t>
            </a:r>
            <a:r>
              <a:rPr lang="en-US" sz="2400" dirty="0"/>
              <a:t> / McDermott</a:t>
            </a:r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r>
              <a:rPr lang="en-US" sz="2400" dirty="0"/>
              <a:t>Lists of words that are all related to an </a:t>
            </a:r>
            <a:r>
              <a:rPr lang="en-US" sz="2400" dirty="0" err="1"/>
              <a:t>unpresented</a:t>
            </a:r>
            <a:r>
              <a:rPr lang="en-US" sz="2400" dirty="0"/>
              <a:t> ‘critical lure’</a:t>
            </a:r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r>
              <a:rPr lang="en-US" sz="2400" dirty="0"/>
              <a:t>Other ‘important’ findings: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Remember / Know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Explicit warnings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Relation to false memory controversy?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17" y="741826"/>
            <a:ext cx="7029823" cy="5245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84" y="851505"/>
            <a:ext cx="6628287" cy="40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Autobiographical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Memory for the events of one’s life</a:t>
            </a:r>
            <a:endParaRPr lang="en-US" sz="2400" b="1" dirty="0"/>
          </a:p>
          <a:p>
            <a:pPr marL="1030288" lvl="0"/>
            <a:r>
              <a:rPr lang="en-US" sz="2400" dirty="0"/>
              <a:t>The time I met Charles Barkley in a record store</a:t>
            </a:r>
            <a:endParaRPr lang="en-US" sz="2400" b="1" dirty="0"/>
          </a:p>
          <a:p>
            <a:pPr marL="1030288" lvl="0"/>
            <a:r>
              <a:rPr lang="en-US" sz="2400" dirty="0"/>
              <a:t>When I got married</a:t>
            </a:r>
            <a:endParaRPr lang="en-US" sz="2400" b="1" dirty="0"/>
          </a:p>
          <a:p>
            <a:pPr marL="1030288" lvl="0"/>
            <a:r>
              <a:rPr lang="en-US" sz="2400" dirty="0"/>
              <a:t>When my Dad knocked me off my bicycle</a:t>
            </a:r>
            <a:endParaRPr lang="en-US" sz="2400" b="1" dirty="0"/>
          </a:p>
          <a:p>
            <a:pPr marL="1030288" lvl="0"/>
            <a:r>
              <a:rPr lang="en-US" sz="2400" dirty="0"/>
              <a:t>When I had oatmeal for breakfast this morning</a:t>
            </a:r>
          </a:p>
          <a:p>
            <a:pPr marL="1030288" lvl="0"/>
            <a:r>
              <a:rPr lang="en-US" sz="2400" dirty="0"/>
              <a:t>The name of my high school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Key Issues</a:t>
            </a:r>
            <a:r>
              <a:rPr lang="en-US" sz="2400" dirty="0"/>
              <a:t>:</a:t>
            </a:r>
            <a:endParaRPr lang="en-US" sz="2400" b="1" dirty="0"/>
          </a:p>
          <a:p>
            <a:pPr marL="1030288" lvl="0"/>
            <a:r>
              <a:rPr lang="en-US" sz="2400" dirty="0"/>
              <a:t>Types of events that we remember/forget</a:t>
            </a:r>
            <a:endParaRPr lang="en-US" sz="2400" b="1" dirty="0"/>
          </a:p>
          <a:p>
            <a:pPr marL="1030288" lvl="0"/>
            <a:r>
              <a:rPr lang="en-US" sz="2400" dirty="0"/>
              <a:t>Distribution of memories</a:t>
            </a:r>
            <a:endParaRPr lang="en-US" sz="2400" b="1" dirty="0"/>
          </a:p>
          <a:p>
            <a:pPr marL="1030288" lvl="0"/>
            <a:r>
              <a:rPr lang="en-US" sz="2400" dirty="0"/>
              <a:t>Accuracy of memory content</a:t>
            </a:r>
            <a:endParaRPr lang="en-US" sz="2400" b="1" dirty="0"/>
          </a:p>
          <a:p>
            <a:pPr marL="1030288" lvl="0"/>
            <a:r>
              <a:rPr lang="en-US" sz="2400" dirty="0"/>
              <a:t>Accuracy of memory dating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2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Distribution of Autobiographical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Typical Retention Function    Autobiographical Memory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26083"/>
              </p:ext>
            </p:extLst>
          </p:nvPr>
        </p:nvGraphicFramePr>
        <p:xfrm>
          <a:off x="0" y="2650293"/>
          <a:ext cx="4323229" cy="305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670300" imgH="2590800" progId="MSGraph.Chart.8">
                  <p:embed/>
                </p:oleObj>
              </mc:Choice>
              <mc:Fallback>
                <p:oleObj name="Chart" r:id="rId2" imgW="3670300" imgH="25908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650293"/>
                        <a:ext cx="4323229" cy="3051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89988"/>
              </p:ext>
            </p:extLst>
          </p:nvPr>
        </p:nvGraphicFramePr>
        <p:xfrm>
          <a:off x="4452471" y="2650293"/>
          <a:ext cx="4234329" cy="2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670300" imgH="2590800" progId="MSGraph.Chart.8">
                  <p:embed/>
                </p:oleObj>
              </mc:Choice>
              <mc:Fallback>
                <p:oleObj name="Chart" r:id="rId4" imgW="3670300" imgH="25908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2471" y="2650293"/>
                        <a:ext cx="4234329" cy="2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rot="5400000">
            <a:off x="4957213" y="490771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0875" y="5777066"/>
            <a:ext cx="291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Childhood Amnesia</a:t>
            </a:r>
          </a:p>
        </p:txBody>
      </p:sp>
      <p:sp>
        <p:nvSpPr>
          <p:cNvPr id="8" name="Left Arrow 7"/>
          <p:cNvSpPr/>
          <p:nvPr/>
        </p:nvSpPr>
        <p:spPr>
          <a:xfrm rot="16200000">
            <a:off x="5819765" y="283768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1353" y="2160942"/>
            <a:ext cx="31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Reminiscence Bump</a:t>
            </a:r>
          </a:p>
        </p:txBody>
      </p:sp>
    </p:spTree>
    <p:extLst>
      <p:ext uri="{BB962C8B-B14F-4D97-AF65-F5344CB8AC3E}">
        <p14:creationId xmlns:p14="http://schemas.microsoft.com/office/powerpoint/2010/main" val="8136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OleChart spid="5" grpId="0"/>
      <p:bldP spid="6" grpId="0" animBg="1"/>
      <p:bldP spid="7" grpId="0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b="1" dirty="0"/>
              <a:t>Why do we observe a reminiscence bump?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u="sng" dirty="0"/>
              <a:t>Identity formation</a:t>
            </a:r>
            <a:r>
              <a:rPr lang="en-US" sz="2200" dirty="0"/>
              <a:t> - events are special significance because they determine who we are.</a:t>
            </a:r>
          </a:p>
          <a:p>
            <a:pPr lvl="2"/>
            <a:r>
              <a:rPr lang="en-US" sz="2000" b="1" dirty="0"/>
              <a:t>Prediction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/>
              <a:t>Biased Search Strategy</a:t>
            </a:r>
            <a:r>
              <a:rPr lang="en-US" sz="2200" dirty="0"/>
              <a:t> – opt to think about this era</a:t>
            </a:r>
          </a:p>
          <a:p>
            <a:pPr lvl="2"/>
            <a:r>
              <a:rPr lang="en-US" sz="2000" b="1" dirty="0"/>
              <a:t>Prediction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/>
              <a:t>Nature of ‘bump’ events</a:t>
            </a:r>
            <a:r>
              <a:rPr lang="en-US" sz="2200" dirty="0"/>
              <a:t> - lots of important things occur then.</a:t>
            </a:r>
          </a:p>
          <a:p>
            <a:pPr lvl="2"/>
            <a:r>
              <a:rPr lang="en-US" sz="2000" b="1" dirty="0"/>
              <a:t>Prediction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/>
              <a:t>Evolutionary explanation</a:t>
            </a:r>
            <a:r>
              <a:rPr lang="en-US" sz="2200" dirty="0"/>
              <a:t> – brains work best</a:t>
            </a:r>
          </a:p>
          <a:p>
            <a:pPr lvl="2"/>
            <a:r>
              <a:rPr lang="en-US" sz="2000" b="1" dirty="0"/>
              <a:t>Prediction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/>
              <a:t>Cognitive markers</a:t>
            </a:r>
            <a:r>
              <a:rPr lang="en-US" sz="2200" dirty="0"/>
              <a:t> – transitions serve as retrieval cues</a:t>
            </a:r>
          </a:p>
          <a:p>
            <a:pPr lvl="2"/>
            <a:r>
              <a:rPr lang="en-US" sz="2200" b="1" dirty="0"/>
              <a:t>Prediction</a:t>
            </a:r>
            <a:r>
              <a:rPr lang="en-US" sz="2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Cognitive Markers: Oh, the Places You’ll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73411" y="969615"/>
            <a:ext cx="6572171" cy="603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6 Barnett Place, East Northport, NY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Barclay 308 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Yarnall</a:t>
            </a:r>
            <a:r>
              <a:rPr lang="en-US" sz="1600" dirty="0"/>
              <a:t> 12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Jones 203 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Barclay 325 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14 </a:t>
            </a:r>
            <a:r>
              <a:rPr lang="en-US" sz="1600" dirty="0" err="1"/>
              <a:t>Hannum</a:t>
            </a:r>
            <a:r>
              <a:rPr lang="en-US" sz="1600" dirty="0"/>
              <a:t> Drive, Apt. 2B, Ardmore, PA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6 Barnett Place, East Northport, NY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206 S. 21</a:t>
            </a:r>
            <a:r>
              <a:rPr lang="en-US" sz="1600" baseline="30000" dirty="0"/>
              <a:t>st</a:t>
            </a:r>
            <a:r>
              <a:rPr lang="en-US" sz="1600" dirty="0"/>
              <a:t> Street, Apt. ??, Philadelphia, PA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215 Anderson Street, Apt. F., Durham, NC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3907 </a:t>
            </a:r>
            <a:r>
              <a:rPr lang="en-US" sz="1600" dirty="0" err="1"/>
              <a:t>Shoccoree</a:t>
            </a:r>
            <a:r>
              <a:rPr lang="en-US" sz="1600" dirty="0"/>
              <a:t> Drive, Durham, NC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4800 University Drive, Apt. 18A, Durham, NC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105 W. Washington Street, Urbana, IL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1012 W. University Avenue, Champaign, IL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307 E. </a:t>
            </a:r>
            <a:r>
              <a:rPr lang="en-US" sz="1600" dirty="0" err="1"/>
              <a:t>Tomaras</a:t>
            </a:r>
            <a:r>
              <a:rPr lang="en-US" sz="1600" dirty="0"/>
              <a:t> Avenue, Savoy, IL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20 Harwich Road, West Springfield, MA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99 Sand Hill Road, </a:t>
            </a:r>
            <a:r>
              <a:rPr lang="en-US" sz="1600" dirty="0" err="1"/>
              <a:t>Shutesbury</a:t>
            </a:r>
            <a:r>
              <a:rPr lang="en-US" sz="1600" dirty="0"/>
              <a:t>, MA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516 E. Oak Place, Edmond, OK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38 Cosby Avenue, Amherst, MA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11 Hawthorn Road, Amherst, MA 01002</a:t>
            </a:r>
          </a:p>
          <a:p>
            <a:r>
              <a:rPr lang="en-US" dirty="0"/>
              <a:t> 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3300"/>
            <a:ext cx="7620000" cy="485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97" y="1003300"/>
            <a:ext cx="6769772" cy="4853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412" y="969615"/>
            <a:ext cx="5660759" cy="4830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215" y="1003300"/>
            <a:ext cx="6375187" cy="4775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215" y="1003300"/>
            <a:ext cx="6375187" cy="47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Cognitive Markers: Oh, the Places You’ll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73411" y="969615"/>
            <a:ext cx="5624855" cy="603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6 Barnett Place, East Northport, NY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Barclay 308 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Yarnall</a:t>
            </a:r>
            <a:r>
              <a:rPr lang="en-US" sz="1600" dirty="0"/>
              <a:t> 12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Jones 203 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Barclay 325 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14 </a:t>
            </a:r>
            <a:r>
              <a:rPr lang="en-US" sz="1600" dirty="0" err="1"/>
              <a:t>Hannum</a:t>
            </a:r>
            <a:r>
              <a:rPr lang="en-US" sz="1600" dirty="0"/>
              <a:t> Drive, Apt. 2B, Ardmore, PA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6 Barnett Place, East Northport, NY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206 S. 21</a:t>
            </a:r>
            <a:r>
              <a:rPr lang="en-US" sz="1600" baseline="30000" dirty="0"/>
              <a:t>st</a:t>
            </a:r>
            <a:r>
              <a:rPr lang="en-US" sz="1600" dirty="0"/>
              <a:t> Street, Apt. ??, Philadelphia, PA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215 Anderson Street, Apt. F., Durham, NC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3907 </a:t>
            </a:r>
            <a:r>
              <a:rPr lang="en-US" sz="1600" dirty="0" err="1"/>
              <a:t>Shoccoree</a:t>
            </a:r>
            <a:r>
              <a:rPr lang="en-US" sz="1600" dirty="0"/>
              <a:t> Drive, Durham, NC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4800 University Drive, Apt. 18A, Durham, NC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105 W. Washington Street, Urbana, IL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1012 W. University Avenue, Champaign, IL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307 E. </a:t>
            </a:r>
            <a:r>
              <a:rPr lang="en-US" sz="1600" dirty="0" err="1"/>
              <a:t>Tomaras</a:t>
            </a:r>
            <a:r>
              <a:rPr lang="en-US" sz="1600" dirty="0"/>
              <a:t> Avenue, Savoy, IL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20 Harwich Road, West Springfield, MA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99 Sand Hill Road, </a:t>
            </a:r>
            <a:r>
              <a:rPr lang="en-US" sz="1600" dirty="0" err="1"/>
              <a:t>Shutesbury</a:t>
            </a:r>
            <a:r>
              <a:rPr lang="en-US" sz="1600" dirty="0"/>
              <a:t>, MA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516 E. Oak Place, Edmond, OK</a:t>
            </a:r>
          </a:p>
          <a:p>
            <a:pPr lvl="2"/>
            <a:r>
              <a:rPr lang="en-US" sz="1600" dirty="0"/>
              <a:t>Homeless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38 Cosby Avenue, Amherst, MA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11 Hawthorn Road, Amherst, MA 01002</a:t>
            </a:r>
          </a:p>
          <a:p>
            <a:r>
              <a:rPr lang="en-US" dirty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1221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Why childhood amnesia?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Brain development I</a:t>
            </a:r>
            <a:endParaRPr lang="en-US" sz="2400" b="1" dirty="0"/>
          </a:p>
          <a:p>
            <a:pPr marL="746125" indent="-342900"/>
            <a:r>
              <a:rPr lang="en-US" sz="2200" dirty="0"/>
              <a:t>Brain not developed enough to lay down stable long term memories. </a:t>
            </a:r>
            <a:endParaRPr lang="en-US" sz="2200" b="1" dirty="0"/>
          </a:p>
          <a:p>
            <a:pPr lvl="1"/>
            <a:r>
              <a:rPr lang="en-US" sz="2200" b="1" i="1" dirty="0"/>
              <a:t>Prediction:</a:t>
            </a:r>
          </a:p>
          <a:p>
            <a:pPr lvl="1"/>
            <a:endParaRPr lang="en-US" sz="2200" b="1" dirty="0"/>
          </a:p>
          <a:p>
            <a:pPr marL="0" indent="0">
              <a:buNone/>
            </a:pPr>
            <a:r>
              <a:rPr lang="en-US" sz="2400" b="1" i="1" dirty="0"/>
              <a:t>Brain Development II</a:t>
            </a:r>
          </a:p>
          <a:p>
            <a:pPr lvl="1"/>
            <a:r>
              <a:rPr lang="en-US" sz="2200" dirty="0"/>
              <a:t>At some point post-infancy, our brain radically changes the way we store and retrieve information making us unable to use the old code. </a:t>
            </a:r>
            <a:endParaRPr lang="en-US" sz="2200" b="1" dirty="0"/>
          </a:p>
          <a:p>
            <a:pPr lvl="1"/>
            <a:r>
              <a:rPr lang="en-US" sz="2200" b="1" i="1" dirty="0"/>
              <a:t>Prediction: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99929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Why childhood amnesia?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Language development</a:t>
            </a:r>
            <a:endParaRPr lang="en-US" sz="2400" b="1" dirty="0"/>
          </a:p>
          <a:p>
            <a:pPr lvl="1"/>
            <a:r>
              <a:rPr lang="en-US" sz="2200" dirty="0"/>
              <a:t>Little memory because poor language skills.</a:t>
            </a:r>
            <a:endParaRPr lang="en-US" sz="2200" b="1" dirty="0"/>
          </a:p>
          <a:p>
            <a:pPr lvl="1"/>
            <a:r>
              <a:rPr lang="en-US" sz="2200" b="1" i="1" dirty="0"/>
              <a:t>Prediction: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Repression</a:t>
            </a:r>
          </a:p>
          <a:p>
            <a:pPr lvl="1"/>
            <a:r>
              <a:rPr lang="en-US" sz="2200" dirty="0"/>
              <a:t>Our earliest memories are so traumatic and emotional, that we block them out.</a:t>
            </a:r>
            <a:endParaRPr lang="en-US" sz="2200" b="1" dirty="0"/>
          </a:p>
          <a:p>
            <a:pPr lvl="1"/>
            <a:r>
              <a:rPr lang="en-US" sz="2200" b="1" i="1" dirty="0"/>
              <a:t>Prediction</a:t>
            </a:r>
            <a:r>
              <a:rPr lang="en-US" sz="1800" b="1" i="1" dirty="0"/>
              <a:t>: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08243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Accuracy of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data are mixed.</a:t>
            </a:r>
            <a:endParaRPr lang="en-US" sz="2400" b="1" dirty="0"/>
          </a:p>
          <a:p>
            <a:pPr marL="806450" lvl="0"/>
            <a:r>
              <a:rPr lang="en-US" sz="2000" dirty="0"/>
              <a:t>Beepers studies: not too good.</a:t>
            </a:r>
            <a:endParaRPr lang="en-US" sz="2000" b="1" dirty="0"/>
          </a:p>
          <a:p>
            <a:pPr marL="806450" lvl="0"/>
            <a:r>
              <a:rPr lang="en-US" sz="2000" dirty="0"/>
              <a:t>Diary studies and Personal Semantics: not too bad.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Two biggest determinants of accurate recall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1) </a:t>
            </a:r>
            <a:r>
              <a:rPr lang="en-US" sz="2400" b="1" i="1" dirty="0"/>
              <a:t>Uniqueness</a:t>
            </a:r>
            <a:endParaRPr lang="en-US" sz="2400" b="1" dirty="0"/>
          </a:p>
          <a:p>
            <a:pPr marL="1255713" lvl="0"/>
            <a:r>
              <a:rPr lang="en-US" dirty="0"/>
              <a:t>O</a:t>
            </a:r>
            <a:r>
              <a:rPr lang="en-US" sz="2000" dirty="0"/>
              <a:t>ne-off events</a:t>
            </a:r>
            <a:r>
              <a:rPr lang="en-US" b="1" dirty="0"/>
              <a:t>; </a:t>
            </a:r>
            <a:r>
              <a:rPr lang="en-US" sz="2000" dirty="0"/>
              <a:t>Life-changing events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b="1" dirty="0"/>
              <a:t>	</a:t>
            </a:r>
            <a:r>
              <a:rPr lang="en-US" sz="2400" dirty="0"/>
              <a:t>2) </a:t>
            </a:r>
            <a:r>
              <a:rPr lang="en-US" sz="2400" b="1" i="1" dirty="0"/>
              <a:t>Cues</a:t>
            </a:r>
            <a:endParaRPr lang="en-US" sz="2400" b="1" dirty="0"/>
          </a:p>
          <a:p>
            <a:pPr marL="0" indent="0">
              <a:buNone/>
            </a:pPr>
            <a:r>
              <a:rPr lang="en-US" sz="2000" i="1" dirty="0"/>
              <a:t>		Method</a:t>
            </a:r>
            <a:r>
              <a:rPr lang="en-US" sz="2000" dirty="0"/>
              <a:t>: 	6 year-olds go to a museum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	2 retention intervals: 6 months, 6 years </a:t>
            </a:r>
            <a:endParaRPr lang="en-US" sz="2000" b="1" dirty="0"/>
          </a:p>
          <a:p>
            <a:pPr marL="0" indent="0">
              <a:buNone/>
            </a:pPr>
            <a:r>
              <a:rPr lang="en-US" sz="2000" i="1" dirty="0"/>
              <a:t>		Results:</a:t>
            </a:r>
            <a:r>
              <a:rPr lang="en-US" sz="2000" dirty="0"/>
              <a:t> 	No cues: remembered very little</a:t>
            </a:r>
            <a:endParaRPr lang="en-US" sz="2000" b="1" dirty="0"/>
          </a:p>
          <a:p>
            <a:pPr marL="0" indent="0">
              <a:buNone/>
            </a:pPr>
            <a:r>
              <a:rPr lang="en-US" sz="2000" i="1" dirty="0"/>
              <a:t>				</a:t>
            </a:r>
            <a:r>
              <a:rPr lang="en-US" sz="2000" dirty="0"/>
              <a:t>With cues: remembered a lot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451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9918"/>
          </a:xfrm>
        </p:spPr>
        <p:txBody>
          <a:bodyPr>
            <a:noAutofit/>
          </a:bodyPr>
          <a:lstStyle/>
          <a:p>
            <a:r>
              <a:rPr lang="en-US" b="1" dirty="0"/>
              <a:t>When (if ever) is memory accurate?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Reproduction</a:t>
            </a:r>
            <a:r>
              <a:rPr lang="en-US" sz="2400" dirty="0"/>
              <a:t> – our memories faithfully record events down to the very last detail, much like a tape recorder, video camera, or VCR.</a:t>
            </a:r>
          </a:p>
          <a:p>
            <a:pPr marL="0" indent="0" algn="ctr">
              <a:buNone/>
            </a:pPr>
            <a:r>
              <a:rPr lang="en-US" sz="2400" dirty="0"/>
              <a:t>vs.</a:t>
            </a:r>
          </a:p>
          <a:p>
            <a:pPr marL="0" indent="0">
              <a:buNone/>
            </a:pPr>
            <a:r>
              <a:rPr lang="en-US" sz="2400" b="1" i="1" dirty="0"/>
              <a:t>Reconstruction</a:t>
            </a:r>
            <a:r>
              <a:rPr lang="en-US" sz="2400" dirty="0"/>
              <a:t> – our memories gather together bits and pieces of events and bind them together using general world knowledge, expectations, and information gathered since the time of the event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4297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b="1" dirty="0"/>
              <a:t>Flashbulb Memories: </a:t>
            </a:r>
            <a:br>
              <a:rPr lang="en-US" b="1" dirty="0"/>
            </a:br>
            <a:r>
              <a:rPr lang="en-US" b="1" dirty="0" err="1"/>
              <a:t>Talarico</a:t>
            </a:r>
            <a:r>
              <a:rPr lang="en-US" b="1" dirty="0"/>
              <a:t> &amp; Rubin (2003)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None/>
            </a:pPr>
            <a:r>
              <a:rPr lang="en-US" sz="2400" b="1" i="1" dirty="0"/>
              <a:t>Flashbulb Memories </a:t>
            </a:r>
            <a:r>
              <a:rPr lang="en-US" sz="2400" dirty="0"/>
              <a:t>– Unusually distinct memories for surprising and/or important events that are particularly resistant to forgetting.  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________________________________________</a:t>
            </a:r>
          </a:p>
          <a:p>
            <a:pPr marL="463550" indent="-463550">
              <a:buNone/>
            </a:pPr>
            <a:endParaRPr lang="en-US" sz="2400" b="1" i="1" dirty="0"/>
          </a:p>
          <a:p>
            <a:pPr marL="463550" indent="-463550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 </a:t>
            </a:r>
            <a:endParaRPr lang="en-US" sz="2400" b="1" dirty="0"/>
          </a:p>
          <a:p>
            <a:pPr marL="508000" indent="-508000">
              <a:buNone/>
            </a:pPr>
            <a:r>
              <a:rPr lang="en-US" sz="2400" b="1" i="1" dirty="0"/>
              <a:t>Empirical Question</a:t>
            </a:r>
            <a:r>
              <a:rPr lang="en-US" sz="2400" dirty="0"/>
              <a:t>: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Questions</a:t>
            </a:r>
            <a:r>
              <a:rPr lang="en-US" sz="2400" dirty="0"/>
              <a:t>:</a:t>
            </a:r>
            <a:endParaRPr lang="en-US" sz="2400" b="1" dirty="0"/>
          </a:p>
          <a:p>
            <a:pPr marL="971550" lvl="0"/>
            <a:r>
              <a:rPr lang="en-US" sz="2000" dirty="0"/>
              <a:t>What triggers the special mechanism?</a:t>
            </a:r>
            <a:endParaRPr lang="en-US" sz="2000" b="1" dirty="0"/>
          </a:p>
          <a:p>
            <a:pPr marL="971550" lvl="0"/>
            <a:r>
              <a:rPr lang="en-US" sz="2000" dirty="0"/>
              <a:t>What concerns have been raised about the special status of flashbulb memories?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1416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b="1" dirty="0" err="1"/>
              <a:t>Talarico</a:t>
            </a:r>
            <a:r>
              <a:rPr lang="en-US" b="1" dirty="0"/>
              <a:t> &amp; Rubin (1988): </a:t>
            </a:r>
            <a:br>
              <a:rPr lang="en-US" b="1" dirty="0"/>
            </a:br>
            <a:r>
              <a:rPr lang="en-US" b="1" dirty="0"/>
              <a:t>Method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9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106" y="1039215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 </a:t>
            </a:r>
            <a:endParaRPr lang="en-US" sz="2400" b="1" dirty="0"/>
          </a:p>
          <a:p>
            <a:pPr marL="687388" lvl="0"/>
            <a:r>
              <a:rPr lang="en-US" sz="2400" dirty="0"/>
              <a:t>Recorded FMs for 9/11 on 9/12.</a:t>
            </a:r>
          </a:p>
          <a:p>
            <a:pPr marL="687388" lvl="0"/>
            <a:r>
              <a:rPr lang="en-US" sz="2400" dirty="0"/>
              <a:t>Recorded everyday memory from 2-3 days prior</a:t>
            </a:r>
          </a:p>
          <a:p>
            <a:pPr marL="687388" lvl="0"/>
            <a:r>
              <a:rPr lang="en-US" sz="2400" dirty="0"/>
              <a:t>Retested memories for both at logarithmic intervals</a:t>
            </a:r>
            <a:endParaRPr lang="en-US" sz="2400" b="1" dirty="0"/>
          </a:p>
          <a:p>
            <a:pPr marL="3175" lvl="2" indent="0">
              <a:buNone/>
            </a:pPr>
            <a:r>
              <a:rPr lang="en-US" b="1" i="1" dirty="0"/>
              <a:t>Results</a:t>
            </a:r>
            <a:r>
              <a:rPr lang="en-US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1FA81-0F7E-EA40-8F88-1BD528E3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3181611"/>
            <a:ext cx="4095351" cy="367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B1AB2-4D6A-E947-9D0D-5B1900CD6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169" y="3068877"/>
            <a:ext cx="4083016" cy="37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9918"/>
          </a:xfrm>
        </p:spPr>
        <p:txBody>
          <a:bodyPr>
            <a:noAutofit/>
          </a:bodyPr>
          <a:lstStyle/>
          <a:p>
            <a:r>
              <a:rPr lang="en-US" b="1" dirty="0" err="1"/>
              <a:t>Talarico</a:t>
            </a:r>
            <a:r>
              <a:rPr lang="en-US" b="1" dirty="0"/>
              <a:t> &amp; Rubin (2003):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Are FMs particularly accurate?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Are FMs produced by a special mechanism?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is the difference between FMs and regular memories?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Why do you think these differences emerge?</a:t>
            </a:r>
          </a:p>
          <a:p>
            <a:pPr marL="857250" lvl="1" indent="-457200">
              <a:buFont typeface="Wingdings" pitchFamily="2" charset="2"/>
              <a:buChar char="v"/>
            </a:pPr>
            <a:r>
              <a:rPr lang="en-US" sz="2000" dirty="0"/>
              <a:t>Special memory mechanism</a:t>
            </a:r>
          </a:p>
          <a:p>
            <a:pPr marL="857250" lvl="1" indent="-457200">
              <a:buFont typeface="Wingdings" pitchFamily="2" charset="2"/>
              <a:buChar char="v"/>
            </a:pPr>
            <a:r>
              <a:rPr lang="en-US" sz="2000" dirty="0"/>
              <a:t>Normal memory mechanism</a:t>
            </a:r>
          </a:p>
          <a:p>
            <a:pPr marL="857250" lvl="1" indent="-457200">
              <a:buFont typeface="Wingdings" pitchFamily="2" charset="2"/>
              <a:buChar char="v"/>
            </a:pPr>
            <a:r>
              <a:rPr lang="en-US" sz="2000" dirty="0"/>
              <a:t>Demand characteristics</a:t>
            </a:r>
          </a:p>
          <a:p>
            <a:pPr marL="0" lv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3649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Summary of Episodic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Is episodic memory accurate?</a:t>
            </a:r>
            <a:endParaRPr lang="en-US" sz="2400" b="1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b="1" i="1" dirty="0"/>
              <a:t>A1</a:t>
            </a:r>
            <a:r>
              <a:rPr lang="en-US" sz="2200" dirty="0"/>
              <a:t>: Broad outlines?  Yes</a:t>
            </a:r>
            <a:endParaRPr lang="en-US" sz="2200" b="1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b="1" i="1" dirty="0"/>
              <a:t>A2</a:t>
            </a:r>
            <a:r>
              <a:rPr lang="en-US" sz="2200" dirty="0"/>
              <a:t>: Details? Not so much. 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Why?</a:t>
            </a:r>
            <a:endParaRPr lang="en-US" sz="2400" b="1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Perhaps, this is because we store the gist of the event, but not the ancillary information. 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 do we see so much distortion in </a:t>
            </a:r>
            <a:r>
              <a:rPr lang="en-US" sz="2400" b="1" i="1" dirty="0"/>
              <a:t>episodic</a:t>
            </a:r>
            <a:r>
              <a:rPr lang="en-US" sz="2400" dirty="0"/>
              <a:t> tasks relative to </a:t>
            </a:r>
            <a:r>
              <a:rPr lang="en-US" sz="2400" b="1" i="1" dirty="0"/>
              <a:t>autobiographical</a:t>
            </a:r>
            <a:r>
              <a:rPr lang="en-US" sz="2400" dirty="0"/>
              <a:t> memory tasks?  </a:t>
            </a:r>
            <a:endParaRPr lang="en-US" sz="2400" b="1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b="1" i="1" dirty="0"/>
              <a:t>Episodic tasks</a:t>
            </a:r>
            <a:r>
              <a:rPr lang="en-US" sz="2200" dirty="0"/>
              <a:t>: details are somewhat arbitrary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b="1" i="1" dirty="0"/>
              <a:t>AM tasks</a:t>
            </a:r>
            <a:r>
              <a:rPr lang="en-US" sz="2200" dirty="0"/>
              <a:t>: crucial to our sense of self, so may rehearse more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93649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Autofit/>
          </a:bodyPr>
          <a:lstStyle/>
          <a:p>
            <a:r>
              <a:rPr lang="en-US" b="1" dirty="0"/>
              <a:t>Amnesia - Frederick vs. Soap Operas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5298"/>
              </p:ext>
            </p:extLst>
          </p:nvPr>
        </p:nvGraphicFramePr>
        <p:xfrm>
          <a:off x="651435" y="1389529"/>
          <a:ext cx="8129310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1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Soap Opera Amnesia</a:t>
                      </a:r>
                      <a:r>
                        <a:rPr lang="en-US" sz="2400" baseline="0" dirty="0"/>
                        <a:t>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(e.g., </a:t>
                      </a:r>
                      <a:r>
                        <a:rPr lang="en-US" sz="2400" baseline="0" dirty="0">
                          <a:hlinkClick r:id="rId3"/>
                        </a:rPr>
                        <a:t>Jason Bourne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 world </a:t>
                      </a:r>
                      <a:r>
                        <a:rPr lang="en-US" sz="2400"/>
                        <a:t>Amnesia </a:t>
                      </a:r>
                      <a:br>
                        <a:rPr lang="en-US" sz="2400"/>
                      </a:br>
                      <a:r>
                        <a:rPr lang="en-US" sz="2400"/>
                        <a:t>(</a:t>
                      </a:r>
                      <a:r>
                        <a:rPr lang="en-US" sz="2400" dirty="0"/>
                        <a:t>e.g., Frederick)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157">
                <a:tc>
                  <a:txBody>
                    <a:bodyPr/>
                    <a:lstStyle/>
                    <a:p>
                      <a:r>
                        <a:rPr lang="en-US" sz="2400" dirty="0"/>
                        <a:t>Episodic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157">
                <a:tc>
                  <a:txBody>
                    <a:bodyPr/>
                    <a:lstStyle/>
                    <a:p>
                      <a:r>
                        <a:rPr lang="en-US" sz="2400" dirty="0"/>
                        <a:t>Semantic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157">
                <a:tc>
                  <a:txBody>
                    <a:bodyPr/>
                    <a:lstStyle/>
                    <a:p>
                      <a:r>
                        <a:rPr lang="en-US" sz="2400" dirty="0"/>
                        <a:t>Procedural</a:t>
                      </a:r>
                      <a:r>
                        <a:rPr lang="en-US" sz="2400" baseline="0" dirty="0"/>
                        <a:t> Memory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157">
                <a:tc>
                  <a:txBody>
                    <a:bodyPr/>
                    <a:lstStyle/>
                    <a:p>
                      <a:r>
                        <a:rPr lang="en-US" sz="2400" dirty="0"/>
                        <a:t>Temporal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35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74638"/>
            <a:ext cx="8889999" cy="709918"/>
          </a:xfrm>
        </p:spPr>
        <p:txBody>
          <a:bodyPr>
            <a:noAutofit/>
          </a:bodyPr>
          <a:lstStyle/>
          <a:p>
            <a:r>
              <a:rPr lang="en-US" sz="3200" b="1" dirty="0"/>
              <a:t>Amnesia – The day I had my wisdom teeth removed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H.M.</a:t>
            </a:r>
            <a:endParaRPr lang="en-US" sz="2400" b="1" dirty="0"/>
          </a:p>
          <a:p>
            <a:pPr marL="911225" lvl="0"/>
            <a:r>
              <a:rPr lang="en-US" sz="2200" dirty="0"/>
              <a:t>Father passed away</a:t>
            </a:r>
            <a:endParaRPr lang="en-US" sz="2200" b="1" dirty="0"/>
          </a:p>
          <a:p>
            <a:pPr marL="911225" lvl="0"/>
            <a:r>
              <a:rPr lang="en-US" sz="2200" dirty="0"/>
              <a:t>Aging of his wife</a:t>
            </a:r>
            <a:endParaRPr lang="en-US" sz="2200" b="1" dirty="0"/>
          </a:p>
          <a:p>
            <a:pPr marL="911225" lvl="0"/>
            <a:r>
              <a:rPr lang="en-US" sz="2200" dirty="0"/>
              <a:t>Lunch experiment</a:t>
            </a:r>
            <a:endParaRPr lang="en-US" sz="2200" b="1" dirty="0"/>
          </a:p>
          <a:p>
            <a:pPr marL="911225" lvl="0"/>
            <a:r>
              <a:rPr lang="en-US" sz="2200" dirty="0"/>
              <a:t>Clock-watching experience</a:t>
            </a:r>
            <a:endParaRPr lang="en-US" sz="22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Typical Causes</a:t>
            </a:r>
            <a:endParaRPr lang="en-US" sz="2400" b="1" dirty="0"/>
          </a:p>
          <a:p>
            <a:pPr marL="911225" lvl="0"/>
            <a:r>
              <a:rPr lang="en-US" sz="2200" dirty="0"/>
              <a:t>Closed-Head Injury (Motor cycles, fencing)</a:t>
            </a:r>
            <a:endParaRPr lang="en-US" sz="2200" b="1" dirty="0"/>
          </a:p>
          <a:p>
            <a:pPr marL="911225" lvl="0"/>
            <a:r>
              <a:rPr lang="en-US" sz="2200" dirty="0"/>
              <a:t>Oxygen Deprivation (stroke, heart attack) </a:t>
            </a:r>
            <a:endParaRPr lang="en-US" sz="2200" b="1" dirty="0"/>
          </a:p>
          <a:p>
            <a:pPr marL="911225" lvl="0"/>
            <a:r>
              <a:rPr lang="en-US" sz="2200" dirty="0"/>
              <a:t>Tumors</a:t>
            </a:r>
            <a:endParaRPr lang="en-US" sz="2200" b="1" dirty="0"/>
          </a:p>
          <a:p>
            <a:pPr marL="911225" lvl="0"/>
            <a:r>
              <a:rPr lang="en-US" sz="2200" dirty="0"/>
              <a:t>Herpes</a:t>
            </a:r>
            <a:endParaRPr lang="en-US" sz="22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Transient Global Amnesia</a:t>
            </a:r>
            <a:r>
              <a:rPr lang="en-US" sz="2400" dirty="0"/>
              <a:t> (Bourne-</a:t>
            </a:r>
            <a:r>
              <a:rPr lang="en-US" sz="2400" dirty="0" err="1"/>
              <a:t>ish</a:t>
            </a:r>
            <a:r>
              <a:rPr lang="en-US" sz="2400" dirty="0"/>
              <a:t> Amnesia)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6934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Amnesia: Cardinal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845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400" dirty="0"/>
              <a:t>1) Discrepancy between IQ &amp; memory performance</a:t>
            </a:r>
            <a:endParaRPr lang="en-US" sz="2400" b="1" dirty="0"/>
          </a:p>
          <a:p>
            <a:pPr lvl="2"/>
            <a:r>
              <a:rPr lang="en-US" sz="2200" dirty="0"/>
              <a:t>Dementia: both are compromised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Declarative memory across a delay is ruined</a:t>
            </a:r>
            <a:endParaRPr lang="en-US" sz="2400" b="1" dirty="0"/>
          </a:p>
          <a:p>
            <a:pPr lvl="2"/>
            <a:r>
              <a:rPr lang="en-US" sz="2200" dirty="0"/>
              <a:t>Verbal and non-verbal</a:t>
            </a:r>
            <a:endParaRPr lang="en-US" sz="2200" b="1" dirty="0"/>
          </a:p>
          <a:p>
            <a:pPr lvl="2"/>
            <a:r>
              <a:rPr lang="en-US" sz="2200" dirty="0"/>
              <a:t>All sensory modalities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3) Spared implicit and procedural memory</a:t>
            </a:r>
            <a:endParaRPr lang="en-US" sz="2400" b="1" dirty="0"/>
          </a:p>
          <a:p>
            <a:pPr lvl="2"/>
            <a:r>
              <a:rPr lang="en-US" sz="2200" dirty="0" err="1"/>
              <a:t>Korsakoff’s</a:t>
            </a:r>
            <a:r>
              <a:rPr lang="en-US" sz="2200" dirty="0"/>
              <a:t> patient and pin doctor</a:t>
            </a:r>
            <a:endParaRPr lang="en-US" sz="2200" b="1" dirty="0"/>
          </a:p>
          <a:p>
            <a:pPr lvl="2"/>
            <a:r>
              <a:rPr lang="en-US" sz="2200" dirty="0"/>
              <a:t>But no memory for previous experiences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47899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Amnesia: Cardinal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845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4) Semantic memory</a:t>
            </a:r>
            <a:endParaRPr lang="en-US" sz="2400" b="1" dirty="0"/>
          </a:p>
          <a:p>
            <a:pPr lvl="2"/>
            <a:r>
              <a:rPr lang="en-US" sz="2200" dirty="0"/>
              <a:t>OK on old information, but new vocabulary is difficult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5) Little confabulation</a:t>
            </a:r>
            <a:endParaRPr lang="en-US" sz="2400" b="1" dirty="0"/>
          </a:p>
          <a:p>
            <a:pPr lvl="2"/>
            <a:r>
              <a:rPr lang="en-US" sz="2200" dirty="0"/>
              <a:t>Distinction from dementia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6) Cognitive mediation</a:t>
            </a:r>
            <a:endParaRPr lang="en-US" sz="2400" b="1" dirty="0"/>
          </a:p>
          <a:p>
            <a:pPr lvl="2"/>
            <a:r>
              <a:rPr lang="en-US" sz="2200" dirty="0"/>
              <a:t>Simple: Yes; Complex: No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7) Binding</a:t>
            </a:r>
            <a:endParaRPr lang="en-US" sz="2400" b="1" dirty="0"/>
          </a:p>
          <a:p>
            <a:pPr lvl="2"/>
            <a:r>
              <a:rPr lang="en-US" sz="2200" dirty="0"/>
              <a:t>Integrating item and context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82889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1435100" indent="0" defTabSz="2006600">
              <a:buNone/>
            </a:pPr>
            <a:r>
              <a:rPr lang="en-US" sz="2400" dirty="0"/>
              <a:t>	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36956"/>
            <a:ext cx="822960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508000">
              <a:buNone/>
            </a:pPr>
            <a:r>
              <a:rPr lang="en-US" sz="2400" b="1" u="sng" dirty="0"/>
              <a:t>Consolidation</a:t>
            </a:r>
            <a:r>
              <a:rPr lang="en-US" sz="2400" dirty="0"/>
              <a:t> - memory encoding; the process of transferring information from STM (WM) to LTM.</a:t>
            </a:r>
            <a:endParaRPr lang="en-US" sz="2400" b="1" dirty="0"/>
          </a:p>
          <a:p>
            <a:pPr marL="508000" indent="-50800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Two time courses  </a:t>
            </a:r>
            <a:endParaRPr lang="en-US" sz="2400" b="1" dirty="0"/>
          </a:p>
          <a:p>
            <a:pPr lvl="2">
              <a:buClr>
                <a:schemeClr val="accent1"/>
              </a:buClr>
            </a:pPr>
            <a:r>
              <a:rPr lang="en-US" sz="2200" b="1" i="1" dirty="0"/>
              <a:t>Short-term</a:t>
            </a:r>
            <a:r>
              <a:rPr lang="en-US" sz="2200" dirty="0"/>
              <a:t> consolidation - Hippocampus </a:t>
            </a:r>
            <a:endParaRPr lang="en-US" sz="2200" b="1" dirty="0"/>
          </a:p>
          <a:p>
            <a:pPr lvl="2">
              <a:buClr>
                <a:schemeClr val="accent1"/>
              </a:buClr>
            </a:pPr>
            <a:r>
              <a:rPr lang="en-US" sz="2200" b="1" i="1" dirty="0"/>
              <a:t>Long-term </a:t>
            </a:r>
            <a:r>
              <a:rPr lang="en-US" sz="2200" dirty="0"/>
              <a:t>consolidation - Frontal Lobes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Evidence:</a:t>
            </a:r>
            <a:endParaRPr lang="en-US" sz="2400" b="1" dirty="0"/>
          </a:p>
          <a:p>
            <a:pPr marL="920750" indent="-457200">
              <a:buClr>
                <a:schemeClr val="accent1"/>
              </a:buClr>
              <a:buFont typeface="+mj-lt"/>
              <a:buAutoNum type="arabicParenR"/>
            </a:pPr>
            <a:r>
              <a:rPr lang="en-US" sz="2200" dirty="0"/>
              <a:t>H.M.</a:t>
            </a:r>
            <a:endParaRPr lang="en-US" sz="2200" b="1" dirty="0"/>
          </a:p>
          <a:p>
            <a:pPr marL="920750" indent="-457200">
              <a:buClr>
                <a:schemeClr val="accent1"/>
              </a:buClr>
              <a:buFont typeface="+mj-lt"/>
              <a:buAutoNum type="arabicParenR"/>
            </a:pPr>
            <a:r>
              <a:rPr lang="en-US" sz="2200" dirty="0"/>
              <a:t>Patients with damage to certain areas of the frontal lobes, show the opposite pattern.  Retain more recent information but have trouble recalling remote information (semantic dementia)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5513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9918"/>
          </a:xfrm>
        </p:spPr>
        <p:txBody>
          <a:bodyPr>
            <a:noAutofit/>
          </a:bodyPr>
          <a:lstStyle/>
          <a:p>
            <a:r>
              <a:rPr lang="en-US" b="1" dirty="0" err="1"/>
              <a:t>Bransford</a:t>
            </a:r>
            <a:r>
              <a:rPr lang="en-US" b="1" dirty="0"/>
              <a:t> &amp; Franks (1971) –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Semantic integration</a:t>
            </a:r>
            <a:r>
              <a:rPr lang="en-US" sz="2400" dirty="0"/>
              <a:t> – we simplify messages by combining information into unified representations.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29" y="1240118"/>
            <a:ext cx="5224330" cy="38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dirty="0"/>
              <a:t>Bartlett’s ‘War of the Ghosts’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284163" indent="-284163">
              <a:buAutoNum type="arabicParenR"/>
            </a:pPr>
            <a:r>
              <a:rPr lang="en-US" sz="2400" dirty="0"/>
              <a:t>Things that were changed</a:t>
            </a:r>
            <a:endParaRPr lang="en-US" sz="2400" b="1" dirty="0"/>
          </a:p>
          <a:p>
            <a:pPr marL="463550" indent="0">
              <a:buNone/>
            </a:pPr>
            <a:r>
              <a:rPr lang="en-US" sz="2400" b="1" i="1" dirty="0"/>
              <a:t>Normalization</a:t>
            </a:r>
            <a:r>
              <a:rPr lang="en-US" sz="2400" dirty="0"/>
              <a:t> - details became more modern</a:t>
            </a:r>
            <a:endParaRPr lang="en-US" sz="2400" b="1" dirty="0"/>
          </a:p>
          <a:p>
            <a:pPr lvl="2"/>
            <a:r>
              <a:rPr lang="en-US" sz="2000" dirty="0"/>
              <a:t>canoe becomes sailboat</a:t>
            </a:r>
            <a:endParaRPr lang="en-US" sz="2000" b="1" dirty="0"/>
          </a:p>
          <a:p>
            <a:pPr lvl="2"/>
            <a:r>
              <a:rPr lang="en-US" sz="2000" dirty="0"/>
              <a:t>death less mystical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Things that were left out: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i="1" dirty="0"/>
              <a:t>Specific details</a:t>
            </a:r>
            <a:endParaRPr lang="en-US" sz="2400" b="1" dirty="0"/>
          </a:p>
          <a:p>
            <a:pPr lvl="2"/>
            <a:r>
              <a:rPr lang="en-US" sz="2000" dirty="0"/>
              <a:t>Names of the Towns: 				</a:t>
            </a:r>
            <a:endParaRPr lang="en-US" sz="2000" b="1" dirty="0"/>
          </a:p>
          <a:p>
            <a:pPr lvl="2"/>
            <a:r>
              <a:rPr lang="en-US" sz="2000" dirty="0"/>
              <a:t>Number of men in canoe:			</a:t>
            </a:r>
            <a:endParaRPr lang="en-US" sz="2000" b="1" dirty="0"/>
          </a:p>
          <a:p>
            <a:pPr marL="457200" indent="-457200">
              <a:buFont typeface="+mj-lt"/>
              <a:buAutoNum type="arabicParenR" startAt="3"/>
            </a:pPr>
            <a:r>
              <a:rPr lang="en-US" sz="2400" dirty="0"/>
              <a:t>Things that were added (</a:t>
            </a:r>
            <a:r>
              <a:rPr lang="en-US" sz="2400" i="1" dirty="0"/>
              <a:t>intrusions</a:t>
            </a:r>
            <a:r>
              <a:rPr lang="en-US" sz="2400" dirty="0"/>
              <a:t>)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i="1" dirty="0"/>
              <a:t>Sharpening</a:t>
            </a:r>
            <a:endParaRPr lang="en-US" sz="2400" b="1" dirty="0"/>
          </a:p>
          <a:p>
            <a:pPr lvl="2"/>
            <a:r>
              <a:rPr lang="en-US" sz="2200" dirty="0"/>
              <a:t>Native American theme</a:t>
            </a:r>
            <a:endParaRPr lang="en-US" sz="2200" b="1" dirty="0"/>
          </a:p>
          <a:p>
            <a:pPr lvl="2"/>
            <a:r>
              <a:rPr lang="en-US" sz="2200" dirty="0"/>
              <a:t>Totem poles, scalping, war paint</a:t>
            </a:r>
            <a:endParaRPr lang="en-US" sz="22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291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Schema – </a:t>
            </a:r>
            <a:r>
              <a:rPr lang="en-US" sz="3200" b="1" dirty="0" err="1"/>
              <a:t>Barlett’s</a:t>
            </a:r>
            <a:r>
              <a:rPr lang="en-US" sz="3200" b="1" dirty="0"/>
              <a:t>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4556"/>
            <a:ext cx="8517467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Schema</a:t>
            </a:r>
            <a:r>
              <a:rPr lang="en-US" sz="2400" dirty="0"/>
              <a:t> – an active organization of past reactions and past experiences</a:t>
            </a:r>
            <a:endParaRPr lang="en-US" sz="2400" b="1" dirty="0"/>
          </a:p>
          <a:p>
            <a:pPr marL="1150938" lvl="2" indent="-239713"/>
            <a:r>
              <a:rPr lang="en-US" sz="2400" dirty="0"/>
              <a:t>Native American schema</a:t>
            </a:r>
            <a:endParaRPr lang="en-US" sz="2400" b="1" dirty="0"/>
          </a:p>
          <a:p>
            <a:pPr marL="1150938" lvl="2" indent="-239713"/>
            <a:r>
              <a:rPr lang="en-US" sz="2400" dirty="0"/>
              <a:t>Gangster movie</a:t>
            </a:r>
            <a:endParaRPr lang="en-US" sz="2400" b="1" dirty="0"/>
          </a:p>
          <a:p>
            <a:pPr marL="1150938" lvl="2" indent="-239713"/>
            <a:r>
              <a:rPr lang="en-US" sz="2400" dirty="0"/>
              <a:t>Physics major</a:t>
            </a:r>
            <a:endParaRPr lang="en-US" sz="2400" b="1" dirty="0"/>
          </a:p>
          <a:p>
            <a:pPr marL="1150938" lvl="2" indent="-239713"/>
            <a:r>
              <a:rPr lang="en-US" sz="2400" dirty="0"/>
              <a:t>Williams Student schema (v. Swarthmore)</a:t>
            </a:r>
            <a:endParaRPr lang="en-US" sz="2400" b="1" dirty="0"/>
          </a:p>
          <a:p>
            <a:pPr marL="1150938" lvl="2" indent="-239713"/>
            <a:r>
              <a:rPr lang="en-US" sz="2400" dirty="0"/>
              <a:t>"Melvin"/"Bernice"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Scripts – </a:t>
            </a:r>
            <a:r>
              <a:rPr lang="en-US" sz="3200" b="1" dirty="0" err="1"/>
              <a:t>Barlett’s</a:t>
            </a:r>
            <a:r>
              <a:rPr lang="en-US" sz="3200" b="1" dirty="0"/>
              <a:t> explanation for his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4556"/>
            <a:ext cx="8517467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Scripts</a:t>
            </a:r>
            <a:r>
              <a:rPr lang="en-US" sz="2400" dirty="0"/>
              <a:t> – special type of schema organized around familiar activities</a:t>
            </a:r>
            <a:endParaRPr lang="en-US" sz="2400" b="1" dirty="0"/>
          </a:p>
          <a:p>
            <a:pPr marL="1150938" lvl="0" indent="-239713"/>
            <a:r>
              <a:rPr lang="en-US" sz="2400" dirty="0"/>
              <a:t>going to the doctor</a:t>
            </a:r>
            <a:endParaRPr lang="en-US" sz="2400" b="1" dirty="0"/>
          </a:p>
          <a:p>
            <a:pPr marL="1150938" lvl="0" indent="-239713"/>
            <a:r>
              <a:rPr lang="en-US" sz="2400" dirty="0"/>
              <a:t>dinner at a fancy restaurant</a:t>
            </a:r>
            <a:endParaRPr lang="en-US" sz="2400" b="1" dirty="0"/>
          </a:p>
          <a:p>
            <a:pPr marL="1150938" lvl="0" indent="-239713"/>
            <a:r>
              <a:rPr lang="en-US" sz="2400" dirty="0"/>
              <a:t>dinner at McDonald’s</a:t>
            </a:r>
            <a:endParaRPr lang="en-US" sz="2400" b="1" dirty="0"/>
          </a:p>
          <a:p>
            <a:pPr marL="1150938" lvl="0" indent="-239713"/>
            <a:r>
              <a:rPr lang="en-US" sz="2400" dirty="0"/>
              <a:t>Ballgame</a:t>
            </a:r>
            <a:endParaRPr lang="en-US" sz="2400" b="1" dirty="0"/>
          </a:p>
          <a:p>
            <a:pPr marL="1150938" lvl="0" indent="-239713"/>
            <a:r>
              <a:rPr lang="en-US" sz="2400" dirty="0"/>
              <a:t>Beach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Consists of:</a:t>
            </a:r>
            <a:r>
              <a:rPr lang="en-US" sz="2400" b="1" dirty="0"/>
              <a:t>  </a:t>
            </a:r>
            <a:r>
              <a:rPr lang="en-US" sz="2400" dirty="0"/>
              <a:t>Characters, Plots, Settings, Timing, Dialogue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957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3200" b="1" dirty="0"/>
              <a:t>Schema Examples – Pain Reliever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794868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97768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{0FB592F6-E00E-DB43-848B-1CDF625DAD7F}tf10001119</Template>
  <TotalTime>2463</TotalTime>
  <Words>2683</Words>
  <Application>Microsoft Macintosh PowerPoint</Application>
  <PresentationFormat>On-screen Show (4:3)</PresentationFormat>
  <Paragraphs>559</Paragraphs>
  <Slides>48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Rockwell</vt:lpstr>
      <vt:lpstr>Wingdings</vt:lpstr>
      <vt:lpstr>Gallery</vt:lpstr>
      <vt:lpstr>Chart</vt:lpstr>
      <vt:lpstr>Long Term Memory:  Narrative and Autobiographical Memory</vt:lpstr>
      <vt:lpstr>Outline: LTM – Narrative and AM</vt:lpstr>
      <vt:lpstr>When (if ever) is memory accurate?</vt:lpstr>
      <vt:lpstr>When (if ever) is memory accurate?</vt:lpstr>
      <vt:lpstr>Bransford &amp; Franks (1971) – Reconstruction</vt:lpstr>
      <vt:lpstr>Bartlett’s ‘War of the Ghosts’</vt:lpstr>
      <vt:lpstr>Schema – Barlett’s explanation</vt:lpstr>
      <vt:lpstr>Scripts – Barlett’s explanation for his data</vt:lpstr>
      <vt:lpstr>Schema Examples – Pain Reliever</vt:lpstr>
      <vt:lpstr>Schema Examples – Laundry Detergent</vt:lpstr>
      <vt:lpstr>Schema Examples – Pasta</vt:lpstr>
      <vt:lpstr>Schema Examples – Chemical Element</vt:lpstr>
      <vt:lpstr>Schema Examples – Professional Wrestler</vt:lpstr>
      <vt:lpstr>What do schema/scripts predict about memory?</vt:lpstr>
      <vt:lpstr>Sulin &amp; Dooling (1974) – Schema and Memory</vt:lpstr>
      <vt:lpstr>Why do we put up with the errors that schemas produce?</vt:lpstr>
      <vt:lpstr>Eyewitness Testimony - Memory in the ‘real world’</vt:lpstr>
      <vt:lpstr>Eyewitness Testimony: Memory in the Lab</vt:lpstr>
      <vt:lpstr>Loftus &amp; Palmer (1974): E1</vt:lpstr>
      <vt:lpstr>Loftus &amp; Palmer (1974): Discussion</vt:lpstr>
      <vt:lpstr>Misinformation Effect</vt:lpstr>
      <vt:lpstr>Misinformation Effect</vt:lpstr>
      <vt:lpstr>Theoretical Explanations for the Misinformation Effect</vt:lpstr>
      <vt:lpstr>Smith, Multhaup &amp; Ihejirika (2017)</vt:lpstr>
      <vt:lpstr>Smith, Multhaup &amp; Ihejirika (2017)</vt:lpstr>
      <vt:lpstr>Smith, Multhaup &amp; Ihejirika (2017)</vt:lpstr>
      <vt:lpstr>Smith, Multhaup &amp; Ihejirika (2017)</vt:lpstr>
      <vt:lpstr>Smith, Multhaup &amp; Ihejirika (2017)</vt:lpstr>
      <vt:lpstr>Smith, Multhaup &amp; Ihejirika (2017)</vt:lpstr>
      <vt:lpstr>Smith, Multhaup &amp; Ihejirika (2017)</vt:lpstr>
      <vt:lpstr>Other ways to introduce error: DRM Procedure</vt:lpstr>
      <vt:lpstr>Autobiographical Memory</vt:lpstr>
      <vt:lpstr>Distribution of Autobiographical Memories</vt:lpstr>
      <vt:lpstr>Why do we observe a reminiscence bump?</vt:lpstr>
      <vt:lpstr>Cognitive Markers: Oh, the Places You’ll go</vt:lpstr>
      <vt:lpstr>Cognitive Markers: Oh, the Places You’ll go</vt:lpstr>
      <vt:lpstr>Why childhood amnesia? </vt:lpstr>
      <vt:lpstr>Why childhood amnesia?</vt:lpstr>
      <vt:lpstr>Accuracy of AM</vt:lpstr>
      <vt:lpstr>Flashbulb Memories:  Talarico &amp; Rubin (2003)</vt:lpstr>
      <vt:lpstr>Talarico &amp; Rubin (1988):  Method &amp; Results</vt:lpstr>
      <vt:lpstr>Talarico &amp; Rubin (2003): Discussion</vt:lpstr>
      <vt:lpstr>Summary of Episodic Memory</vt:lpstr>
      <vt:lpstr>Amnesia - Frederick vs. Soap Operas</vt:lpstr>
      <vt:lpstr>Amnesia – The day I had my wisdom teeth removed</vt:lpstr>
      <vt:lpstr>Amnesia: Cardinal symptoms</vt:lpstr>
      <vt:lpstr>Amnesia: Cardinal symptoms</vt:lpstr>
      <vt:lpstr>Consolidation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Microsoft Office User</cp:lastModifiedBy>
  <cp:revision>139</cp:revision>
  <dcterms:created xsi:type="dcterms:W3CDTF">2018-01-04T15:50:01Z</dcterms:created>
  <dcterms:modified xsi:type="dcterms:W3CDTF">2023-02-03T00:14:27Z</dcterms:modified>
</cp:coreProperties>
</file>