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1"/>
  </p:notesMasterIdLst>
  <p:sldIdLst>
    <p:sldId id="256" r:id="rId2"/>
    <p:sldId id="281" r:id="rId3"/>
    <p:sldId id="282" r:id="rId4"/>
    <p:sldId id="377" r:id="rId5"/>
    <p:sldId id="321" r:id="rId6"/>
    <p:sldId id="325" r:id="rId7"/>
    <p:sldId id="327" r:id="rId8"/>
    <p:sldId id="403" r:id="rId9"/>
    <p:sldId id="404" r:id="rId10"/>
    <p:sldId id="338" r:id="rId11"/>
    <p:sldId id="405" r:id="rId12"/>
    <p:sldId id="287" r:id="rId13"/>
    <p:sldId id="378" r:id="rId14"/>
    <p:sldId id="407" r:id="rId15"/>
    <p:sldId id="391" r:id="rId16"/>
    <p:sldId id="429" r:id="rId17"/>
    <p:sldId id="392" r:id="rId18"/>
    <p:sldId id="289" r:id="rId19"/>
    <p:sldId id="408" r:id="rId20"/>
    <p:sldId id="410" r:id="rId21"/>
    <p:sldId id="411" r:id="rId22"/>
    <p:sldId id="412" r:id="rId23"/>
    <p:sldId id="417" r:id="rId24"/>
    <p:sldId id="409" r:id="rId25"/>
    <p:sldId id="422" r:id="rId26"/>
    <p:sldId id="381" r:id="rId27"/>
    <p:sldId id="394" r:id="rId28"/>
    <p:sldId id="423" r:id="rId29"/>
    <p:sldId id="406" r:id="rId30"/>
    <p:sldId id="346" r:id="rId31"/>
    <p:sldId id="347" r:id="rId32"/>
    <p:sldId id="350" r:id="rId33"/>
    <p:sldId id="427" r:id="rId34"/>
    <p:sldId id="428" r:id="rId35"/>
    <p:sldId id="352" r:id="rId36"/>
    <p:sldId id="353" r:id="rId37"/>
    <p:sldId id="355" r:id="rId38"/>
    <p:sldId id="395" r:id="rId39"/>
    <p:sldId id="35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6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Library:WebServer:Documents:html:psych233:coglabgraphs:prototyp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366009357115906E-2"/>
          <c:y val="9.4339785605006304E-2"/>
          <c:w val="0.87960608815388197"/>
          <c:h val="0.75000129555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D21-ED4E-8AAB-07557CC3EE73}"/>
              </c:ext>
            </c:extLst>
          </c:dPt>
          <c:errBars>
            <c:errBarType val="both"/>
            <c:errValType val="cust"/>
            <c:noEndCap val="0"/>
            <c:plus>
              <c:numRef>
                <c:f>Data!$B$5:$C$5</c:f>
                <c:numCache>
                  <c:formatCode>General</c:formatCode>
                  <c:ptCount val="2"/>
                  <c:pt idx="0">
                    <c:v>42.533648060820063</c:v>
                  </c:pt>
                  <c:pt idx="1">
                    <c:v>58.197797767795947</c:v>
                  </c:pt>
                </c:numCache>
              </c:numRef>
            </c:plus>
            <c:minus>
              <c:numRef>
                <c:f>Data!$B$5:$C$5</c:f>
                <c:numCache>
                  <c:formatCode>General</c:formatCode>
                  <c:ptCount val="2"/>
                  <c:pt idx="0">
                    <c:v>42.533648060820063</c:v>
                  </c:pt>
                  <c:pt idx="1">
                    <c:v>58.197797767795947</c:v>
                  </c:pt>
                </c:numCache>
              </c:numRef>
            </c:minus>
            <c:spPr>
              <a:ln w="38100">
                <a:solidFill>
                  <a:srgbClr val="000000"/>
                </a:solidFill>
                <a:prstDash val="solid"/>
              </a:ln>
            </c:spPr>
          </c:errBars>
          <c:cat>
            <c:strRef>
              <c:f>Data!$B$2:$C$2</c:f>
              <c:strCache>
                <c:ptCount val="2"/>
                <c:pt idx="0">
                  <c:v>Prototypes</c:v>
                </c:pt>
                <c:pt idx="1">
                  <c:v>Variants</c:v>
                </c:pt>
              </c:strCache>
            </c:strRef>
          </c:cat>
          <c:val>
            <c:numRef>
              <c:f>Data!$B$3:$C$3</c:f>
              <c:numCache>
                <c:formatCode>0.0</c:formatCode>
                <c:ptCount val="2"/>
                <c:pt idx="0">
                  <c:v>878.63300000000004</c:v>
                </c:pt>
                <c:pt idx="1">
                  <c:v>981.91800000000001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21-ED4E-8AAB-07557CC3E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1360536"/>
        <c:axId val="2111362840"/>
      </c:barChart>
      <c:catAx>
        <c:axId val="2111360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11362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13628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RT (ms)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11360536"/>
        <c:crosses val="autoZero"/>
        <c:crossBetween val="between"/>
      </c:valAx>
      <c:spPr>
        <a:solidFill>
          <a:srgbClr val="CCCC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CCCC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0CF02-AEC0-9E4A-96AF-5998456A1E42}" type="datetimeFigureOut">
              <a:rPr lang="en-US" smtClean="0"/>
              <a:t>2/6/20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25146-8046-794E-B56D-0C82C8A5B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7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3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07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94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31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82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6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01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33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24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56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52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52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18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5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1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1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373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4"/>
            <a:ext cx="4985762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7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2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756130"/>
            <a:ext cx="6251302" cy="195227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318" y="3708400"/>
            <a:ext cx="6251302" cy="1110725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8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25130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1" y="2013936"/>
            <a:ext cx="2965632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2" y="2013936"/>
            <a:ext cx="2965424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2513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2965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2965631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70" y="2023004"/>
            <a:ext cx="29655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1"/>
            <a:ext cx="2965523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2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2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8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40651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506719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1501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6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129513"/>
            <a:ext cx="308049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 defTabSz="914400">
              <a:spcBef>
                <a:spcPts val="1800"/>
              </a:spcBef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07607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082905" cy="320123"/>
          </a:xfrm>
        </p:spPr>
        <p:txBody>
          <a:bodyPr/>
          <a:lstStyle>
            <a:lvl1pPr algn="l">
              <a:defRPr/>
            </a:lvl1pPr>
          </a:lstStyle>
          <a:p>
            <a:fld id="{5AC5B8D5-0773-A440-88FF-E76245D0C43E}" type="datetimeFigureOut">
              <a:rPr lang="en-US" smtClean="0"/>
              <a:t>2/6/20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08208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5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22291"/>
            <a:ext cx="9144000" cy="25122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251303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25130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50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B8D5-0773-A440-88FF-E76245D0C43E}" type="datetimeFigureOut">
              <a:rPr lang="en-US" smtClean="0"/>
              <a:t>2/6/20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371928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4768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357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rr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03693"/>
          </a:xfrm>
        </p:spPr>
        <p:txBody>
          <a:bodyPr>
            <a:normAutofit/>
          </a:bodyPr>
          <a:lstStyle/>
          <a:p>
            <a:r>
              <a:rPr lang="en-US" dirty="0"/>
              <a:t>Semantic Memory</a:t>
            </a:r>
          </a:p>
        </p:txBody>
      </p:sp>
      <p:pic>
        <p:nvPicPr>
          <p:cNvPr id="12290" name="Picture 2" descr="Image result for semantic memory">
            <a:extLst>
              <a:ext uri="{FF2B5EF4-FFF2-40B4-BE49-F238E27FC236}">
                <a16:creationId xmlns:a16="http://schemas.microsoft.com/office/drawing/2014/main" id="{E01B6FD4-4058-3D45-8938-94879AB76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5" y="196196"/>
            <a:ext cx="3594195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trivia crack">
            <a:extLst>
              <a:ext uri="{FF2B5EF4-FFF2-40B4-BE49-F238E27FC236}">
                <a16:creationId xmlns:a16="http://schemas.microsoft.com/office/drawing/2014/main" id="{9963534B-F3E3-064C-9E0B-EBED11096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33" y="121401"/>
            <a:ext cx="4171416" cy="31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trivia cartoon">
            <a:extLst>
              <a:ext uri="{FF2B5EF4-FFF2-40B4-BE49-F238E27FC236}">
                <a16:creationId xmlns:a16="http://schemas.microsoft.com/office/drawing/2014/main" id="{D6D93D17-68E7-F04F-B99B-360766FAA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29" y="4034118"/>
            <a:ext cx="3697194" cy="28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mage result for Jeopardy">
            <a:extLst>
              <a:ext uri="{FF2B5EF4-FFF2-40B4-BE49-F238E27FC236}">
                <a16:creationId xmlns:a16="http://schemas.microsoft.com/office/drawing/2014/main" id="{03B58A4E-633F-6D41-A15F-15E44F4E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0" y="4485853"/>
            <a:ext cx="46355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711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Semantic memory is structured hierarchically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75" y="984555"/>
            <a:ext cx="7591853" cy="48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57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2800" b="1" dirty="0"/>
              <a:t>Evidence of hierarchical 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915" y="1101345"/>
            <a:ext cx="6632261" cy="512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89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Challenges for spreading activation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280988" indent="-280988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Semantic memory is not strictly hierarchical</a:t>
            </a:r>
          </a:p>
          <a:p>
            <a:pPr marL="1773238" lvl="1" indent="-457200"/>
            <a:r>
              <a:rPr lang="en-US" sz="2400" i="1" dirty="0"/>
              <a:t>Response:</a:t>
            </a:r>
            <a:r>
              <a:rPr lang="en-US" sz="2400" dirty="0"/>
              <a:t> memory is logically imperfect.  </a:t>
            </a:r>
          </a:p>
          <a:p>
            <a:pPr marL="1714500" lvl="1" indent="-457200"/>
            <a:r>
              <a:rPr lang="en-US" sz="2400" b="1" i="1" dirty="0"/>
              <a:t>EX</a:t>
            </a:r>
            <a:r>
              <a:rPr lang="en-US" sz="2400" i="1" dirty="0"/>
              <a:t>:</a:t>
            </a:r>
            <a:r>
              <a:rPr lang="en-US" sz="2400" dirty="0"/>
              <a:t> Is a pumpkin a </a:t>
            </a:r>
            <a:r>
              <a:rPr lang="en-US" sz="2400" dirty="0">
                <a:hlinkClick r:id="rId3"/>
              </a:rPr>
              <a:t>fruit</a:t>
            </a:r>
            <a:r>
              <a:rPr lang="en-US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Does not predict typicality effects:</a:t>
            </a:r>
          </a:p>
          <a:p>
            <a:pPr marL="1773238" lvl="1" indent="-457200"/>
            <a:r>
              <a:rPr lang="en-US" sz="2400" b="1" i="1" dirty="0"/>
              <a:t>EX</a:t>
            </a:r>
            <a:r>
              <a:rPr lang="en-US" sz="2400" i="1" dirty="0"/>
              <a:t>: </a:t>
            </a:r>
            <a:r>
              <a:rPr lang="en-US" sz="2400" dirty="0"/>
              <a:t>A robin is a bird.		Vs.</a:t>
            </a:r>
          </a:p>
          <a:p>
            <a:pPr marL="1773238" lvl="1" indent="-457200"/>
            <a:r>
              <a:rPr lang="en-US" sz="2400" dirty="0"/>
              <a:t>An ostrich is a bird.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New nodes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Circularity </a:t>
            </a:r>
          </a:p>
        </p:txBody>
      </p:sp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More evidence against spreading activation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Subjects read paragraphs like this:</a:t>
            </a:r>
            <a:endParaRPr lang="en-US" sz="2400" b="1" dirty="0"/>
          </a:p>
          <a:p>
            <a:pPr marL="457200" indent="0">
              <a:buNone/>
            </a:pPr>
            <a:r>
              <a:rPr lang="en-US" sz="2400" dirty="0"/>
              <a:t>The </a:t>
            </a:r>
            <a:r>
              <a:rPr lang="en-US" sz="2400" u="sng" dirty="0"/>
              <a:t>scientist</a:t>
            </a:r>
            <a:r>
              <a:rPr lang="en-US" sz="2400" dirty="0"/>
              <a:t> nudged the </a:t>
            </a:r>
            <a:r>
              <a:rPr lang="en-US" sz="2400" u="sng" dirty="0"/>
              <a:t>sheriff</a:t>
            </a:r>
            <a:r>
              <a:rPr lang="en-US" sz="2400" dirty="0"/>
              <a:t>.</a:t>
            </a:r>
            <a:endParaRPr lang="en-US" sz="2400" b="1" dirty="0"/>
          </a:p>
          <a:p>
            <a:pPr marL="457200" indent="0">
              <a:buNone/>
            </a:pPr>
            <a:r>
              <a:rPr lang="en-US" sz="2400" dirty="0"/>
              <a:t>The </a:t>
            </a:r>
            <a:r>
              <a:rPr lang="en-US" sz="2400" u="sng" dirty="0"/>
              <a:t>sheriff</a:t>
            </a:r>
            <a:r>
              <a:rPr lang="en-US" sz="2400" dirty="0"/>
              <a:t> stared at the </a:t>
            </a:r>
            <a:r>
              <a:rPr lang="en-US" sz="2400" u="sng" dirty="0"/>
              <a:t>spacecraft</a:t>
            </a:r>
            <a:r>
              <a:rPr lang="en-US" sz="2400" dirty="0"/>
              <a:t>.</a:t>
            </a:r>
            <a:endParaRPr lang="en-US" sz="2400" b="1" dirty="0"/>
          </a:p>
          <a:p>
            <a:pPr marL="457200" indent="0">
              <a:buNone/>
            </a:pPr>
            <a:r>
              <a:rPr lang="en-US" sz="2400" dirty="0"/>
              <a:t>The </a:t>
            </a:r>
            <a:r>
              <a:rPr lang="en-US" sz="2400" u="sng" dirty="0"/>
              <a:t>spacecraft</a:t>
            </a:r>
            <a:r>
              <a:rPr lang="en-US" sz="2400" dirty="0"/>
              <a:t> transported the </a:t>
            </a:r>
            <a:r>
              <a:rPr lang="en-US" sz="2400" u="sng" dirty="0"/>
              <a:t>alien</a:t>
            </a:r>
            <a:r>
              <a:rPr lang="en-US" sz="2400" dirty="0"/>
              <a:t>.</a:t>
            </a:r>
            <a:endParaRPr lang="en-US" sz="2400" b="1" dirty="0"/>
          </a:p>
          <a:p>
            <a:pPr marL="457200" indent="0">
              <a:buNone/>
            </a:pPr>
            <a:r>
              <a:rPr lang="en-US" sz="2400" dirty="0"/>
              <a:t>The </a:t>
            </a:r>
            <a:r>
              <a:rPr lang="en-US" sz="2400" u="sng" dirty="0"/>
              <a:t>alien</a:t>
            </a:r>
            <a:r>
              <a:rPr lang="en-US" sz="2400" dirty="0"/>
              <a:t> drew a </a:t>
            </a:r>
            <a:r>
              <a:rPr lang="en-US" sz="2400" u="sng" dirty="0"/>
              <a:t>weapon</a:t>
            </a:r>
            <a:r>
              <a:rPr lang="en-US" sz="2400" dirty="0"/>
              <a:t>.</a:t>
            </a:r>
            <a:endParaRPr lang="en-US" sz="2400" b="1" dirty="0"/>
          </a:p>
          <a:p>
            <a:pPr marL="457200" indent="0">
              <a:buNone/>
            </a:pPr>
            <a:r>
              <a:rPr lang="en-US" sz="2400" dirty="0"/>
              <a:t>The </a:t>
            </a:r>
            <a:r>
              <a:rPr lang="en-US" sz="2400" u="sng" dirty="0"/>
              <a:t>weapon</a:t>
            </a:r>
            <a:r>
              <a:rPr lang="en-US" sz="2400" dirty="0"/>
              <a:t> vaporized the </a:t>
            </a:r>
            <a:r>
              <a:rPr lang="en-US" sz="2400" u="sng" dirty="0"/>
              <a:t>mountain</a:t>
            </a:r>
            <a:r>
              <a:rPr lang="en-US" sz="2400" dirty="0"/>
              <a:t>. 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Priming</a:t>
            </a:r>
            <a:r>
              <a:rPr lang="en-US" sz="2400" dirty="0"/>
              <a:t>: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dirty="0"/>
              <a:t>Near pairs:	</a:t>
            </a:r>
            <a:r>
              <a:rPr lang="en-US" sz="2400" u="sng" dirty="0"/>
              <a:t>spacecraft</a:t>
            </a:r>
            <a:r>
              <a:rPr lang="en-US" sz="2400" dirty="0"/>
              <a:t>==&gt;</a:t>
            </a:r>
            <a:r>
              <a:rPr lang="en-US" sz="2400" b="1" i="1" dirty="0"/>
              <a:t>sheriff</a:t>
            </a:r>
            <a:r>
              <a:rPr lang="en-US" sz="2400" dirty="0"/>
              <a:t>	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dirty="0"/>
              <a:t>Far pairs:		</a:t>
            </a:r>
            <a:r>
              <a:rPr lang="en-US" sz="2400" u="sng" dirty="0"/>
              <a:t>spacecraft</a:t>
            </a:r>
            <a:r>
              <a:rPr lang="en-US" sz="2400" dirty="0"/>
              <a:t>==&gt;</a:t>
            </a:r>
            <a:r>
              <a:rPr lang="en-US" sz="2400" b="1" i="1" dirty="0"/>
              <a:t>mountain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79092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More evidence against spreading activation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Predictions</a:t>
            </a:r>
            <a:r>
              <a:rPr lang="en-US" sz="2400" dirty="0"/>
              <a:t>:</a:t>
            </a:r>
            <a:endParaRPr lang="en-US" sz="2400" b="1" dirty="0"/>
          </a:p>
          <a:p>
            <a:pPr marL="623888" lvl="0" indent="-165100">
              <a:buFont typeface="+mj-lt"/>
              <a:buAutoNum type="arabicPeriod"/>
            </a:pPr>
            <a:r>
              <a:rPr lang="en-US" sz="2400" dirty="0"/>
              <a:t>  More priming for near pairs.</a:t>
            </a:r>
          </a:p>
          <a:p>
            <a:pPr marL="623888" lvl="0" indent="-165100">
              <a:buFont typeface="+mj-lt"/>
              <a:buAutoNum type="arabicPeriod"/>
            </a:pPr>
            <a:r>
              <a:rPr lang="en-US" sz="2400" dirty="0"/>
              <a:t>  Priming should develop more slowly for far pairs.</a:t>
            </a:r>
          </a:p>
          <a:p>
            <a:pPr marL="623888" lvl="0" indent="-165100">
              <a:buFont typeface="+mj-lt"/>
              <a:buAutoNum type="arabicPeriod"/>
            </a:pPr>
            <a:r>
              <a:rPr lang="en-US" sz="2400" dirty="0"/>
              <a:t>  Priming should peak later for far pairs.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67" y="984556"/>
            <a:ext cx="5551008" cy="40675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78458" y="2087928"/>
            <a:ext cx="68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2947" y="2857369"/>
            <a:ext cx="68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0731" y="1318487"/>
            <a:ext cx="68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660066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1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2800" b="1" dirty="0"/>
              <a:t>Feature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Concepts consist of a list of features.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Automobile: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cap="small" dirty="0"/>
              <a:t>Defining</a:t>
            </a:r>
            <a:r>
              <a:rPr lang="en-US" sz="2400" b="1" i="1" dirty="0"/>
              <a:t> </a:t>
            </a:r>
            <a:r>
              <a:rPr lang="en-US" sz="2400" dirty="0"/>
              <a:t>features must be present.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cap="small" dirty="0"/>
              <a:t>Characteristic</a:t>
            </a:r>
            <a:r>
              <a:rPr lang="en-US" sz="2400" dirty="0"/>
              <a:t> features are usually present.    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b="1" dirty="0"/>
          </a:p>
          <a:p>
            <a:pPr marL="0" indent="0">
              <a:buNone/>
            </a:pPr>
            <a:r>
              <a:rPr lang="en-US" sz="2400" i="1" u="sng" dirty="0"/>
              <a:t>Two Search Procedures</a:t>
            </a:r>
            <a:r>
              <a:rPr lang="en-US" sz="2400" dirty="0"/>
              <a:t>:</a:t>
            </a:r>
            <a:endParaRPr lang="en-US" sz="2400" b="1" dirty="0"/>
          </a:p>
          <a:p>
            <a:pPr marL="738188" indent="-220663">
              <a:buNone/>
            </a:pPr>
            <a:r>
              <a:rPr lang="en-US" sz="2400" b="1" i="1" dirty="0"/>
              <a:t>Easy Decisions</a:t>
            </a:r>
            <a:r>
              <a:rPr lang="en-US" sz="2400" dirty="0"/>
              <a:t> - If the feature overlap is nearly complete, or nearly absent, decisions are made quickly.</a:t>
            </a:r>
            <a:endParaRPr lang="en-US" sz="2400" b="1" dirty="0"/>
          </a:p>
          <a:p>
            <a:pPr marL="738188" indent="-220663">
              <a:buNone/>
            </a:pPr>
            <a:r>
              <a:rPr lang="en-US" sz="2400" b="1" i="1" dirty="0"/>
              <a:t>Difficult Decisions</a:t>
            </a:r>
            <a:r>
              <a:rPr lang="en-US" sz="2400" dirty="0"/>
              <a:t> – defining features are examined one by one until a failure is observed (no) or the list is exhausted.  </a:t>
            </a:r>
            <a:endParaRPr lang="en-US" sz="2400" b="1" dirty="0"/>
          </a:p>
          <a:p>
            <a:pPr marL="0" indent="0">
              <a:buNone/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18174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2800" b="1" dirty="0"/>
              <a:t>Feature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u="sng" dirty="0"/>
              <a:t>Two Search Procedures</a:t>
            </a:r>
            <a:r>
              <a:rPr lang="en-US" sz="2400" dirty="0"/>
              <a:t>:</a:t>
            </a:r>
            <a:endParaRPr lang="en-US" sz="2400" b="1" dirty="0"/>
          </a:p>
          <a:p>
            <a:pPr lvl="1"/>
            <a:endParaRPr lang="en-US" sz="2200" b="1" i="1" dirty="0"/>
          </a:p>
          <a:p>
            <a:pPr lvl="1"/>
            <a:r>
              <a:rPr lang="en-US" sz="2200" b="1" i="1" dirty="0"/>
              <a:t>Easy Decisions</a:t>
            </a:r>
            <a:r>
              <a:rPr lang="en-US" sz="2200" dirty="0"/>
              <a:t> - If the feature overlap is nearly complete, or nearly absent, decisions are made quickly.</a:t>
            </a:r>
            <a:endParaRPr lang="en-US" sz="2200" b="1" dirty="0"/>
          </a:p>
          <a:p>
            <a:pPr lvl="1"/>
            <a:endParaRPr lang="en-US" sz="2200" b="1" i="1" dirty="0"/>
          </a:p>
          <a:p>
            <a:pPr lvl="1"/>
            <a:r>
              <a:rPr lang="en-US" sz="2200" b="1" i="1" dirty="0"/>
              <a:t>Difficult Decisions</a:t>
            </a:r>
            <a:r>
              <a:rPr lang="en-US" sz="2200" dirty="0"/>
              <a:t> – defining features are examined one by one until a failure is observed (no) or the list is exhausted.  </a:t>
            </a:r>
            <a:endParaRPr lang="en-US" sz="2200" b="1" dirty="0"/>
          </a:p>
          <a:p>
            <a:pPr marL="0" indent="0">
              <a:buNone/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585006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2800" b="1" dirty="0"/>
              <a:t>Dimensional Feature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400" dirty="0"/>
              <a:t>Category membership/organization based on where the item falls along defining dimensions for that particular category. </a:t>
            </a:r>
            <a:endParaRPr lang="en-US" sz="2400" b="1" dirty="0"/>
          </a:p>
          <a:p>
            <a:pPr marL="1716088" indent="-800100">
              <a:buNone/>
            </a:pPr>
            <a:r>
              <a:rPr lang="en-US" sz="2400" dirty="0"/>
              <a:t>For a set of animals that might be:</a:t>
            </a:r>
            <a:endParaRPr lang="en-US" sz="2400" b="1" dirty="0"/>
          </a:p>
          <a:p>
            <a:pPr marL="1716088" lvl="0"/>
            <a:r>
              <a:rPr lang="en-US" sz="2400" dirty="0"/>
              <a:t>Size, Ferocity &amp; Humanness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533085"/>
              </p:ext>
            </p:extLst>
          </p:nvPr>
        </p:nvGraphicFramePr>
        <p:xfrm>
          <a:off x="627527" y="3774685"/>
          <a:ext cx="8059272" cy="2877685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2014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4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553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Ferocity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Humanness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537">
                <a:tc>
                  <a:txBody>
                    <a:bodyPr/>
                    <a:lstStyle/>
                    <a:p>
                      <a:r>
                        <a:rPr lang="en-US" sz="2400" dirty="0"/>
                        <a:t>Elephant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Pretty</a:t>
                      </a:r>
                      <a:r>
                        <a:rPr lang="en-US" sz="2400" baseline="0" dirty="0"/>
                        <a:t> Low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537">
                <a:tc>
                  <a:txBody>
                    <a:bodyPr/>
                    <a:lstStyle/>
                    <a:p>
                      <a:r>
                        <a:rPr lang="en-US" sz="2400" dirty="0"/>
                        <a:t>Crocodile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Very 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537">
                <a:tc>
                  <a:txBody>
                    <a:bodyPr/>
                    <a:lstStyle/>
                    <a:p>
                      <a:r>
                        <a:rPr lang="en-US" sz="2400" dirty="0"/>
                        <a:t>Mouse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Pretty</a:t>
                      </a:r>
                      <a:r>
                        <a:rPr lang="en-US" sz="2400" baseline="0" dirty="0"/>
                        <a:t> High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537">
                <a:tc>
                  <a:txBody>
                    <a:bodyPr/>
                    <a:lstStyle/>
                    <a:p>
                      <a:r>
                        <a:rPr lang="en-US" sz="2400" dirty="0"/>
                        <a:t>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275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2800" b="1" dirty="0"/>
              <a:t>Similarity Scaling Experiments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309080"/>
              </p:ext>
            </p:extLst>
          </p:nvPr>
        </p:nvGraphicFramePr>
        <p:xfrm>
          <a:off x="1600199" y="914400"/>
          <a:ext cx="6722035" cy="5687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3" imgW="5943600" imgH="5029200" progId="Word.Document.12">
                  <p:embed/>
                </p:oleObj>
              </mc:Choice>
              <mc:Fallback>
                <p:oleObj name="Document" r:id="rId3" imgW="5943600" imgH="5029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199" y="914400"/>
                        <a:ext cx="6722035" cy="5687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2800" b="1" dirty="0"/>
              <a:t>Challenges for Feature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Sufficiency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Continuous vs. categorical decision times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Distinguishable from spreading activation?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Learning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Parsimony</a:t>
            </a:r>
          </a:p>
          <a:p>
            <a:pPr marL="0" lv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238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2800" b="1" dirty="0"/>
              <a:t>Outline: Semantic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1) Provide a working definition of </a:t>
            </a:r>
            <a:r>
              <a:rPr lang="en-US" sz="2400" b="1" i="1" dirty="0"/>
              <a:t>semantic memory</a:t>
            </a:r>
            <a:r>
              <a:rPr lang="en-US" sz="2400" dirty="0"/>
              <a:t>.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2) Discuss four main approaches to understanding the structure of semantic memory:</a:t>
            </a:r>
            <a:endParaRPr lang="en-US" sz="2400" b="1" dirty="0"/>
          </a:p>
          <a:p>
            <a:pPr marL="1136650" lvl="0" indent="-220663"/>
            <a:r>
              <a:rPr lang="en-US" sz="2400" dirty="0"/>
              <a:t>spreading activation</a:t>
            </a:r>
            <a:endParaRPr lang="en-US" sz="2400" b="1" dirty="0"/>
          </a:p>
          <a:p>
            <a:pPr marL="1136650" lvl="0" indent="-220663"/>
            <a:r>
              <a:rPr lang="en-US" sz="2400" dirty="0"/>
              <a:t>feature models</a:t>
            </a:r>
            <a:endParaRPr lang="en-US" sz="2400" b="1" dirty="0"/>
          </a:p>
          <a:p>
            <a:pPr marL="1136650" lvl="0" indent="-220663"/>
            <a:r>
              <a:rPr lang="en-US" sz="2400" dirty="0"/>
              <a:t>prototype theory</a:t>
            </a:r>
            <a:endParaRPr lang="en-US" sz="2400" b="1" dirty="0"/>
          </a:p>
          <a:p>
            <a:pPr marL="1136650" lvl="0" indent="-220663"/>
            <a:r>
              <a:rPr lang="en-US" sz="2400" dirty="0"/>
              <a:t>PDP / connectionist approach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 3) Highlight the strengths and weaknesses of each.</a:t>
            </a:r>
            <a:endParaRPr lang="en-US" sz="2400" b="1" dirty="0"/>
          </a:p>
          <a:p>
            <a:pPr marL="398463" indent="-398463">
              <a:buNone/>
            </a:pPr>
            <a:r>
              <a:rPr lang="en-US" sz="2400" dirty="0"/>
              <a:t>4) Discuss </a:t>
            </a:r>
            <a:r>
              <a:rPr lang="en-US" sz="2400" dirty="0" err="1"/>
              <a:t>Bahrick's</a:t>
            </a:r>
            <a:r>
              <a:rPr lang="en-US" sz="2400" dirty="0"/>
              <a:t> work on memory for semantic information across the lifespan.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02452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Times New Roman" charset="0"/>
              </a:rPr>
              <a:t>What is this object?</a:t>
            </a:r>
          </a:p>
        </p:txBody>
      </p:sp>
      <p:pic>
        <p:nvPicPr>
          <p:cNvPr id="2054" name="Picture 6" descr="Gehry objec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219200"/>
            <a:ext cx="3656013" cy="51816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381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Times New Roman" charset="0"/>
              </a:rPr>
              <a:t>What is this object?</a:t>
            </a:r>
          </a:p>
        </p:txBody>
      </p:sp>
      <p:pic>
        <p:nvPicPr>
          <p:cNvPr id="9219" name="Picture 3" descr="Gehry objec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219200"/>
            <a:ext cx="3656013" cy="51816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2000" y="1371600"/>
            <a:ext cx="34290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latin typeface="Times New Roman" charset="0"/>
              </a:rPr>
              <a:t>Cardboard Chair</a:t>
            </a:r>
          </a:p>
        </p:txBody>
      </p:sp>
    </p:spTree>
    <p:extLst>
      <p:ext uri="{BB962C8B-B14F-4D97-AF65-F5344CB8AC3E}">
        <p14:creationId xmlns:p14="http://schemas.microsoft.com/office/powerpoint/2010/main" val="666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Times New Roman" charset="0"/>
              </a:rPr>
              <a:t>Continuous rather than categorical</a:t>
            </a:r>
          </a:p>
        </p:txBody>
      </p:sp>
      <p:pic>
        <p:nvPicPr>
          <p:cNvPr id="10243" name="Picture 3" descr="Gehry objec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43000"/>
            <a:ext cx="2365375" cy="3352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76700"/>
            <a:ext cx="41624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19431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48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0034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143000"/>
            <a:ext cx="23812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207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2800" b="1" dirty="0"/>
              <a:t>Challenges for Feature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Sufficiency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Continuous vs. categorical decision times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Distinguishable from spreading activation?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Learning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Parsimony</a:t>
            </a:r>
          </a:p>
          <a:p>
            <a:pPr marL="0" lv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5919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Biggest Challenge for Feature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457200" lvl="0" indent="-457200">
              <a:buFont typeface="+mj-lt"/>
              <a:buAutoNum type="arabicPeriod" startAt="6"/>
            </a:pPr>
            <a:r>
              <a:rPr lang="en-US" sz="2400" dirty="0"/>
              <a:t>Typicality</a:t>
            </a:r>
          </a:p>
          <a:p>
            <a:pPr marL="857250" lvl="2"/>
            <a:r>
              <a:rPr lang="en-US" sz="2200" dirty="0"/>
              <a:t>Geometric figure</a:t>
            </a:r>
          </a:p>
          <a:p>
            <a:pPr marL="857250" lvl="2"/>
            <a:r>
              <a:rPr lang="en-US" sz="2200" dirty="0"/>
              <a:t>Fruit</a:t>
            </a:r>
          </a:p>
          <a:p>
            <a:pPr marL="857250" lvl="2"/>
            <a:r>
              <a:rPr lang="en-US" sz="2200" dirty="0"/>
              <a:t>Piece of furniture</a:t>
            </a:r>
          </a:p>
          <a:p>
            <a:pPr marL="857250" lvl="2"/>
            <a:r>
              <a:rPr lang="en-US" sz="2200" dirty="0"/>
              <a:t>Occupation</a:t>
            </a:r>
          </a:p>
          <a:p>
            <a:pPr marL="857250" lvl="2"/>
            <a:r>
              <a:rPr lang="en-US" sz="2200" dirty="0"/>
              <a:t>College Professor</a:t>
            </a:r>
          </a:p>
          <a:p>
            <a:pPr marL="857250" lvl="2"/>
            <a:r>
              <a:rPr lang="en-US" sz="2200" dirty="0"/>
              <a:t>Color</a:t>
            </a:r>
          </a:p>
          <a:p>
            <a:pPr marL="452438" indent="-452438">
              <a:buNone/>
              <a:tabLst>
                <a:tab pos="7196138" algn="l"/>
              </a:tabLs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2383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Times New Roman" charset="0"/>
              </a:rPr>
              <a:t>Prototypical Shapes</a:t>
            </a:r>
          </a:p>
        </p:txBody>
      </p:sp>
      <p:graphicFrame>
        <p:nvGraphicFramePr>
          <p:cNvPr id="409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762241"/>
              </p:ext>
            </p:extLst>
          </p:nvPr>
        </p:nvGraphicFramePr>
        <p:xfrm>
          <a:off x="1443491" y="3309648"/>
          <a:ext cx="6251575" cy="3434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Chart" r:id="rId3" imgW="8229600" imgH="4521200" progId="MSGraph.Chart.8">
                  <p:embed followColorScheme="full"/>
                </p:oleObj>
              </mc:Choice>
              <mc:Fallback>
                <p:oleObj name="Chart" r:id="rId3" imgW="8229600" imgH="45212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491" y="3309648"/>
                        <a:ext cx="6251575" cy="3434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70273" y="1866900"/>
            <a:ext cx="2438400" cy="1219200"/>
          </a:xfrm>
          <a:prstGeom prst="rect">
            <a:avLst/>
          </a:prstGeom>
          <a:solidFill>
            <a:srgbClr val="8064A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686300" y="2362200"/>
            <a:ext cx="3200400" cy="228600"/>
          </a:xfrm>
          <a:prstGeom prst="rect">
            <a:avLst/>
          </a:prstGeom>
          <a:solidFill>
            <a:srgbClr val="8064A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2209800" y="3810000"/>
            <a:ext cx="838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2209800" y="5257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 flipV="1">
            <a:off x="3048000" y="3810000"/>
            <a:ext cx="762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4343400" y="3886200"/>
            <a:ext cx="1371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4343400" y="3886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 flipV="1">
            <a:off x="5029200" y="38862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9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2800" b="1" dirty="0"/>
              <a:t>Prototype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All concepts are organized around a prototype</a:t>
            </a:r>
            <a:endParaRPr lang="en-US" sz="2400" b="1" dirty="0"/>
          </a:p>
          <a:p>
            <a:pPr marL="914400" lvl="1" indent="-457200">
              <a:buFont typeface="+mj-lt"/>
              <a:buAutoNum type="arabicParenR"/>
            </a:pPr>
            <a:r>
              <a:rPr lang="en-US" sz="2200" dirty="0"/>
              <a:t>prototype need not exist</a:t>
            </a:r>
            <a:endParaRPr lang="en-US" sz="2200" b="1" dirty="0"/>
          </a:p>
          <a:p>
            <a:pPr marL="914400" lvl="1" indent="-457200">
              <a:buFont typeface="+mj-lt"/>
              <a:buAutoNum type="arabicParenR"/>
            </a:pPr>
            <a:r>
              <a:rPr lang="en-US" sz="2200" dirty="0"/>
              <a:t>Concepts organized around </a:t>
            </a:r>
            <a:r>
              <a:rPr lang="en-US" sz="2200" dirty="0" err="1"/>
              <a:t>characteristicness</a:t>
            </a:r>
            <a:r>
              <a:rPr lang="en-US" sz="2200" dirty="0"/>
              <a:t>.  </a:t>
            </a:r>
            <a:endParaRPr lang="en-US" sz="2200" b="1" dirty="0"/>
          </a:p>
          <a:p>
            <a:pPr marL="914400" lvl="1" indent="-457200">
              <a:buFont typeface="+mj-lt"/>
              <a:buAutoNum type="arabicParenR"/>
            </a:pPr>
            <a:r>
              <a:rPr lang="en-US" sz="2200" dirty="0"/>
              <a:t>Not defining attributes </a:t>
            </a:r>
            <a:r>
              <a:rPr lang="en-US" dirty="0"/>
              <a:t>but </a:t>
            </a:r>
            <a:r>
              <a:rPr lang="en-US" b="1" i="1" dirty="0"/>
              <a:t>typicality</a:t>
            </a:r>
            <a:r>
              <a:rPr lang="en-US" dirty="0"/>
              <a:t> / </a:t>
            </a:r>
            <a:r>
              <a:rPr lang="en-US" b="1" i="1" dirty="0"/>
              <a:t>Family Resemblance</a:t>
            </a:r>
            <a:r>
              <a:rPr lang="en-US" dirty="0"/>
              <a:t> </a:t>
            </a:r>
            <a:endParaRPr lang="en-US" b="1" dirty="0"/>
          </a:p>
          <a:p>
            <a:pPr marL="0" indent="0" algn="ctr">
              <a:buNone/>
            </a:pPr>
            <a:r>
              <a:rPr lang="en-US" sz="2000" dirty="0"/>
              <a:t>  ___________________________________________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Do </a:t>
            </a:r>
            <a:r>
              <a:rPr lang="en-US" sz="2000" b="1" i="1" dirty="0"/>
              <a:t>all</a:t>
            </a:r>
            <a:r>
              <a:rPr lang="en-US" sz="2000" dirty="0"/>
              <a:t> birds fly?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Are </a:t>
            </a:r>
            <a:r>
              <a:rPr lang="en-US" sz="2000" b="1" i="1" dirty="0"/>
              <a:t>all</a:t>
            </a:r>
            <a:r>
              <a:rPr lang="en-US" sz="2000" dirty="0"/>
              <a:t> birds small?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Do </a:t>
            </a:r>
            <a:r>
              <a:rPr lang="en-US" sz="2000" b="1" i="1" dirty="0"/>
              <a:t>all</a:t>
            </a:r>
            <a:r>
              <a:rPr lang="en-US" sz="2000" dirty="0"/>
              <a:t> birds have a </a:t>
            </a:r>
            <a:r>
              <a:rPr lang="en-US" sz="2000" dirty="0" err="1"/>
              <a:t>furcula</a:t>
            </a:r>
            <a:r>
              <a:rPr lang="en-US" sz="2000" dirty="0"/>
              <a:t>?</a:t>
            </a:r>
            <a:endParaRPr lang="en-US" sz="2000" b="1" dirty="0"/>
          </a:p>
          <a:p>
            <a:pPr marL="0" indent="0" algn="ctr">
              <a:buNone/>
            </a:pPr>
            <a:r>
              <a:rPr lang="en-US" sz="2000" dirty="0"/>
              <a:t>___________________________________________</a:t>
            </a: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Important Point</a:t>
            </a:r>
            <a:r>
              <a:rPr lang="en-US" sz="2000" b="1" dirty="0"/>
              <a:t>: the features that define a category may not be the ones we use to identify category members.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56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2800" b="1" dirty="0"/>
              <a:t>Research on prototypes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Structure of categories:</a:t>
            </a:r>
            <a:endParaRPr lang="en-US" sz="2400" b="1" dirty="0"/>
          </a:p>
          <a:p>
            <a:pPr marL="914400" lvl="1" indent="-457200">
              <a:buFont typeface="+mj-lt"/>
              <a:buAutoNum type="arabicParenR"/>
            </a:pPr>
            <a:r>
              <a:rPr lang="en-US" sz="2400" dirty="0"/>
              <a:t>Some prototypes are cultural universals</a:t>
            </a:r>
            <a:endParaRPr lang="en-US" sz="2400" b="1" dirty="0"/>
          </a:p>
          <a:p>
            <a:pPr marL="457200" lvl="1" indent="0">
              <a:buNone/>
            </a:pPr>
            <a:r>
              <a:rPr lang="en-US" sz="2000" b="1" dirty="0"/>
              <a:t>		</a:t>
            </a:r>
            <a:r>
              <a:rPr lang="en-US" sz="2200" b="1" dirty="0"/>
              <a:t>EX:</a:t>
            </a:r>
            <a:r>
              <a:rPr lang="en-US" sz="2200" dirty="0"/>
              <a:t> colors</a:t>
            </a:r>
            <a:endParaRPr lang="en-US" sz="2200" b="1" dirty="0"/>
          </a:p>
          <a:p>
            <a:pPr marL="914400" lvl="1" indent="-457200">
              <a:buFont typeface="+mj-lt"/>
              <a:buAutoNum type="arabicParenR" startAt="2"/>
            </a:pPr>
            <a:r>
              <a:rPr lang="en-US" sz="2400" dirty="0"/>
              <a:t>Prototypes exist for ad-hoc categories</a:t>
            </a:r>
            <a:endParaRPr lang="en-US" sz="2400" b="1" dirty="0"/>
          </a:p>
          <a:p>
            <a:pPr marL="457200" lvl="1" indent="0">
              <a:buNone/>
            </a:pPr>
            <a:r>
              <a:rPr lang="en-US" sz="2000" dirty="0"/>
              <a:t>		</a:t>
            </a:r>
            <a:r>
              <a:rPr lang="en-US" sz="2200" b="1" dirty="0"/>
              <a:t>EX: </a:t>
            </a:r>
            <a:r>
              <a:rPr lang="en-US" sz="2200" dirty="0"/>
              <a:t>college professor</a:t>
            </a:r>
            <a:endParaRPr lang="en-US" sz="2200" b="1" dirty="0"/>
          </a:p>
          <a:p>
            <a:pPr marL="457200" lvl="1" indent="0">
              <a:buNone/>
            </a:pPr>
            <a:r>
              <a:rPr lang="en-US" sz="2200" dirty="0"/>
              <a:t>			Things to take on a camping trip</a:t>
            </a:r>
            <a:endParaRPr lang="en-US" sz="2200" b="1" dirty="0"/>
          </a:p>
          <a:p>
            <a:pPr marL="914400" lvl="1" indent="-457200">
              <a:buFont typeface="+mj-lt"/>
              <a:buAutoNum type="arabicParenR" startAt="3"/>
            </a:pPr>
            <a:r>
              <a:rPr lang="en-US" sz="2400" dirty="0"/>
              <a:t>Category structure is graded</a:t>
            </a:r>
            <a:endParaRPr lang="en-US" sz="2400" b="1" dirty="0"/>
          </a:p>
          <a:p>
            <a:pPr marL="914400" lvl="1" indent="-457200">
              <a:buFont typeface="+mj-lt"/>
              <a:buAutoNum type="arabicParenR" startAt="3"/>
            </a:pPr>
            <a:r>
              <a:rPr lang="en-US" sz="2400" dirty="0"/>
              <a:t>Sentence verification correlates highly with prototypicality</a:t>
            </a:r>
            <a:endParaRPr lang="en-US" sz="2400" b="1" dirty="0"/>
          </a:p>
          <a:p>
            <a:pPr marL="457200" lvl="1" indent="0">
              <a:buNone/>
            </a:pPr>
            <a:r>
              <a:rPr lang="en-US" sz="2000" dirty="0"/>
              <a:t>		</a:t>
            </a:r>
            <a:r>
              <a:rPr lang="en-US" sz="2200" b="1" i="1" dirty="0"/>
              <a:t>EX:</a:t>
            </a:r>
            <a:r>
              <a:rPr lang="en-US" sz="2200" dirty="0"/>
              <a:t> a) Is a robin a bird?</a:t>
            </a:r>
            <a:endParaRPr lang="en-US" sz="2200" b="1" dirty="0"/>
          </a:p>
          <a:p>
            <a:pPr marL="457200" lvl="1" indent="0">
              <a:buNone/>
            </a:pPr>
            <a:r>
              <a:rPr lang="en-US" sz="2200" dirty="0"/>
              <a:t>		        b) Is an ostrich a bird?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149234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imes New Roman" charset="0"/>
              </a:rPr>
              <a:t>Basic Level Descriptions</a:t>
            </a:r>
          </a:p>
        </p:txBody>
      </p:sp>
      <p:pic>
        <p:nvPicPr>
          <p:cNvPr id="2058" name="Picture 10" descr="Hap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143000"/>
            <a:ext cx="3403600" cy="51054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128"/>
            <a:ext cx="8229600" cy="709918"/>
          </a:xfrm>
        </p:spPr>
        <p:txBody>
          <a:bodyPr>
            <a:normAutofit/>
          </a:bodyPr>
          <a:lstStyle/>
          <a:p>
            <a:r>
              <a:rPr lang="en-US" sz="2800" b="1" dirty="0"/>
              <a:t>Prototype </a:t>
            </a:r>
            <a:r>
              <a:rPr lang="en-US" sz="2800" b="1" dirty="0" err="1"/>
              <a:t>CogLab</a:t>
            </a:r>
            <a:endParaRPr lang="en-US" sz="28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478445"/>
              </p:ext>
            </p:extLst>
          </p:nvPr>
        </p:nvGraphicFramePr>
        <p:xfrm>
          <a:off x="743289" y="1168399"/>
          <a:ext cx="7711619" cy="5306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217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2800" b="1" dirty="0"/>
              <a:t>Semantic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Semantic memory</a:t>
            </a:r>
            <a:r>
              <a:rPr lang="en-US" sz="2400" dirty="0"/>
              <a:t> - our knowledge about the world</a:t>
            </a:r>
            <a:endParaRPr lang="en-US" sz="2400" b="1" dirty="0"/>
          </a:p>
          <a:p>
            <a:pPr marL="679450" indent="-222250"/>
            <a:r>
              <a:rPr lang="en-US" sz="2200" dirty="0"/>
              <a:t>Is the earth flat?</a:t>
            </a:r>
            <a:endParaRPr lang="en-US" sz="2200" b="1" dirty="0"/>
          </a:p>
          <a:p>
            <a:pPr marL="679450" indent="-222250"/>
            <a:r>
              <a:rPr lang="en-US" sz="2200" dirty="0"/>
              <a:t>How many pencils are in a gross?</a:t>
            </a:r>
            <a:endParaRPr lang="en-US" sz="2200" b="1" dirty="0"/>
          </a:p>
          <a:p>
            <a:pPr marL="679450" indent="-222250"/>
            <a:r>
              <a:rPr lang="en-US" sz="2200" dirty="0"/>
              <a:t>A sentence consists of a subject and a …?</a:t>
            </a:r>
            <a:endParaRPr lang="en-US" sz="2200" b="1" dirty="0"/>
          </a:p>
          <a:p>
            <a:pPr marL="679450" indent="-222250"/>
            <a:r>
              <a:rPr lang="en-US" sz="2200" dirty="0"/>
              <a:t>What is bigger, a horse or a goat?  What is a horse?</a:t>
            </a:r>
            <a:endParaRPr lang="en-US" sz="2200" b="1" dirty="0"/>
          </a:p>
          <a:p>
            <a:pPr marL="679450" indent="-222250"/>
            <a:r>
              <a:rPr lang="en-US" sz="2200" dirty="0"/>
              <a:t>Who was the last horse to win the Triple Crown?</a:t>
            </a:r>
            <a:endParaRPr lang="en-US" sz="2200" b="1" dirty="0"/>
          </a:p>
          <a:p>
            <a:pPr marL="679450" indent="-222250"/>
            <a:r>
              <a:rPr lang="en-US" sz="2200" dirty="0"/>
              <a:t>The Academy Award for best picture went to….?</a:t>
            </a:r>
            <a:endParaRPr lang="en-US" sz="2200" b="1" dirty="0"/>
          </a:p>
          <a:p>
            <a:pPr marL="679450" indent="-222250"/>
            <a:r>
              <a:rPr lang="en-US" sz="2200" dirty="0"/>
              <a:t>Who was the first psychologist to systematically study memory by training himself to learn lists of nonsense syllables?</a:t>
            </a:r>
          </a:p>
          <a:p>
            <a:pPr marL="679450" indent="-222250"/>
            <a:r>
              <a:rPr lang="en-US" sz="2200" dirty="0"/>
              <a:t>How do you get to Judie’s? </a:t>
            </a:r>
          </a:p>
        </p:txBody>
      </p:sp>
    </p:spTree>
    <p:extLst>
      <p:ext uri="{BB962C8B-B14F-4D97-AF65-F5344CB8AC3E}">
        <p14:creationId xmlns:p14="http://schemas.microsoft.com/office/powerpoint/2010/main" val="3301375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128"/>
            <a:ext cx="8229600" cy="709918"/>
          </a:xfrm>
        </p:spPr>
        <p:txBody>
          <a:bodyPr>
            <a:normAutofit/>
          </a:bodyPr>
          <a:lstStyle/>
          <a:p>
            <a:r>
              <a:rPr lang="en-US" sz="2800" b="1" dirty="0"/>
              <a:t>More Prototype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Memory and perception</a:t>
            </a:r>
            <a:r>
              <a:rPr lang="en-US" sz="2400" dirty="0"/>
              <a:t>: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1) Memory positively correlated with </a:t>
            </a:r>
            <a:r>
              <a:rPr lang="en-US" sz="2400" dirty="0" err="1"/>
              <a:t>prototypicality</a:t>
            </a:r>
            <a:r>
              <a:rPr lang="en-US" sz="2400" dirty="0"/>
              <a:t>.  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2) RT varies indirectly with the </a:t>
            </a:r>
            <a:r>
              <a:rPr lang="en-US" sz="2400" dirty="0" err="1"/>
              <a:t>prototypicality</a:t>
            </a:r>
            <a:r>
              <a:rPr lang="en-US" sz="2400" dirty="0"/>
              <a:t>.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3) Errors gravitate towards prototypes.  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dirty="0"/>
              <a:t>______________________________________________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Challenges for Prototype Research</a:t>
            </a:r>
            <a:r>
              <a:rPr lang="en-US" sz="2400" dirty="0"/>
              <a:t>:</a:t>
            </a:r>
            <a:endParaRPr lang="en-US" sz="2400" b="1" dirty="0"/>
          </a:p>
          <a:p>
            <a:pPr marL="0" lvl="0" indent="0">
              <a:buNone/>
            </a:pPr>
            <a:r>
              <a:rPr lang="en-US" sz="2400" dirty="0"/>
              <a:t>	1) Context effects – Down on the Farm</a:t>
            </a:r>
            <a:endParaRPr lang="en-US" sz="2400" b="1" dirty="0"/>
          </a:p>
          <a:p>
            <a:pPr marL="0" lvl="0" indent="0">
              <a:buNone/>
            </a:pPr>
            <a:r>
              <a:rPr lang="en-US" sz="2400" dirty="0"/>
              <a:t>	2) Generality – What is a good odd #?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659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2800" b="1" dirty="0"/>
              <a:t>Exemplar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7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84556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More than one prototype per category</a:t>
            </a:r>
            <a:endParaRPr lang="en-US" sz="2400" b="1" dirty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i="1" dirty="0"/>
              <a:t>EX:</a:t>
            </a:r>
            <a:r>
              <a:rPr lang="en-US" sz="2000" dirty="0"/>
              <a:t> 	Songbirds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			Birds of Prey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			Birds for </a:t>
            </a:r>
            <a:r>
              <a:rPr lang="en-US" sz="2000" dirty="0" err="1"/>
              <a:t>eatin</a:t>
            </a:r>
            <a:r>
              <a:rPr lang="en-US" sz="2000" dirty="0"/>
              <a:t>’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dirty="0"/>
              <a:t>Main advantage====&gt; </a:t>
            </a:r>
            <a:r>
              <a:rPr lang="en-US" sz="2400" b="1" i="1" dirty="0"/>
              <a:t>Flexibility</a:t>
            </a:r>
            <a:endParaRPr lang="en-US" sz="2400" b="1" dirty="0"/>
          </a:p>
          <a:p>
            <a:pPr marL="452438" indent="0">
              <a:buNone/>
            </a:pPr>
            <a:r>
              <a:rPr lang="en-US" sz="2000" dirty="0"/>
              <a:t>Easier to identify an unknown object because more reference points against which to compare it.  </a:t>
            </a:r>
            <a:endParaRPr lang="en-US" sz="2000" b="1" dirty="0"/>
          </a:p>
          <a:p>
            <a:pPr marL="0" indent="0">
              <a:buNone/>
            </a:pPr>
            <a:r>
              <a:rPr lang="en-US" sz="2400" dirty="0"/>
              <a:t>Main drawback====&gt;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000" dirty="0"/>
              <a:t>______________________________________________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400" dirty="0"/>
              <a:t>Hybrid model:</a:t>
            </a:r>
            <a:endParaRPr lang="en-US" sz="2400" b="1" dirty="0"/>
          </a:p>
          <a:p>
            <a:pPr marL="0" indent="0">
              <a:buNone/>
            </a:pPr>
            <a:r>
              <a:rPr lang="en-US" sz="2000" dirty="0"/>
              <a:t>	a) Combines hierarchy of spreading activation models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	b) Family resemblance of prototype theory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	c) Weaknesses of hybrid models (in general)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40874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Parallel Distributing Processing (PDP)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problem of the “</a:t>
            </a:r>
            <a:r>
              <a:rPr lang="en-US" sz="2400" b="1" i="1" dirty="0"/>
              <a:t>Engram</a:t>
            </a:r>
            <a:r>
              <a:rPr lang="en-US" sz="2400" dirty="0"/>
              <a:t>” or “Grandmother cell”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 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Karl </a:t>
            </a:r>
            <a:r>
              <a:rPr lang="en-US" sz="2400" b="1" i="1" dirty="0" err="1"/>
              <a:t>Lashley</a:t>
            </a:r>
            <a:r>
              <a:rPr lang="en-US" sz="2400" b="1" i="1" dirty="0"/>
              <a:t>:</a:t>
            </a:r>
            <a:endParaRPr lang="en-US" sz="2400" b="1" dirty="0"/>
          </a:p>
          <a:p>
            <a:pPr marL="919163" indent="-349250">
              <a:buNone/>
            </a:pPr>
            <a:r>
              <a:rPr lang="en-US" sz="2400" b="1" i="1" dirty="0"/>
              <a:t>Q: </a:t>
            </a:r>
            <a:r>
              <a:rPr lang="en-US" sz="2400" dirty="0"/>
              <a:t>Is there a single cell the represents a concept like “</a:t>
            </a:r>
            <a:r>
              <a:rPr lang="en-US" sz="2400" dirty="0" err="1"/>
              <a:t>Mim</a:t>
            </a:r>
            <a:r>
              <a:rPr lang="en-US" sz="2400" dirty="0"/>
              <a:t>”?  If not, then how do we store information?  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Connectionists</a:t>
            </a:r>
            <a:r>
              <a:rPr lang="en-US" sz="2400" dirty="0"/>
              <a:t>:</a:t>
            </a:r>
            <a:endParaRPr lang="en-US" sz="2400" b="1" dirty="0"/>
          </a:p>
          <a:p>
            <a:pPr marL="919163" indent="-349250">
              <a:buNone/>
            </a:pPr>
            <a:r>
              <a:rPr lang="en-US" sz="2400" b="1" i="1" dirty="0"/>
              <a:t>A: </a:t>
            </a:r>
            <a:r>
              <a:rPr lang="en-US" sz="2400" dirty="0"/>
              <a:t>Information is spread (distributed) across a seemingly infinite network of neurons.  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69198" y="4126333"/>
            <a:ext cx="2833687" cy="2560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6251760" y="4400970"/>
            <a:ext cx="182563" cy="1825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6526398" y="4400970"/>
            <a:ext cx="182562" cy="1825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6801035" y="4400970"/>
            <a:ext cx="182563" cy="1825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7074085" y="4400970"/>
            <a:ext cx="184150" cy="1825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7348723" y="4400970"/>
            <a:ext cx="182562" cy="1825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7623360" y="4400970"/>
            <a:ext cx="182563" cy="1825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7897998" y="4400970"/>
            <a:ext cx="182562" cy="1825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8172635" y="4400970"/>
            <a:ext cx="182563" cy="1825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6251760" y="4675608"/>
            <a:ext cx="182563" cy="1825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6526398" y="4675608"/>
            <a:ext cx="182562" cy="1825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6801035" y="4675608"/>
            <a:ext cx="182563" cy="1825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6251760" y="4950245"/>
            <a:ext cx="182563" cy="1825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6526398" y="4950245"/>
            <a:ext cx="182562" cy="1825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6801035" y="4950245"/>
            <a:ext cx="182563" cy="1825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7074085" y="4950245"/>
            <a:ext cx="184150" cy="1825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7348723" y="4950245"/>
            <a:ext cx="182562" cy="1825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7074085" y="4675608"/>
            <a:ext cx="184150" cy="182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7348723" y="4675608"/>
            <a:ext cx="182562" cy="182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7623360" y="4675608"/>
            <a:ext cx="182563" cy="182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7897998" y="4675608"/>
            <a:ext cx="182562" cy="182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8172635" y="4675608"/>
            <a:ext cx="182563" cy="1825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auto">
          <a:xfrm>
            <a:off x="6251760" y="5497933"/>
            <a:ext cx="182563" cy="1825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auto">
          <a:xfrm>
            <a:off x="6251760" y="5223295"/>
            <a:ext cx="182563" cy="1841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6526398" y="5223295"/>
            <a:ext cx="182562" cy="1841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7"/>
          <p:cNvSpPr>
            <a:spLocks noChangeArrowheads="1"/>
          </p:cNvSpPr>
          <p:nvPr/>
        </p:nvSpPr>
        <p:spPr bwMode="auto">
          <a:xfrm>
            <a:off x="6801035" y="5223295"/>
            <a:ext cx="182563" cy="1841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7074085" y="5223295"/>
            <a:ext cx="184150" cy="1841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7348723" y="5223295"/>
            <a:ext cx="182562" cy="1841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7623360" y="5223295"/>
            <a:ext cx="182563" cy="1841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1"/>
          <p:cNvSpPr>
            <a:spLocks noChangeArrowheads="1"/>
          </p:cNvSpPr>
          <p:nvPr/>
        </p:nvSpPr>
        <p:spPr bwMode="auto">
          <a:xfrm>
            <a:off x="7897998" y="5223295"/>
            <a:ext cx="182562" cy="1841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172635" y="5223295"/>
            <a:ext cx="182563" cy="1841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3"/>
          <p:cNvSpPr>
            <a:spLocks noChangeArrowheads="1"/>
          </p:cNvSpPr>
          <p:nvPr/>
        </p:nvSpPr>
        <p:spPr bwMode="auto">
          <a:xfrm>
            <a:off x="8172635" y="4950245"/>
            <a:ext cx="182563" cy="1825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4"/>
          <p:cNvSpPr>
            <a:spLocks noChangeArrowheads="1"/>
          </p:cNvSpPr>
          <p:nvPr/>
        </p:nvSpPr>
        <p:spPr bwMode="auto">
          <a:xfrm>
            <a:off x="7897998" y="4950245"/>
            <a:ext cx="182562" cy="1825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5"/>
          <p:cNvSpPr>
            <a:spLocks noChangeArrowheads="1"/>
          </p:cNvSpPr>
          <p:nvPr/>
        </p:nvSpPr>
        <p:spPr bwMode="auto">
          <a:xfrm>
            <a:off x="7623360" y="4950245"/>
            <a:ext cx="182563" cy="1825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36"/>
          <p:cNvSpPr>
            <a:spLocks noChangeArrowheads="1"/>
          </p:cNvSpPr>
          <p:nvPr/>
        </p:nvSpPr>
        <p:spPr bwMode="auto">
          <a:xfrm>
            <a:off x="6526398" y="5497933"/>
            <a:ext cx="182562" cy="182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37"/>
          <p:cNvSpPr>
            <a:spLocks noChangeArrowheads="1"/>
          </p:cNvSpPr>
          <p:nvPr/>
        </p:nvSpPr>
        <p:spPr bwMode="auto">
          <a:xfrm>
            <a:off x="8172635" y="5497933"/>
            <a:ext cx="182563" cy="182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38"/>
          <p:cNvSpPr>
            <a:spLocks noChangeArrowheads="1"/>
          </p:cNvSpPr>
          <p:nvPr/>
        </p:nvSpPr>
        <p:spPr bwMode="auto">
          <a:xfrm>
            <a:off x="7897998" y="5497933"/>
            <a:ext cx="182562" cy="182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39"/>
          <p:cNvSpPr>
            <a:spLocks noChangeArrowheads="1"/>
          </p:cNvSpPr>
          <p:nvPr/>
        </p:nvSpPr>
        <p:spPr bwMode="auto">
          <a:xfrm>
            <a:off x="7623360" y="5497933"/>
            <a:ext cx="182563" cy="182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40"/>
          <p:cNvSpPr>
            <a:spLocks noChangeArrowheads="1"/>
          </p:cNvSpPr>
          <p:nvPr/>
        </p:nvSpPr>
        <p:spPr bwMode="auto">
          <a:xfrm>
            <a:off x="7348723" y="5497933"/>
            <a:ext cx="182562" cy="182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1"/>
          <p:cNvSpPr>
            <a:spLocks noChangeArrowheads="1"/>
          </p:cNvSpPr>
          <p:nvPr/>
        </p:nvSpPr>
        <p:spPr bwMode="auto">
          <a:xfrm>
            <a:off x="7074085" y="5497933"/>
            <a:ext cx="184150" cy="182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42"/>
          <p:cNvSpPr>
            <a:spLocks noChangeArrowheads="1"/>
          </p:cNvSpPr>
          <p:nvPr/>
        </p:nvSpPr>
        <p:spPr bwMode="auto">
          <a:xfrm>
            <a:off x="6801035" y="5497933"/>
            <a:ext cx="182563" cy="182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43"/>
          <p:cNvSpPr>
            <a:spLocks noChangeArrowheads="1"/>
          </p:cNvSpPr>
          <p:nvPr/>
        </p:nvSpPr>
        <p:spPr bwMode="auto">
          <a:xfrm>
            <a:off x="6526398" y="6321845"/>
            <a:ext cx="182562" cy="1825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44"/>
          <p:cNvSpPr>
            <a:spLocks noChangeArrowheads="1"/>
          </p:cNvSpPr>
          <p:nvPr/>
        </p:nvSpPr>
        <p:spPr bwMode="auto">
          <a:xfrm>
            <a:off x="6526398" y="6047208"/>
            <a:ext cx="182562" cy="1825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45"/>
          <p:cNvSpPr>
            <a:spLocks noChangeArrowheads="1"/>
          </p:cNvSpPr>
          <p:nvPr/>
        </p:nvSpPr>
        <p:spPr bwMode="auto">
          <a:xfrm>
            <a:off x="6526398" y="5772570"/>
            <a:ext cx="182562" cy="1825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46"/>
          <p:cNvSpPr>
            <a:spLocks noChangeArrowheads="1"/>
          </p:cNvSpPr>
          <p:nvPr/>
        </p:nvSpPr>
        <p:spPr bwMode="auto">
          <a:xfrm>
            <a:off x="6251760" y="6321845"/>
            <a:ext cx="182563" cy="1825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47"/>
          <p:cNvSpPr>
            <a:spLocks noChangeArrowheads="1"/>
          </p:cNvSpPr>
          <p:nvPr/>
        </p:nvSpPr>
        <p:spPr bwMode="auto">
          <a:xfrm>
            <a:off x="6251760" y="6047208"/>
            <a:ext cx="182563" cy="1825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48"/>
          <p:cNvSpPr>
            <a:spLocks noChangeArrowheads="1"/>
          </p:cNvSpPr>
          <p:nvPr/>
        </p:nvSpPr>
        <p:spPr bwMode="auto">
          <a:xfrm>
            <a:off x="6251760" y="5772570"/>
            <a:ext cx="182563" cy="1825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49"/>
          <p:cNvSpPr>
            <a:spLocks noChangeArrowheads="1"/>
          </p:cNvSpPr>
          <p:nvPr/>
        </p:nvSpPr>
        <p:spPr bwMode="auto">
          <a:xfrm>
            <a:off x="8172635" y="5772570"/>
            <a:ext cx="182563" cy="1825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50"/>
          <p:cNvSpPr>
            <a:spLocks noChangeArrowheads="1"/>
          </p:cNvSpPr>
          <p:nvPr/>
        </p:nvSpPr>
        <p:spPr bwMode="auto">
          <a:xfrm>
            <a:off x="6801035" y="5772570"/>
            <a:ext cx="182563" cy="1825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51"/>
          <p:cNvSpPr>
            <a:spLocks noChangeArrowheads="1"/>
          </p:cNvSpPr>
          <p:nvPr/>
        </p:nvSpPr>
        <p:spPr bwMode="auto">
          <a:xfrm>
            <a:off x="6801035" y="6047208"/>
            <a:ext cx="182563" cy="1825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52"/>
          <p:cNvSpPr>
            <a:spLocks noChangeArrowheads="1"/>
          </p:cNvSpPr>
          <p:nvPr/>
        </p:nvSpPr>
        <p:spPr bwMode="auto">
          <a:xfrm>
            <a:off x="6801035" y="6321845"/>
            <a:ext cx="182563" cy="1825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53"/>
          <p:cNvSpPr>
            <a:spLocks noChangeArrowheads="1"/>
          </p:cNvSpPr>
          <p:nvPr/>
        </p:nvSpPr>
        <p:spPr bwMode="auto">
          <a:xfrm>
            <a:off x="7074085" y="5772570"/>
            <a:ext cx="184150" cy="1825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54"/>
          <p:cNvSpPr>
            <a:spLocks noChangeArrowheads="1"/>
          </p:cNvSpPr>
          <p:nvPr/>
        </p:nvSpPr>
        <p:spPr bwMode="auto">
          <a:xfrm>
            <a:off x="7074085" y="6047208"/>
            <a:ext cx="184150" cy="1825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55"/>
          <p:cNvSpPr>
            <a:spLocks noChangeArrowheads="1"/>
          </p:cNvSpPr>
          <p:nvPr/>
        </p:nvSpPr>
        <p:spPr bwMode="auto">
          <a:xfrm>
            <a:off x="7074085" y="6321845"/>
            <a:ext cx="184150" cy="1825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56"/>
          <p:cNvSpPr>
            <a:spLocks noChangeArrowheads="1"/>
          </p:cNvSpPr>
          <p:nvPr/>
        </p:nvSpPr>
        <p:spPr bwMode="auto">
          <a:xfrm>
            <a:off x="7348723" y="5772570"/>
            <a:ext cx="182562" cy="1825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57"/>
          <p:cNvSpPr>
            <a:spLocks noChangeArrowheads="1"/>
          </p:cNvSpPr>
          <p:nvPr/>
        </p:nvSpPr>
        <p:spPr bwMode="auto">
          <a:xfrm>
            <a:off x="7348723" y="6047208"/>
            <a:ext cx="182562" cy="1825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7348723" y="6321845"/>
            <a:ext cx="182562" cy="1825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59"/>
          <p:cNvSpPr>
            <a:spLocks noChangeArrowheads="1"/>
          </p:cNvSpPr>
          <p:nvPr/>
        </p:nvSpPr>
        <p:spPr bwMode="auto">
          <a:xfrm>
            <a:off x="7623360" y="6321845"/>
            <a:ext cx="182563" cy="1825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60"/>
          <p:cNvSpPr>
            <a:spLocks noChangeArrowheads="1"/>
          </p:cNvSpPr>
          <p:nvPr/>
        </p:nvSpPr>
        <p:spPr bwMode="auto">
          <a:xfrm>
            <a:off x="7897998" y="6321845"/>
            <a:ext cx="182562" cy="1825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61"/>
          <p:cNvSpPr>
            <a:spLocks noChangeArrowheads="1"/>
          </p:cNvSpPr>
          <p:nvPr/>
        </p:nvSpPr>
        <p:spPr bwMode="auto">
          <a:xfrm>
            <a:off x="8172635" y="6321845"/>
            <a:ext cx="182563" cy="1825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62"/>
          <p:cNvSpPr>
            <a:spLocks noChangeArrowheads="1"/>
          </p:cNvSpPr>
          <p:nvPr/>
        </p:nvSpPr>
        <p:spPr bwMode="auto">
          <a:xfrm>
            <a:off x="8172635" y="6047208"/>
            <a:ext cx="182563" cy="1825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63"/>
          <p:cNvSpPr>
            <a:spLocks noChangeArrowheads="1"/>
          </p:cNvSpPr>
          <p:nvPr/>
        </p:nvSpPr>
        <p:spPr bwMode="auto">
          <a:xfrm>
            <a:off x="7897998" y="6047208"/>
            <a:ext cx="182562" cy="182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64"/>
          <p:cNvSpPr>
            <a:spLocks noChangeArrowheads="1"/>
          </p:cNvSpPr>
          <p:nvPr/>
        </p:nvSpPr>
        <p:spPr bwMode="auto">
          <a:xfrm>
            <a:off x="7623360" y="6047208"/>
            <a:ext cx="182563" cy="182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65"/>
          <p:cNvSpPr>
            <a:spLocks noChangeArrowheads="1"/>
          </p:cNvSpPr>
          <p:nvPr/>
        </p:nvSpPr>
        <p:spPr bwMode="auto">
          <a:xfrm>
            <a:off x="7623360" y="5772570"/>
            <a:ext cx="182563" cy="1825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7897998" y="5772570"/>
            <a:ext cx="182562" cy="1825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7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Times New Roman" charset="0"/>
              </a:rPr>
              <a:t>PDP / Connectionist Models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286000" y="1828800"/>
            <a:ext cx="3962400" cy="403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2438400" y="2057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2819400" y="2057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3200400" y="2057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3581400" y="2057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3962400" y="2057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4343400" y="2057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4724400" y="2057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5105400" y="2057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Oval 15"/>
          <p:cNvSpPr>
            <a:spLocks noChangeArrowheads="1"/>
          </p:cNvSpPr>
          <p:nvPr/>
        </p:nvSpPr>
        <p:spPr bwMode="auto">
          <a:xfrm>
            <a:off x="5486400" y="2057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Oval 16"/>
          <p:cNvSpPr>
            <a:spLocks noChangeArrowheads="1"/>
          </p:cNvSpPr>
          <p:nvPr/>
        </p:nvSpPr>
        <p:spPr bwMode="auto">
          <a:xfrm>
            <a:off x="5867400" y="2057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Oval 19"/>
          <p:cNvSpPr>
            <a:spLocks noChangeArrowheads="1"/>
          </p:cNvSpPr>
          <p:nvPr/>
        </p:nvSpPr>
        <p:spPr bwMode="auto">
          <a:xfrm>
            <a:off x="2438400" y="2438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Oval 20"/>
          <p:cNvSpPr>
            <a:spLocks noChangeArrowheads="1"/>
          </p:cNvSpPr>
          <p:nvPr/>
        </p:nvSpPr>
        <p:spPr bwMode="auto">
          <a:xfrm>
            <a:off x="2819400" y="2438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Oval 21"/>
          <p:cNvSpPr>
            <a:spLocks noChangeArrowheads="1"/>
          </p:cNvSpPr>
          <p:nvPr/>
        </p:nvSpPr>
        <p:spPr bwMode="auto">
          <a:xfrm>
            <a:off x="3200400" y="2438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Oval 22"/>
          <p:cNvSpPr>
            <a:spLocks noChangeArrowheads="1"/>
          </p:cNvSpPr>
          <p:nvPr/>
        </p:nvSpPr>
        <p:spPr bwMode="auto">
          <a:xfrm>
            <a:off x="3581400" y="2438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5" name="Oval 23"/>
          <p:cNvSpPr>
            <a:spLocks noChangeArrowheads="1"/>
          </p:cNvSpPr>
          <p:nvPr/>
        </p:nvSpPr>
        <p:spPr bwMode="auto">
          <a:xfrm>
            <a:off x="3962400" y="2438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6" name="Oval 24"/>
          <p:cNvSpPr>
            <a:spLocks noChangeArrowheads="1"/>
          </p:cNvSpPr>
          <p:nvPr/>
        </p:nvSpPr>
        <p:spPr bwMode="auto">
          <a:xfrm>
            <a:off x="4343400" y="2438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7" name="Oval 25"/>
          <p:cNvSpPr>
            <a:spLocks noChangeArrowheads="1"/>
          </p:cNvSpPr>
          <p:nvPr/>
        </p:nvSpPr>
        <p:spPr bwMode="auto">
          <a:xfrm>
            <a:off x="4724400" y="2438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Oval 26"/>
          <p:cNvSpPr>
            <a:spLocks noChangeArrowheads="1"/>
          </p:cNvSpPr>
          <p:nvPr/>
        </p:nvSpPr>
        <p:spPr bwMode="auto">
          <a:xfrm>
            <a:off x="5105400" y="2438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Oval 27"/>
          <p:cNvSpPr>
            <a:spLocks noChangeArrowheads="1"/>
          </p:cNvSpPr>
          <p:nvPr/>
        </p:nvSpPr>
        <p:spPr bwMode="auto">
          <a:xfrm>
            <a:off x="5486400" y="2438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0" name="Oval 28"/>
          <p:cNvSpPr>
            <a:spLocks noChangeArrowheads="1"/>
          </p:cNvSpPr>
          <p:nvPr/>
        </p:nvSpPr>
        <p:spPr bwMode="auto">
          <a:xfrm>
            <a:off x="5867400" y="2438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2" name="Oval 30"/>
          <p:cNvSpPr>
            <a:spLocks noChangeArrowheads="1"/>
          </p:cNvSpPr>
          <p:nvPr/>
        </p:nvSpPr>
        <p:spPr bwMode="auto">
          <a:xfrm>
            <a:off x="2438400" y="2819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3" name="Oval 31"/>
          <p:cNvSpPr>
            <a:spLocks noChangeArrowheads="1"/>
          </p:cNvSpPr>
          <p:nvPr/>
        </p:nvSpPr>
        <p:spPr bwMode="auto">
          <a:xfrm>
            <a:off x="2819400" y="2819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4" name="Oval 32"/>
          <p:cNvSpPr>
            <a:spLocks noChangeArrowheads="1"/>
          </p:cNvSpPr>
          <p:nvPr/>
        </p:nvSpPr>
        <p:spPr bwMode="auto">
          <a:xfrm>
            <a:off x="3200400" y="2819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5" name="Oval 33"/>
          <p:cNvSpPr>
            <a:spLocks noChangeArrowheads="1"/>
          </p:cNvSpPr>
          <p:nvPr/>
        </p:nvSpPr>
        <p:spPr bwMode="auto">
          <a:xfrm>
            <a:off x="3581400" y="2819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6" name="Oval 34"/>
          <p:cNvSpPr>
            <a:spLocks noChangeArrowheads="1"/>
          </p:cNvSpPr>
          <p:nvPr/>
        </p:nvSpPr>
        <p:spPr bwMode="auto">
          <a:xfrm>
            <a:off x="3962400" y="2819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7" name="Oval 35"/>
          <p:cNvSpPr>
            <a:spLocks noChangeArrowheads="1"/>
          </p:cNvSpPr>
          <p:nvPr/>
        </p:nvSpPr>
        <p:spPr bwMode="auto">
          <a:xfrm>
            <a:off x="4343400" y="2819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8" name="Oval 36"/>
          <p:cNvSpPr>
            <a:spLocks noChangeArrowheads="1"/>
          </p:cNvSpPr>
          <p:nvPr/>
        </p:nvSpPr>
        <p:spPr bwMode="auto">
          <a:xfrm>
            <a:off x="4724400" y="2819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9" name="Oval 37"/>
          <p:cNvSpPr>
            <a:spLocks noChangeArrowheads="1"/>
          </p:cNvSpPr>
          <p:nvPr/>
        </p:nvSpPr>
        <p:spPr bwMode="auto">
          <a:xfrm>
            <a:off x="5105400" y="2819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0" name="Oval 38"/>
          <p:cNvSpPr>
            <a:spLocks noChangeArrowheads="1"/>
          </p:cNvSpPr>
          <p:nvPr/>
        </p:nvSpPr>
        <p:spPr bwMode="auto">
          <a:xfrm>
            <a:off x="5486400" y="2819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1" name="Oval 39"/>
          <p:cNvSpPr>
            <a:spLocks noChangeArrowheads="1"/>
          </p:cNvSpPr>
          <p:nvPr/>
        </p:nvSpPr>
        <p:spPr bwMode="auto">
          <a:xfrm>
            <a:off x="5867400" y="2819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3" name="Oval 41"/>
          <p:cNvSpPr>
            <a:spLocks noChangeArrowheads="1"/>
          </p:cNvSpPr>
          <p:nvPr/>
        </p:nvSpPr>
        <p:spPr bwMode="auto">
          <a:xfrm>
            <a:off x="2438400" y="3200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4" name="Oval 42"/>
          <p:cNvSpPr>
            <a:spLocks noChangeArrowheads="1"/>
          </p:cNvSpPr>
          <p:nvPr/>
        </p:nvSpPr>
        <p:spPr bwMode="auto">
          <a:xfrm>
            <a:off x="2819400" y="3200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5" name="Oval 43"/>
          <p:cNvSpPr>
            <a:spLocks noChangeArrowheads="1"/>
          </p:cNvSpPr>
          <p:nvPr/>
        </p:nvSpPr>
        <p:spPr bwMode="auto">
          <a:xfrm>
            <a:off x="3200400" y="3200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6" name="Oval 44"/>
          <p:cNvSpPr>
            <a:spLocks noChangeArrowheads="1"/>
          </p:cNvSpPr>
          <p:nvPr/>
        </p:nvSpPr>
        <p:spPr bwMode="auto">
          <a:xfrm>
            <a:off x="3581400" y="3200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7" name="Oval 45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8" name="Oval 46"/>
          <p:cNvSpPr>
            <a:spLocks noChangeArrowheads="1"/>
          </p:cNvSpPr>
          <p:nvPr/>
        </p:nvSpPr>
        <p:spPr bwMode="auto">
          <a:xfrm>
            <a:off x="4343400" y="3200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9" name="Oval 47"/>
          <p:cNvSpPr>
            <a:spLocks noChangeArrowheads="1"/>
          </p:cNvSpPr>
          <p:nvPr/>
        </p:nvSpPr>
        <p:spPr bwMode="auto">
          <a:xfrm>
            <a:off x="4724400" y="3200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0" name="Oval 48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1" name="Oval 49"/>
          <p:cNvSpPr>
            <a:spLocks noChangeArrowheads="1"/>
          </p:cNvSpPr>
          <p:nvPr/>
        </p:nvSpPr>
        <p:spPr bwMode="auto">
          <a:xfrm>
            <a:off x="5486400" y="3200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2" name="Oval 50"/>
          <p:cNvSpPr>
            <a:spLocks noChangeArrowheads="1"/>
          </p:cNvSpPr>
          <p:nvPr/>
        </p:nvSpPr>
        <p:spPr bwMode="auto">
          <a:xfrm>
            <a:off x="5867400" y="3200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4" name="Oval 52"/>
          <p:cNvSpPr>
            <a:spLocks noChangeArrowheads="1"/>
          </p:cNvSpPr>
          <p:nvPr/>
        </p:nvSpPr>
        <p:spPr bwMode="auto">
          <a:xfrm>
            <a:off x="2438400" y="3581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5" name="Oval 53"/>
          <p:cNvSpPr>
            <a:spLocks noChangeArrowheads="1"/>
          </p:cNvSpPr>
          <p:nvPr/>
        </p:nvSpPr>
        <p:spPr bwMode="auto">
          <a:xfrm>
            <a:off x="2819400" y="3581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6" name="Oval 54"/>
          <p:cNvSpPr>
            <a:spLocks noChangeArrowheads="1"/>
          </p:cNvSpPr>
          <p:nvPr/>
        </p:nvSpPr>
        <p:spPr bwMode="auto">
          <a:xfrm>
            <a:off x="3200400" y="3581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7" name="Oval 55"/>
          <p:cNvSpPr>
            <a:spLocks noChangeArrowheads="1"/>
          </p:cNvSpPr>
          <p:nvPr/>
        </p:nvSpPr>
        <p:spPr bwMode="auto">
          <a:xfrm>
            <a:off x="3581400" y="3581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8" name="Oval 56"/>
          <p:cNvSpPr>
            <a:spLocks noChangeArrowheads="1"/>
          </p:cNvSpPr>
          <p:nvPr/>
        </p:nvSpPr>
        <p:spPr bwMode="auto">
          <a:xfrm>
            <a:off x="3962400" y="3581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9" name="Oval 57"/>
          <p:cNvSpPr>
            <a:spLocks noChangeArrowheads="1"/>
          </p:cNvSpPr>
          <p:nvPr/>
        </p:nvSpPr>
        <p:spPr bwMode="auto">
          <a:xfrm>
            <a:off x="4343400" y="3581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0" name="Oval 58"/>
          <p:cNvSpPr>
            <a:spLocks noChangeArrowheads="1"/>
          </p:cNvSpPr>
          <p:nvPr/>
        </p:nvSpPr>
        <p:spPr bwMode="auto">
          <a:xfrm>
            <a:off x="4724400" y="3581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1" name="Oval 59"/>
          <p:cNvSpPr>
            <a:spLocks noChangeArrowheads="1"/>
          </p:cNvSpPr>
          <p:nvPr/>
        </p:nvSpPr>
        <p:spPr bwMode="auto">
          <a:xfrm>
            <a:off x="5105400" y="3581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2" name="Oval 60"/>
          <p:cNvSpPr>
            <a:spLocks noChangeArrowheads="1"/>
          </p:cNvSpPr>
          <p:nvPr/>
        </p:nvSpPr>
        <p:spPr bwMode="auto">
          <a:xfrm>
            <a:off x="5486400" y="3581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3" name="Oval 61"/>
          <p:cNvSpPr>
            <a:spLocks noChangeArrowheads="1"/>
          </p:cNvSpPr>
          <p:nvPr/>
        </p:nvSpPr>
        <p:spPr bwMode="auto">
          <a:xfrm>
            <a:off x="5867400" y="3581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5" name="Oval 63"/>
          <p:cNvSpPr>
            <a:spLocks noChangeArrowheads="1"/>
          </p:cNvSpPr>
          <p:nvPr/>
        </p:nvSpPr>
        <p:spPr bwMode="auto">
          <a:xfrm>
            <a:off x="2438400" y="3962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6" name="Oval 64"/>
          <p:cNvSpPr>
            <a:spLocks noChangeArrowheads="1"/>
          </p:cNvSpPr>
          <p:nvPr/>
        </p:nvSpPr>
        <p:spPr bwMode="auto">
          <a:xfrm>
            <a:off x="2819400" y="3962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7" name="Oval 65"/>
          <p:cNvSpPr>
            <a:spLocks noChangeArrowheads="1"/>
          </p:cNvSpPr>
          <p:nvPr/>
        </p:nvSpPr>
        <p:spPr bwMode="auto">
          <a:xfrm>
            <a:off x="3200400" y="3962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8" name="Oval 66"/>
          <p:cNvSpPr>
            <a:spLocks noChangeArrowheads="1"/>
          </p:cNvSpPr>
          <p:nvPr/>
        </p:nvSpPr>
        <p:spPr bwMode="auto">
          <a:xfrm>
            <a:off x="3581400" y="3962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9" name="Oval 67"/>
          <p:cNvSpPr>
            <a:spLocks noChangeArrowheads="1"/>
          </p:cNvSpPr>
          <p:nvPr/>
        </p:nvSpPr>
        <p:spPr bwMode="auto">
          <a:xfrm>
            <a:off x="3962400" y="3962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40" name="Oval 68"/>
          <p:cNvSpPr>
            <a:spLocks noChangeArrowheads="1"/>
          </p:cNvSpPr>
          <p:nvPr/>
        </p:nvSpPr>
        <p:spPr bwMode="auto">
          <a:xfrm>
            <a:off x="4343400" y="3962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41" name="Oval 69"/>
          <p:cNvSpPr>
            <a:spLocks noChangeArrowheads="1"/>
          </p:cNvSpPr>
          <p:nvPr/>
        </p:nvSpPr>
        <p:spPr bwMode="auto">
          <a:xfrm>
            <a:off x="4724400" y="3962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42" name="Oval 70"/>
          <p:cNvSpPr>
            <a:spLocks noChangeArrowheads="1"/>
          </p:cNvSpPr>
          <p:nvPr/>
        </p:nvSpPr>
        <p:spPr bwMode="auto">
          <a:xfrm>
            <a:off x="5105400" y="3962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43" name="Oval 71"/>
          <p:cNvSpPr>
            <a:spLocks noChangeArrowheads="1"/>
          </p:cNvSpPr>
          <p:nvPr/>
        </p:nvSpPr>
        <p:spPr bwMode="auto">
          <a:xfrm>
            <a:off x="5486400" y="3962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44" name="Oval 72"/>
          <p:cNvSpPr>
            <a:spLocks noChangeArrowheads="1"/>
          </p:cNvSpPr>
          <p:nvPr/>
        </p:nvSpPr>
        <p:spPr bwMode="auto">
          <a:xfrm>
            <a:off x="5867400" y="3962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46" name="Oval 74"/>
          <p:cNvSpPr>
            <a:spLocks noChangeArrowheads="1"/>
          </p:cNvSpPr>
          <p:nvPr/>
        </p:nvSpPr>
        <p:spPr bwMode="auto">
          <a:xfrm>
            <a:off x="2438400" y="4343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47" name="Oval 75"/>
          <p:cNvSpPr>
            <a:spLocks noChangeArrowheads="1"/>
          </p:cNvSpPr>
          <p:nvPr/>
        </p:nvSpPr>
        <p:spPr bwMode="auto">
          <a:xfrm>
            <a:off x="2819400" y="4343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48" name="Oval 76"/>
          <p:cNvSpPr>
            <a:spLocks noChangeArrowheads="1"/>
          </p:cNvSpPr>
          <p:nvPr/>
        </p:nvSpPr>
        <p:spPr bwMode="auto">
          <a:xfrm>
            <a:off x="3200400" y="4343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49" name="Oval 77"/>
          <p:cNvSpPr>
            <a:spLocks noChangeArrowheads="1"/>
          </p:cNvSpPr>
          <p:nvPr/>
        </p:nvSpPr>
        <p:spPr bwMode="auto">
          <a:xfrm>
            <a:off x="3581400" y="4343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0" name="Oval 78"/>
          <p:cNvSpPr>
            <a:spLocks noChangeArrowheads="1"/>
          </p:cNvSpPr>
          <p:nvPr/>
        </p:nvSpPr>
        <p:spPr bwMode="auto">
          <a:xfrm>
            <a:off x="3962400" y="4343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1" name="Oval 79"/>
          <p:cNvSpPr>
            <a:spLocks noChangeArrowheads="1"/>
          </p:cNvSpPr>
          <p:nvPr/>
        </p:nvSpPr>
        <p:spPr bwMode="auto">
          <a:xfrm>
            <a:off x="4343400" y="4343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2" name="Oval 80"/>
          <p:cNvSpPr>
            <a:spLocks noChangeArrowheads="1"/>
          </p:cNvSpPr>
          <p:nvPr/>
        </p:nvSpPr>
        <p:spPr bwMode="auto">
          <a:xfrm>
            <a:off x="4724400" y="4343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3" name="Oval 81"/>
          <p:cNvSpPr>
            <a:spLocks noChangeArrowheads="1"/>
          </p:cNvSpPr>
          <p:nvPr/>
        </p:nvSpPr>
        <p:spPr bwMode="auto">
          <a:xfrm>
            <a:off x="5105400" y="4343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4" name="Oval 82"/>
          <p:cNvSpPr>
            <a:spLocks noChangeArrowheads="1"/>
          </p:cNvSpPr>
          <p:nvPr/>
        </p:nvSpPr>
        <p:spPr bwMode="auto">
          <a:xfrm>
            <a:off x="5486400" y="4343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5" name="Oval 83"/>
          <p:cNvSpPr>
            <a:spLocks noChangeArrowheads="1"/>
          </p:cNvSpPr>
          <p:nvPr/>
        </p:nvSpPr>
        <p:spPr bwMode="auto">
          <a:xfrm>
            <a:off x="5867400" y="4343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7" name="Oval 85"/>
          <p:cNvSpPr>
            <a:spLocks noChangeArrowheads="1"/>
          </p:cNvSpPr>
          <p:nvPr/>
        </p:nvSpPr>
        <p:spPr bwMode="auto">
          <a:xfrm>
            <a:off x="2438400" y="4724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8" name="Oval 86"/>
          <p:cNvSpPr>
            <a:spLocks noChangeArrowheads="1"/>
          </p:cNvSpPr>
          <p:nvPr/>
        </p:nvSpPr>
        <p:spPr bwMode="auto">
          <a:xfrm>
            <a:off x="2819400" y="4724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9" name="Oval 87"/>
          <p:cNvSpPr>
            <a:spLocks noChangeArrowheads="1"/>
          </p:cNvSpPr>
          <p:nvPr/>
        </p:nvSpPr>
        <p:spPr bwMode="auto">
          <a:xfrm>
            <a:off x="3200400" y="4724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60" name="Oval 88"/>
          <p:cNvSpPr>
            <a:spLocks noChangeArrowheads="1"/>
          </p:cNvSpPr>
          <p:nvPr/>
        </p:nvSpPr>
        <p:spPr bwMode="auto">
          <a:xfrm>
            <a:off x="3581400" y="4724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61" name="Oval 89"/>
          <p:cNvSpPr>
            <a:spLocks noChangeArrowheads="1"/>
          </p:cNvSpPr>
          <p:nvPr/>
        </p:nvSpPr>
        <p:spPr bwMode="auto">
          <a:xfrm>
            <a:off x="3962400" y="4724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62" name="Oval 90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63" name="Oval 91"/>
          <p:cNvSpPr>
            <a:spLocks noChangeArrowheads="1"/>
          </p:cNvSpPr>
          <p:nvPr/>
        </p:nvSpPr>
        <p:spPr bwMode="auto">
          <a:xfrm>
            <a:off x="4724400" y="4724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64" name="Oval 92"/>
          <p:cNvSpPr>
            <a:spLocks noChangeArrowheads="1"/>
          </p:cNvSpPr>
          <p:nvPr/>
        </p:nvSpPr>
        <p:spPr bwMode="auto">
          <a:xfrm>
            <a:off x="5105400" y="4724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65" name="Oval 93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66" name="Oval 94"/>
          <p:cNvSpPr>
            <a:spLocks noChangeArrowheads="1"/>
          </p:cNvSpPr>
          <p:nvPr/>
        </p:nvSpPr>
        <p:spPr bwMode="auto">
          <a:xfrm>
            <a:off x="5867400" y="4724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68" name="Oval 96"/>
          <p:cNvSpPr>
            <a:spLocks noChangeArrowheads="1"/>
          </p:cNvSpPr>
          <p:nvPr/>
        </p:nvSpPr>
        <p:spPr bwMode="auto">
          <a:xfrm>
            <a:off x="2438400" y="5105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69" name="Oval 97"/>
          <p:cNvSpPr>
            <a:spLocks noChangeArrowheads="1"/>
          </p:cNvSpPr>
          <p:nvPr/>
        </p:nvSpPr>
        <p:spPr bwMode="auto">
          <a:xfrm>
            <a:off x="2819400" y="5105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0" name="Oval 98"/>
          <p:cNvSpPr>
            <a:spLocks noChangeArrowheads="1"/>
          </p:cNvSpPr>
          <p:nvPr/>
        </p:nvSpPr>
        <p:spPr bwMode="auto">
          <a:xfrm>
            <a:off x="3200400" y="5105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1" name="Oval 99"/>
          <p:cNvSpPr>
            <a:spLocks noChangeArrowheads="1"/>
          </p:cNvSpPr>
          <p:nvPr/>
        </p:nvSpPr>
        <p:spPr bwMode="auto">
          <a:xfrm>
            <a:off x="3581400" y="5105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2" name="Oval 100"/>
          <p:cNvSpPr>
            <a:spLocks noChangeArrowheads="1"/>
          </p:cNvSpPr>
          <p:nvPr/>
        </p:nvSpPr>
        <p:spPr bwMode="auto">
          <a:xfrm>
            <a:off x="3962400" y="5105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3" name="Oval 101"/>
          <p:cNvSpPr>
            <a:spLocks noChangeArrowheads="1"/>
          </p:cNvSpPr>
          <p:nvPr/>
        </p:nvSpPr>
        <p:spPr bwMode="auto">
          <a:xfrm>
            <a:off x="4343400" y="5105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4" name="Oval 102"/>
          <p:cNvSpPr>
            <a:spLocks noChangeArrowheads="1"/>
          </p:cNvSpPr>
          <p:nvPr/>
        </p:nvSpPr>
        <p:spPr bwMode="auto">
          <a:xfrm>
            <a:off x="4724400" y="5105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5" name="Oval 103"/>
          <p:cNvSpPr>
            <a:spLocks noChangeArrowheads="1"/>
          </p:cNvSpPr>
          <p:nvPr/>
        </p:nvSpPr>
        <p:spPr bwMode="auto">
          <a:xfrm>
            <a:off x="5105400" y="5105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6" name="Oval 104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7" name="Oval 105"/>
          <p:cNvSpPr>
            <a:spLocks noChangeArrowheads="1"/>
          </p:cNvSpPr>
          <p:nvPr/>
        </p:nvSpPr>
        <p:spPr bwMode="auto">
          <a:xfrm>
            <a:off x="5867400" y="5105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9" name="Oval 107"/>
          <p:cNvSpPr>
            <a:spLocks noChangeArrowheads="1"/>
          </p:cNvSpPr>
          <p:nvPr/>
        </p:nvSpPr>
        <p:spPr bwMode="auto">
          <a:xfrm>
            <a:off x="2438400" y="5486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80" name="Oval 108"/>
          <p:cNvSpPr>
            <a:spLocks noChangeArrowheads="1"/>
          </p:cNvSpPr>
          <p:nvPr/>
        </p:nvSpPr>
        <p:spPr bwMode="auto">
          <a:xfrm>
            <a:off x="2819400" y="5486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81" name="Oval 109"/>
          <p:cNvSpPr>
            <a:spLocks noChangeArrowheads="1"/>
          </p:cNvSpPr>
          <p:nvPr/>
        </p:nvSpPr>
        <p:spPr bwMode="auto">
          <a:xfrm>
            <a:off x="3200400" y="5486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82" name="Oval 110"/>
          <p:cNvSpPr>
            <a:spLocks noChangeArrowheads="1"/>
          </p:cNvSpPr>
          <p:nvPr/>
        </p:nvSpPr>
        <p:spPr bwMode="auto">
          <a:xfrm>
            <a:off x="3581400" y="5486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83" name="Oval 111"/>
          <p:cNvSpPr>
            <a:spLocks noChangeArrowheads="1"/>
          </p:cNvSpPr>
          <p:nvPr/>
        </p:nvSpPr>
        <p:spPr bwMode="auto">
          <a:xfrm>
            <a:off x="3962400" y="5486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84" name="Oval 112"/>
          <p:cNvSpPr>
            <a:spLocks noChangeArrowheads="1"/>
          </p:cNvSpPr>
          <p:nvPr/>
        </p:nvSpPr>
        <p:spPr bwMode="auto">
          <a:xfrm>
            <a:off x="4343400" y="5486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85" name="Oval 113"/>
          <p:cNvSpPr>
            <a:spLocks noChangeArrowheads="1"/>
          </p:cNvSpPr>
          <p:nvPr/>
        </p:nvSpPr>
        <p:spPr bwMode="auto">
          <a:xfrm>
            <a:off x="4724400" y="5486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86" name="Oval 114"/>
          <p:cNvSpPr>
            <a:spLocks noChangeArrowheads="1"/>
          </p:cNvSpPr>
          <p:nvPr/>
        </p:nvSpPr>
        <p:spPr bwMode="auto">
          <a:xfrm>
            <a:off x="5105400" y="5486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87" name="Oval 115"/>
          <p:cNvSpPr>
            <a:spLocks noChangeArrowheads="1"/>
          </p:cNvSpPr>
          <p:nvPr/>
        </p:nvSpPr>
        <p:spPr bwMode="auto">
          <a:xfrm>
            <a:off x="5486400" y="5486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88" name="Oval 116"/>
          <p:cNvSpPr>
            <a:spLocks noChangeArrowheads="1"/>
          </p:cNvSpPr>
          <p:nvPr/>
        </p:nvSpPr>
        <p:spPr bwMode="auto">
          <a:xfrm>
            <a:off x="5867400" y="5486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54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4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4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54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4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4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4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4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4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54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54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543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54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4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4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54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54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543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54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54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543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543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43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43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54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54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54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54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4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4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54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54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54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54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54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54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5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54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54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54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43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5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5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4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4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4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54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54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54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54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54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543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54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4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543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54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54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543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54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54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543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54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54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543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54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54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54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54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54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54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Times New Roman" charset="0"/>
              </a:rPr>
              <a:t>PDP / Connectionist Models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286000" y="1828800"/>
            <a:ext cx="3962400" cy="403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2438400" y="2057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2819400" y="2057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3200400" y="2057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3581400" y="2057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3962400" y="2057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4343400" y="2057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Oval 10"/>
          <p:cNvSpPr>
            <a:spLocks noChangeArrowheads="1"/>
          </p:cNvSpPr>
          <p:nvPr/>
        </p:nvSpPr>
        <p:spPr bwMode="auto">
          <a:xfrm>
            <a:off x="4724400" y="2057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Oval 11"/>
          <p:cNvSpPr>
            <a:spLocks noChangeArrowheads="1"/>
          </p:cNvSpPr>
          <p:nvPr/>
        </p:nvSpPr>
        <p:spPr bwMode="auto">
          <a:xfrm>
            <a:off x="5105400" y="2057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5486400" y="2057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Oval 13"/>
          <p:cNvSpPr>
            <a:spLocks noChangeArrowheads="1"/>
          </p:cNvSpPr>
          <p:nvPr/>
        </p:nvSpPr>
        <p:spPr bwMode="auto">
          <a:xfrm>
            <a:off x="5867400" y="2057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Oval 14"/>
          <p:cNvSpPr>
            <a:spLocks noChangeArrowheads="1"/>
          </p:cNvSpPr>
          <p:nvPr/>
        </p:nvSpPr>
        <p:spPr bwMode="auto">
          <a:xfrm>
            <a:off x="2438400" y="2438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Oval 15"/>
          <p:cNvSpPr>
            <a:spLocks noChangeArrowheads="1"/>
          </p:cNvSpPr>
          <p:nvPr/>
        </p:nvSpPr>
        <p:spPr bwMode="auto">
          <a:xfrm>
            <a:off x="2819400" y="2438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4" name="Oval 16"/>
          <p:cNvSpPr>
            <a:spLocks noChangeArrowheads="1"/>
          </p:cNvSpPr>
          <p:nvPr/>
        </p:nvSpPr>
        <p:spPr bwMode="auto">
          <a:xfrm>
            <a:off x="3200400" y="2438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5" name="Oval 17"/>
          <p:cNvSpPr>
            <a:spLocks noChangeArrowheads="1"/>
          </p:cNvSpPr>
          <p:nvPr/>
        </p:nvSpPr>
        <p:spPr bwMode="auto">
          <a:xfrm>
            <a:off x="3581400" y="2438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6" name="Oval 18"/>
          <p:cNvSpPr>
            <a:spLocks noChangeArrowheads="1"/>
          </p:cNvSpPr>
          <p:nvPr/>
        </p:nvSpPr>
        <p:spPr bwMode="auto">
          <a:xfrm>
            <a:off x="3962400" y="2438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7" name="Oval 19"/>
          <p:cNvSpPr>
            <a:spLocks noChangeArrowheads="1"/>
          </p:cNvSpPr>
          <p:nvPr/>
        </p:nvSpPr>
        <p:spPr bwMode="auto">
          <a:xfrm>
            <a:off x="4343400" y="2438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8" name="Oval 20"/>
          <p:cNvSpPr>
            <a:spLocks noChangeArrowheads="1"/>
          </p:cNvSpPr>
          <p:nvPr/>
        </p:nvSpPr>
        <p:spPr bwMode="auto">
          <a:xfrm>
            <a:off x="4724400" y="2438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Oval 21"/>
          <p:cNvSpPr>
            <a:spLocks noChangeArrowheads="1"/>
          </p:cNvSpPr>
          <p:nvPr/>
        </p:nvSpPr>
        <p:spPr bwMode="auto">
          <a:xfrm>
            <a:off x="5105400" y="2438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0" name="Oval 22"/>
          <p:cNvSpPr>
            <a:spLocks noChangeArrowheads="1"/>
          </p:cNvSpPr>
          <p:nvPr/>
        </p:nvSpPr>
        <p:spPr bwMode="auto">
          <a:xfrm>
            <a:off x="5486400" y="2438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1" name="Oval 23"/>
          <p:cNvSpPr>
            <a:spLocks noChangeArrowheads="1"/>
          </p:cNvSpPr>
          <p:nvPr/>
        </p:nvSpPr>
        <p:spPr bwMode="auto">
          <a:xfrm>
            <a:off x="5867400" y="2438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2" name="Oval 24"/>
          <p:cNvSpPr>
            <a:spLocks noChangeArrowheads="1"/>
          </p:cNvSpPr>
          <p:nvPr/>
        </p:nvSpPr>
        <p:spPr bwMode="auto">
          <a:xfrm>
            <a:off x="2438400" y="2819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3" name="Oval 25"/>
          <p:cNvSpPr>
            <a:spLocks noChangeArrowheads="1"/>
          </p:cNvSpPr>
          <p:nvPr/>
        </p:nvSpPr>
        <p:spPr bwMode="auto">
          <a:xfrm>
            <a:off x="2819400" y="2819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4" name="Oval 26"/>
          <p:cNvSpPr>
            <a:spLocks noChangeArrowheads="1"/>
          </p:cNvSpPr>
          <p:nvPr/>
        </p:nvSpPr>
        <p:spPr bwMode="auto">
          <a:xfrm>
            <a:off x="3200400" y="2819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5" name="Oval 27"/>
          <p:cNvSpPr>
            <a:spLocks noChangeArrowheads="1"/>
          </p:cNvSpPr>
          <p:nvPr/>
        </p:nvSpPr>
        <p:spPr bwMode="auto">
          <a:xfrm>
            <a:off x="3581400" y="2819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6" name="Oval 28"/>
          <p:cNvSpPr>
            <a:spLocks noChangeArrowheads="1"/>
          </p:cNvSpPr>
          <p:nvPr/>
        </p:nvSpPr>
        <p:spPr bwMode="auto">
          <a:xfrm>
            <a:off x="3962400" y="2819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7" name="Oval 29"/>
          <p:cNvSpPr>
            <a:spLocks noChangeArrowheads="1"/>
          </p:cNvSpPr>
          <p:nvPr/>
        </p:nvSpPr>
        <p:spPr bwMode="auto">
          <a:xfrm>
            <a:off x="4343400" y="2819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8" name="Oval 30"/>
          <p:cNvSpPr>
            <a:spLocks noChangeArrowheads="1"/>
          </p:cNvSpPr>
          <p:nvPr/>
        </p:nvSpPr>
        <p:spPr bwMode="auto">
          <a:xfrm>
            <a:off x="4724400" y="2819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9" name="Oval 31"/>
          <p:cNvSpPr>
            <a:spLocks noChangeArrowheads="1"/>
          </p:cNvSpPr>
          <p:nvPr/>
        </p:nvSpPr>
        <p:spPr bwMode="auto">
          <a:xfrm>
            <a:off x="5105400" y="2819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0" name="Oval 32"/>
          <p:cNvSpPr>
            <a:spLocks noChangeArrowheads="1"/>
          </p:cNvSpPr>
          <p:nvPr/>
        </p:nvSpPr>
        <p:spPr bwMode="auto">
          <a:xfrm>
            <a:off x="5486400" y="2819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1" name="Oval 33"/>
          <p:cNvSpPr>
            <a:spLocks noChangeArrowheads="1"/>
          </p:cNvSpPr>
          <p:nvPr/>
        </p:nvSpPr>
        <p:spPr bwMode="auto">
          <a:xfrm>
            <a:off x="5867400" y="2819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2" name="Oval 34"/>
          <p:cNvSpPr>
            <a:spLocks noChangeArrowheads="1"/>
          </p:cNvSpPr>
          <p:nvPr/>
        </p:nvSpPr>
        <p:spPr bwMode="auto">
          <a:xfrm>
            <a:off x="2438400" y="3200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3" name="Oval 35"/>
          <p:cNvSpPr>
            <a:spLocks noChangeArrowheads="1"/>
          </p:cNvSpPr>
          <p:nvPr/>
        </p:nvSpPr>
        <p:spPr bwMode="auto">
          <a:xfrm>
            <a:off x="2819400" y="3200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4" name="Oval 36"/>
          <p:cNvSpPr>
            <a:spLocks noChangeArrowheads="1"/>
          </p:cNvSpPr>
          <p:nvPr/>
        </p:nvSpPr>
        <p:spPr bwMode="auto">
          <a:xfrm>
            <a:off x="3200400" y="3200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5" name="Oval 37"/>
          <p:cNvSpPr>
            <a:spLocks noChangeArrowheads="1"/>
          </p:cNvSpPr>
          <p:nvPr/>
        </p:nvSpPr>
        <p:spPr bwMode="auto">
          <a:xfrm>
            <a:off x="3581400" y="3200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6" name="Oval 3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7" name="Oval 39"/>
          <p:cNvSpPr>
            <a:spLocks noChangeArrowheads="1"/>
          </p:cNvSpPr>
          <p:nvPr/>
        </p:nvSpPr>
        <p:spPr bwMode="auto">
          <a:xfrm>
            <a:off x="4343400" y="3200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8" name="Oval 40"/>
          <p:cNvSpPr>
            <a:spLocks noChangeArrowheads="1"/>
          </p:cNvSpPr>
          <p:nvPr/>
        </p:nvSpPr>
        <p:spPr bwMode="auto">
          <a:xfrm>
            <a:off x="4724400" y="3200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9" name="Oval 41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10" name="Oval 42"/>
          <p:cNvSpPr>
            <a:spLocks noChangeArrowheads="1"/>
          </p:cNvSpPr>
          <p:nvPr/>
        </p:nvSpPr>
        <p:spPr bwMode="auto">
          <a:xfrm>
            <a:off x="5486400" y="3200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11" name="Oval 43"/>
          <p:cNvSpPr>
            <a:spLocks noChangeArrowheads="1"/>
          </p:cNvSpPr>
          <p:nvPr/>
        </p:nvSpPr>
        <p:spPr bwMode="auto">
          <a:xfrm>
            <a:off x="5867400" y="3200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12" name="Oval 44"/>
          <p:cNvSpPr>
            <a:spLocks noChangeArrowheads="1"/>
          </p:cNvSpPr>
          <p:nvPr/>
        </p:nvSpPr>
        <p:spPr bwMode="auto">
          <a:xfrm>
            <a:off x="2438400" y="3581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13" name="Oval 45"/>
          <p:cNvSpPr>
            <a:spLocks noChangeArrowheads="1"/>
          </p:cNvSpPr>
          <p:nvPr/>
        </p:nvSpPr>
        <p:spPr bwMode="auto">
          <a:xfrm>
            <a:off x="2819400" y="3581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14" name="Oval 46"/>
          <p:cNvSpPr>
            <a:spLocks noChangeArrowheads="1"/>
          </p:cNvSpPr>
          <p:nvPr/>
        </p:nvSpPr>
        <p:spPr bwMode="auto">
          <a:xfrm>
            <a:off x="3200400" y="3581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15" name="Oval 47"/>
          <p:cNvSpPr>
            <a:spLocks noChangeArrowheads="1"/>
          </p:cNvSpPr>
          <p:nvPr/>
        </p:nvSpPr>
        <p:spPr bwMode="auto">
          <a:xfrm>
            <a:off x="3581400" y="3581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16" name="Oval 48"/>
          <p:cNvSpPr>
            <a:spLocks noChangeArrowheads="1"/>
          </p:cNvSpPr>
          <p:nvPr/>
        </p:nvSpPr>
        <p:spPr bwMode="auto">
          <a:xfrm>
            <a:off x="3962400" y="3581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17" name="Oval 49"/>
          <p:cNvSpPr>
            <a:spLocks noChangeArrowheads="1"/>
          </p:cNvSpPr>
          <p:nvPr/>
        </p:nvSpPr>
        <p:spPr bwMode="auto">
          <a:xfrm>
            <a:off x="4343400" y="3581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18" name="Oval 50"/>
          <p:cNvSpPr>
            <a:spLocks noChangeArrowheads="1"/>
          </p:cNvSpPr>
          <p:nvPr/>
        </p:nvSpPr>
        <p:spPr bwMode="auto">
          <a:xfrm>
            <a:off x="4724400" y="3581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19" name="Oval 51"/>
          <p:cNvSpPr>
            <a:spLocks noChangeArrowheads="1"/>
          </p:cNvSpPr>
          <p:nvPr/>
        </p:nvSpPr>
        <p:spPr bwMode="auto">
          <a:xfrm>
            <a:off x="5105400" y="3581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20" name="Oval 52"/>
          <p:cNvSpPr>
            <a:spLocks noChangeArrowheads="1"/>
          </p:cNvSpPr>
          <p:nvPr/>
        </p:nvSpPr>
        <p:spPr bwMode="auto">
          <a:xfrm>
            <a:off x="5486400" y="3581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21" name="Oval 53"/>
          <p:cNvSpPr>
            <a:spLocks noChangeArrowheads="1"/>
          </p:cNvSpPr>
          <p:nvPr/>
        </p:nvSpPr>
        <p:spPr bwMode="auto">
          <a:xfrm>
            <a:off x="5867400" y="3581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22" name="Oval 54"/>
          <p:cNvSpPr>
            <a:spLocks noChangeArrowheads="1"/>
          </p:cNvSpPr>
          <p:nvPr/>
        </p:nvSpPr>
        <p:spPr bwMode="auto">
          <a:xfrm>
            <a:off x="2438400" y="3962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23" name="Oval 55"/>
          <p:cNvSpPr>
            <a:spLocks noChangeArrowheads="1"/>
          </p:cNvSpPr>
          <p:nvPr/>
        </p:nvSpPr>
        <p:spPr bwMode="auto">
          <a:xfrm>
            <a:off x="2819400" y="3962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24" name="Oval 56"/>
          <p:cNvSpPr>
            <a:spLocks noChangeArrowheads="1"/>
          </p:cNvSpPr>
          <p:nvPr/>
        </p:nvSpPr>
        <p:spPr bwMode="auto">
          <a:xfrm>
            <a:off x="3200400" y="3962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25" name="Oval 57"/>
          <p:cNvSpPr>
            <a:spLocks noChangeArrowheads="1"/>
          </p:cNvSpPr>
          <p:nvPr/>
        </p:nvSpPr>
        <p:spPr bwMode="auto">
          <a:xfrm>
            <a:off x="3581400" y="3962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26" name="Oval 58"/>
          <p:cNvSpPr>
            <a:spLocks noChangeArrowheads="1"/>
          </p:cNvSpPr>
          <p:nvPr/>
        </p:nvSpPr>
        <p:spPr bwMode="auto">
          <a:xfrm>
            <a:off x="3962400" y="3962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27" name="Oval 59"/>
          <p:cNvSpPr>
            <a:spLocks noChangeArrowheads="1"/>
          </p:cNvSpPr>
          <p:nvPr/>
        </p:nvSpPr>
        <p:spPr bwMode="auto">
          <a:xfrm>
            <a:off x="4343400" y="3962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28" name="Oval 60"/>
          <p:cNvSpPr>
            <a:spLocks noChangeArrowheads="1"/>
          </p:cNvSpPr>
          <p:nvPr/>
        </p:nvSpPr>
        <p:spPr bwMode="auto">
          <a:xfrm>
            <a:off x="4724400" y="3962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29" name="Oval 61"/>
          <p:cNvSpPr>
            <a:spLocks noChangeArrowheads="1"/>
          </p:cNvSpPr>
          <p:nvPr/>
        </p:nvSpPr>
        <p:spPr bwMode="auto">
          <a:xfrm>
            <a:off x="5105400" y="3962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30" name="Oval 62"/>
          <p:cNvSpPr>
            <a:spLocks noChangeArrowheads="1"/>
          </p:cNvSpPr>
          <p:nvPr/>
        </p:nvSpPr>
        <p:spPr bwMode="auto">
          <a:xfrm>
            <a:off x="5486400" y="3962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31" name="Oval 63"/>
          <p:cNvSpPr>
            <a:spLocks noChangeArrowheads="1"/>
          </p:cNvSpPr>
          <p:nvPr/>
        </p:nvSpPr>
        <p:spPr bwMode="auto">
          <a:xfrm>
            <a:off x="5867400" y="3962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32" name="Oval 64"/>
          <p:cNvSpPr>
            <a:spLocks noChangeArrowheads="1"/>
          </p:cNvSpPr>
          <p:nvPr/>
        </p:nvSpPr>
        <p:spPr bwMode="auto">
          <a:xfrm>
            <a:off x="2438400" y="4343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33" name="Oval 65"/>
          <p:cNvSpPr>
            <a:spLocks noChangeArrowheads="1"/>
          </p:cNvSpPr>
          <p:nvPr/>
        </p:nvSpPr>
        <p:spPr bwMode="auto">
          <a:xfrm>
            <a:off x="2819400" y="4343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34" name="Oval 66"/>
          <p:cNvSpPr>
            <a:spLocks noChangeArrowheads="1"/>
          </p:cNvSpPr>
          <p:nvPr/>
        </p:nvSpPr>
        <p:spPr bwMode="auto">
          <a:xfrm>
            <a:off x="3200400" y="4343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35" name="Oval 67"/>
          <p:cNvSpPr>
            <a:spLocks noChangeArrowheads="1"/>
          </p:cNvSpPr>
          <p:nvPr/>
        </p:nvSpPr>
        <p:spPr bwMode="auto">
          <a:xfrm>
            <a:off x="3581400" y="4343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36" name="Oval 68"/>
          <p:cNvSpPr>
            <a:spLocks noChangeArrowheads="1"/>
          </p:cNvSpPr>
          <p:nvPr/>
        </p:nvSpPr>
        <p:spPr bwMode="auto">
          <a:xfrm>
            <a:off x="3962400" y="4343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37" name="Oval 69"/>
          <p:cNvSpPr>
            <a:spLocks noChangeArrowheads="1"/>
          </p:cNvSpPr>
          <p:nvPr/>
        </p:nvSpPr>
        <p:spPr bwMode="auto">
          <a:xfrm>
            <a:off x="4343400" y="4343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38" name="Oval 70"/>
          <p:cNvSpPr>
            <a:spLocks noChangeArrowheads="1"/>
          </p:cNvSpPr>
          <p:nvPr/>
        </p:nvSpPr>
        <p:spPr bwMode="auto">
          <a:xfrm>
            <a:off x="4724400" y="4343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39" name="Oval 71"/>
          <p:cNvSpPr>
            <a:spLocks noChangeArrowheads="1"/>
          </p:cNvSpPr>
          <p:nvPr/>
        </p:nvSpPr>
        <p:spPr bwMode="auto">
          <a:xfrm>
            <a:off x="5105400" y="4343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40" name="Oval 72"/>
          <p:cNvSpPr>
            <a:spLocks noChangeArrowheads="1"/>
          </p:cNvSpPr>
          <p:nvPr/>
        </p:nvSpPr>
        <p:spPr bwMode="auto">
          <a:xfrm>
            <a:off x="5486400" y="4343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41" name="Oval 73"/>
          <p:cNvSpPr>
            <a:spLocks noChangeArrowheads="1"/>
          </p:cNvSpPr>
          <p:nvPr/>
        </p:nvSpPr>
        <p:spPr bwMode="auto">
          <a:xfrm>
            <a:off x="5867400" y="4343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42" name="Oval 74"/>
          <p:cNvSpPr>
            <a:spLocks noChangeArrowheads="1"/>
          </p:cNvSpPr>
          <p:nvPr/>
        </p:nvSpPr>
        <p:spPr bwMode="auto">
          <a:xfrm>
            <a:off x="2438400" y="4724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43" name="Oval 75"/>
          <p:cNvSpPr>
            <a:spLocks noChangeArrowheads="1"/>
          </p:cNvSpPr>
          <p:nvPr/>
        </p:nvSpPr>
        <p:spPr bwMode="auto">
          <a:xfrm>
            <a:off x="2819400" y="4724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44" name="Oval 76"/>
          <p:cNvSpPr>
            <a:spLocks noChangeArrowheads="1"/>
          </p:cNvSpPr>
          <p:nvPr/>
        </p:nvSpPr>
        <p:spPr bwMode="auto">
          <a:xfrm>
            <a:off x="3200400" y="4724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45" name="Oval 77"/>
          <p:cNvSpPr>
            <a:spLocks noChangeArrowheads="1"/>
          </p:cNvSpPr>
          <p:nvPr/>
        </p:nvSpPr>
        <p:spPr bwMode="auto">
          <a:xfrm>
            <a:off x="3581400" y="4724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46" name="Oval 78"/>
          <p:cNvSpPr>
            <a:spLocks noChangeArrowheads="1"/>
          </p:cNvSpPr>
          <p:nvPr/>
        </p:nvSpPr>
        <p:spPr bwMode="auto">
          <a:xfrm>
            <a:off x="3962400" y="4724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47" name="Oval 79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48" name="Oval 80"/>
          <p:cNvSpPr>
            <a:spLocks noChangeArrowheads="1"/>
          </p:cNvSpPr>
          <p:nvPr/>
        </p:nvSpPr>
        <p:spPr bwMode="auto">
          <a:xfrm>
            <a:off x="4724400" y="4724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49" name="Oval 81"/>
          <p:cNvSpPr>
            <a:spLocks noChangeArrowheads="1"/>
          </p:cNvSpPr>
          <p:nvPr/>
        </p:nvSpPr>
        <p:spPr bwMode="auto">
          <a:xfrm>
            <a:off x="5105400" y="4724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0" name="Oval 82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1" name="Oval 83"/>
          <p:cNvSpPr>
            <a:spLocks noChangeArrowheads="1"/>
          </p:cNvSpPr>
          <p:nvPr/>
        </p:nvSpPr>
        <p:spPr bwMode="auto">
          <a:xfrm>
            <a:off x="5867400" y="4724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2" name="Oval 84"/>
          <p:cNvSpPr>
            <a:spLocks noChangeArrowheads="1"/>
          </p:cNvSpPr>
          <p:nvPr/>
        </p:nvSpPr>
        <p:spPr bwMode="auto">
          <a:xfrm>
            <a:off x="2438400" y="5105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3" name="Oval 85"/>
          <p:cNvSpPr>
            <a:spLocks noChangeArrowheads="1"/>
          </p:cNvSpPr>
          <p:nvPr/>
        </p:nvSpPr>
        <p:spPr bwMode="auto">
          <a:xfrm>
            <a:off x="2819400" y="5105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4" name="Oval 86"/>
          <p:cNvSpPr>
            <a:spLocks noChangeArrowheads="1"/>
          </p:cNvSpPr>
          <p:nvPr/>
        </p:nvSpPr>
        <p:spPr bwMode="auto">
          <a:xfrm>
            <a:off x="3200400" y="5105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5" name="Oval 87"/>
          <p:cNvSpPr>
            <a:spLocks noChangeArrowheads="1"/>
          </p:cNvSpPr>
          <p:nvPr/>
        </p:nvSpPr>
        <p:spPr bwMode="auto">
          <a:xfrm>
            <a:off x="3581400" y="5105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6" name="Oval 88"/>
          <p:cNvSpPr>
            <a:spLocks noChangeArrowheads="1"/>
          </p:cNvSpPr>
          <p:nvPr/>
        </p:nvSpPr>
        <p:spPr bwMode="auto">
          <a:xfrm>
            <a:off x="3962400" y="5105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7" name="Oval 89"/>
          <p:cNvSpPr>
            <a:spLocks noChangeArrowheads="1"/>
          </p:cNvSpPr>
          <p:nvPr/>
        </p:nvSpPr>
        <p:spPr bwMode="auto">
          <a:xfrm>
            <a:off x="4343400" y="5105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8" name="Oval 90"/>
          <p:cNvSpPr>
            <a:spLocks noChangeArrowheads="1"/>
          </p:cNvSpPr>
          <p:nvPr/>
        </p:nvSpPr>
        <p:spPr bwMode="auto">
          <a:xfrm>
            <a:off x="4724400" y="5105400"/>
            <a:ext cx="228600" cy="2286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9" name="Oval 91"/>
          <p:cNvSpPr>
            <a:spLocks noChangeArrowheads="1"/>
          </p:cNvSpPr>
          <p:nvPr/>
        </p:nvSpPr>
        <p:spPr bwMode="auto">
          <a:xfrm>
            <a:off x="5105400" y="5105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0" name="Oval 92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1" name="Oval 93"/>
          <p:cNvSpPr>
            <a:spLocks noChangeArrowheads="1"/>
          </p:cNvSpPr>
          <p:nvPr/>
        </p:nvSpPr>
        <p:spPr bwMode="auto">
          <a:xfrm>
            <a:off x="5867400" y="5105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2" name="Oval 94"/>
          <p:cNvSpPr>
            <a:spLocks noChangeArrowheads="1"/>
          </p:cNvSpPr>
          <p:nvPr/>
        </p:nvSpPr>
        <p:spPr bwMode="auto">
          <a:xfrm>
            <a:off x="2438400" y="5486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3" name="Oval 95"/>
          <p:cNvSpPr>
            <a:spLocks noChangeArrowheads="1"/>
          </p:cNvSpPr>
          <p:nvPr/>
        </p:nvSpPr>
        <p:spPr bwMode="auto">
          <a:xfrm>
            <a:off x="2819400" y="5486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4" name="Oval 96"/>
          <p:cNvSpPr>
            <a:spLocks noChangeArrowheads="1"/>
          </p:cNvSpPr>
          <p:nvPr/>
        </p:nvSpPr>
        <p:spPr bwMode="auto">
          <a:xfrm>
            <a:off x="3200400" y="5486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5" name="Oval 97"/>
          <p:cNvSpPr>
            <a:spLocks noChangeArrowheads="1"/>
          </p:cNvSpPr>
          <p:nvPr/>
        </p:nvSpPr>
        <p:spPr bwMode="auto">
          <a:xfrm>
            <a:off x="3581400" y="5486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6" name="Oval 98"/>
          <p:cNvSpPr>
            <a:spLocks noChangeArrowheads="1"/>
          </p:cNvSpPr>
          <p:nvPr/>
        </p:nvSpPr>
        <p:spPr bwMode="auto">
          <a:xfrm>
            <a:off x="3962400" y="5486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7" name="Oval 99"/>
          <p:cNvSpPr>
            <a:spLocks noChangeArrowheads="1"/>
          </p:cNvSpPr>
          <p:nvPr/>
        </p:nvSpPr>
        <p:spPr bwMode="auto">
          <a:xfrm>
            <a:off x="4343400" y="5486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8" name="Oval 100"/>
          <p:cNvSpPr>
            <a:spLocks noChangeArrowheads="1"/>
          </p:cNvSpPr>
          <p:nvPr/>
        </p:nvSpPr>
        <p:spPr bwMode="auto">
          <a:xfrm>
            <a:off x="4724400" y="5486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9" name="Oval 101"/>
          <p:cNvSpPr>
            <a:spLocks noChangeArrowheads="1"/>
          </p:cNvSpPr>
          <p:nvPr/>
        </p:nvSpPr>
        <p:spPr bwMode="auto">
          <a:xfrm>
            <a:off x="5105400" y="5486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0" name="Oval 102"/>
          <p:cNvSpPr>
            <a:spLocks noChangeArrowheads="1"/>
          </p:cNvSpPr>
          <p:nvPr/>
        </p:nvSpPr>
        <p:spPr bwMode="auto">
          <a:xfrm>
            <a:off x="5486400" y="5486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1" name="Oval 103"/>
          <p:cNvSpPr>
            <a:spLocks noChangeArrowheads="1"/>
          </p:cNvSpPr>
          <p:nvPr/>
        </p:nvSpPr>
        <p:spPr bwMode="auto">
          <a:xfrm>
            <a:off x="5867400" y="5486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8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8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FE9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8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8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FE9A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8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FE9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8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84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2800" b="1" dirty="0"/>
              <a:t>How do connectionist models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Three basic parameters: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1) </a:t>
            </a:r>
            <a:r>
              <a:rPr lang="en-US" sz="2400" dirty="0"/>
              <a:t>Units may take on 1 of three states</a:t>
            </a:r>
            <a:endParaRPr lang="en-US" sz="2400" b="1" dirty="0"/>
          </a:p>
          <a:p>
            <a:pPr marL="1203325" lvl="1" indent="-231775"/>
            <a:r>
              <a:rPr lang="en-US" sz="2000" dirty="0"/>
              <a:t>Baseline</a:t>
            </a:r>
            <a:endParaRPr lang="en-US" sz="2000" b="1" dirty="0"/>
          </a:p>
          <a:p>
            <a:pPr marL="1203325" lvl="1" indent="-231775"/>
            <a:r>
              <a:rPr lang="en-US" sz="2000" dirty="0"/>
              <a:t>above baseline</a:t>
            </a:r>
            <a:endParaRPr lang="en-US" sz="2000" b="1" dirty="0"/>
          </a:p>
          <a:p>
            <a:pPr marL="1203325" lvl="1" indent="-231775"/>
            <a:r>
              <a:rPr lang="en-US" sz="2000" dirty="0"/>
              <a:t>below baseline 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2)</a:t>
            </a:r>
            <a:r>
              <a:rPr lang="en-US" sz="2400" dirty="0"/>
              <a:t> Connections can either be</a:t>
            </a:r>
            <a:endParaRPr lang="en-US" sz="2400" b="1" dirty="0"/>
          </a:p>
          <a:p>
            <a:pPr marL="1203325" lvl="1" indent="-231775"/>
            <a:r>
              <a:rPr lang="en-US" sz="2000" dirty="0"/>
              <a:t>Excitatory</a:t>
            </a:r>
            <a:endParaRPr lang="en-US" sz="2000" b="1" dirty="0"/>
          </a:p>
          <a:p>
            <a:pPr marL="1203325" lvl="1" indent="-231775"/>
            <a:r>
              <a:rPr lang="en-US" sz="2000" dirty="0"/>
              <a:t>inhibitory</a:t>
            </a:r>
            <a:endParaRPr lang="en-US" sz="2000" b="1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3) </a:t>
            </a:r>
            <a:r>
              <a:rPr lang="en-US" sz="2400" dirty="0"/>
              <a:t>Connections are weighted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99929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What is good about connectionist models?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en-US" sz="2400" dirty="0"/>
              <a:t>Allows us to have multiple systems working at once, explains how people respond so well, so quickly, and so flexibly.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2)</a:t>
            </a:r>
            <a:r>
              <a:rPr lang="en-US" sz="2400" dirty="0"/>
              <a:t> Mirrors the way we know neurons actually work.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3)</a:t>
            </a:r>
            <a:r>
              <a:rPr lang="en-US" sz="2400" dirty="0"/>
              <a:t> Plausible answers to two key questions:</a:t>
            </a:r>
            <a:endParaRPr lang="en-US" sz="2400" b="1" dirty="0"/>
          </a:p>
          <a:p>
            <a:pPr marL="803275" indent="-336550">
              <a:buAutoNum type="alphaLcParenR"/>
            </a:pPr>
            <a:r>
              <a:rPr lang="en-US" sz="2400" dirty="0"/>
              <a:t>What is learning?</a:t>
            </a:r>
            <a:r>
              <a:rPr lang="en-US" sz="2400" b="1" dirty="0"/>
              <a:t>  </a:t>
            </a:r>
          </a:p>
          <a:p>
            <a:pPr marL="1209675" lvl="1" indent="-342900"/>
            <a:r>
              <a:rPr lang="en-US" sz="2000" dirty="0"/>
              <a:t>Gradual strengthening of connections between units.</a:t>
            </a:r>
            <a:endParaRPr lang="en-US" sz="2000" b="1" dirty="0"/>
          </a:p>
          <a:p>
            <a:pPr marL="803275" indent="-336550">
              <a:buAutoNum type="alphaLcParenR"/>
            </a:pPr>
            <a:r>
              <a:rPr lang="en-US" sz="2400" dirty="0"/>
              <a:t>What is forgetting?</a:t>
            </a:r>
            <a:r>
              <a:rPr lang="en-US" sz="2400" b="1" dirty="0"/>
              <a:t>  </a:t>
            </a:r>
          </a:p>
          <a:p>
            <a:pPr marL="1209675" lvl="1" indent="-342900"/>
            <a:r>
              <a:rPr lang="en-US" sz="2000" dirty="0"/>
              <a:t>Gradual weakening of connections between units.</a:t>
            </a:r>
            <a:endParaRPr lang="en-US" sz="2400" dirty="0"/>
          </a:p>
          <a:p>
            <a:pPr marL="457200" indent="-457200">
              <a:buFont typeface="+mj-lt"/>
              <a:buAutoNum type="arabicParenR" startAt="4"/>
            </a:pPr>
            <a:r>
              <a:rPr lang="en-US" sz="2400" dirty="0"/>
              <a:t>Circumvents the </a:t>
            </a:r>
            <a:r>
              <a:rPr lang="en-US" sz="2400" b="1" i="1" dirty="0"/>
              <a:t>engram</a:t>
            </a:r>
            <a:r>
              <a:rPr lang="en-US" sz="2400" dirty="0"/>
              <a:t> problem.  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9929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2800" b="1" dirty="0"/>
              <a:t>Where connectionism struggles?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dirty="0"/>
              <a:t>1) One-trial learning.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2) Reversal of old patterns.</a:t>
            </a:r>
            <a:endParaRPr lang="en-US" sz="2400" b="1" dirty="0"/>
          </a:p>
          <a:p>
            <a:pPr lvl="1"/>
            <a:r>
              <a:rPr lang="en-US" sz="2200" dirty="0"/>
              <a:t>Is a pumpkin a fruit?</a:t>
            </a:r>
            <a:endParaRPr lang="en-US" sz="22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Connectionist response:  </a:t>
            </a:r>
            <a:r>
              <a:rPr lang="en-US" sz="2400" dirty="0"/>
              <a:t>Two systems.  </a:t>
            </a:r>
            <a:endParaRPr lang="en-US" sz="2400" b="1" dirty="0"/>
          </a:p>
          <a:p>
            <a:pPr marL="1196975" lvl="0" indent="-277813"/>
            <a:r>
              <a:rPr lang="en-US" sz="2400" dirty="0"/>
              <a:t>One system for slow, stable, long-term memory</a:t>
            </a:r>
            <a:endParaRPr lang="en-US" sz="2400" b="1" dirty="0"/>
          </a:p>
          <a:p>
            <a:pPr marL="1196975" lvl="0" indent="-277813"/>
            <a:r>
              <a:rPr lang="en-US" sz="2400" dirty="0"/>
              <a:t>One system for quick, adaptable learning that is eventually integrated with the connectionist network.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99929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Bahrick</a:t>
            </a:r>
            <a:r>
              <a:rPr lang="en-US" sz="2800" b="1" dirty="0"/>
              <a:t>, </a:t>
            </a:r>
            <a:r>
              <a:rPr lang="en-US" sz="2800" b="1" dirty="0" err="1"/>
              <a:t>Bahrick</a:t>
            </a:r>
            <a:r>
              <a:rPr lang="en-US" sz="2800" b="1" dirty="0"/>
              <a:t>, &amp; </a:t>
            </a:r>
            <a:r>
              <a:rPr lang="en-US" sz="2800" b="1" dirty="0" err="1"/>
              <a:t>Wittlinger</a:t>
            </a:r>
            <a:r>
              <a:rPr lang="en-US" sz="2800" b="1" dirty="0"/>
              <a:t> (1975)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Longitudinal vs. cross-sectional research</a:t>
            </a:r>
            <a:r>
              <a:rPr lang="en-US" sz="2400" dirty="0"/>
              <a:t>:</a:t>
            </a:r>
            <a:endParaRPr lang="en-US" sz="2400" b="1" dirty="0"/>
          </a:p>
          <a:p>
            <a:pPr lvl="1"/>
            <a:r>
              <a:rPr lang="en-US" sz="2000" dirty="0"/>
              <a:t>Economics</a:t>
            </a:r>
            <a:endParaRPr lang="en-US" sz="2000" b="1" dirty="0"/>
          </a:p>
          <a:p>
            <a:pPr lvl="1"/>
            <a:r>
              <a:rPr lang="en-US" sz="2000" dirty="0"/>
              <a:t>Ecological validity</a:t>
            </a:r>
            <a:endParaRPr lang="en-US" sz="2000" b="1" dirty="0"/>
          </a:p>
          <a:p>
            <a:pPr lvl="1"/>
            <a:r>
              <a:rPr lang="en-US" sz="2000" dirty="0"/>
              <a:t>Cohort differences</a:t>
            </a:r>
            <a:endParaRPr lang="en-US" sz="2000" b="1" dirty="0"/>
          </a:p>
          <a:p>
            <a:pPr lvl="1"/>
            <a:r>
              <a:rPr lang="en-US" sz="2000" dirty="0"/>
              <a:t>Group changes</a:t>
            </a:r>
            <a:r>
              <a:rPr lang="en-US" sz="2400" b="1" i="1" dirty="0"/>
              <a:t> </a:t>
            </a:r>
            <a:endParaRPr lang="en-US" sz="2400" b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Methods</a:t>
            </a:r>
            <a:r>
              <a:rPr lang="en-US" sz="2400" dirty="0"/>
              <a:t>:	</a:t>
            </a:r>
            <a:endParaRPr lang="en-US" sz="2400" b="1" dirty="0"/>
          </a:p>
          <a:p>
            <a:pPr lvl="1"/>
            <a:r>
              <a:rPr lang="en-US" sz="2000" dirty="0"/>
              <a:t>Free and cued recall</a:t>
            </a:r>
            <a:endParaRPr lang="en-US" sz="2000" b="1" dirty="0"/>
          </a:p>
          <a:p>
            <a:pPr lvl="1"/>
            <a:r>
              <a:rPr lang="en-US" sz="2000" dirty="0"/>
              <a:t>Picture and name recognition</a:t>
            </a:r>
            <a:endParaRPr lang="en-US" sz="2000" b="1" dirty="0"/>
          </a:p>
          <a:p>
            <a:pPr lvl="1"/>
            <a:r>
              <a:rPr lang="en-US" sz="2000" dirty="0"/>
              <a:t>Statistical control of confounding variables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39" y="1124143"/>
            <a:ext cx="7759967" cy="45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4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2800" b="1" dirty="0"/>
              <a:t>Implications of </a:t>
            </a:r>
            <a:r>
              <a:rPr lang="en-US" sz="2800" b="1" dirty="0" err="1"/>
              <a:t>Bahrick’s</a:t>
            </a:r>
            <a:r>
              <a:rPr lang="en-US" sz="2800" b="1" dirty="0"/>
              <a:t>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en-US" sz="2400" dirty="0" err="1"/>
              <a:t>Permastore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000" dirty="0"/>
              <a:t>EX: 	HS Spanish / Math </a:t>
            </a:r>
          </a:p>
          <a:p>
            <a:pPr marL="0" indent="0">
              <a:buNone/>
            </a:pPr>
            <a:r>
              <a:rPr lang="en-US" sz="2000" dirty="0"/>
              <a:t>			college town</a:t>
            </a:r>
          </a:p>
          <a:p>
            <a:pPr marL="0" indent="0">
              <a:buNone/>
            </a:pPr>
            <a:r>
              <a:rPr lang="en-US" sz="2000" dirty="0"/>
              <a:t>			students and teachers</a:t>
            </a:r>
          </a:p>
          <a:p>
            <a:pPr lvl="1"/>
            <a:r>
              <a:rPr lang="en-US" sz="2000" dirty="0" err="1"/>
              <a:t>Ebbinghaus</a:t>
            </a:r>
            <a:r>
              <a:rPr lang="en-US" sz="2000" dirty="0"/>
              <a:t> / Rubin &amp; Wenzel</a:t>
            </a:r>
          </a:p>
          <a:p>
            <a:pPr lvl="1"/>
            <a:r>
              <a:rPr lang="en-US" sz="2000" dirty="0"/>
              <a:t>Schulkind, </a:t>
            </a:r>
            <a:r>
              <a:rPr lang="en-US" sz="2000" dirty="0" err="1"/>
              <a:t>Hennis</a:t>
            </a:r>
            <a:r>
              <a:rPr lang="en-US" sz="2000" dirty="0"/>
              <a:t>, &amp; Rubin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2)</a:t>
            </a:r>
            <a:r>
              <a:rPr lang="en-US" sz="2400" dirty="0"/>
              <a:t> Spaced practice  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3) </a:t>
            </a:r>
            <a:r>
              <a:rPr lang="en-US" sz="2400" dirty="0"/>
              <a:t>Descriptive research</a:t>
            </a:r>
          </a:p>
          <a:p>
            <a:pPr lvl="2" indent="-342900"/>
            <a:r>
              <a:rPr lang="en-US" sz="2200" dirty="0"/>
              <a:t>Many factors so can't isolate which causes forgetting</a:t>
            </a:r>
          </a:p>
          <a:p>
            <a:pPr lvl="2" indent="-342900"/>
            <a:r>
              <a:rPr lang="en-US" sz="2200" dirty="0"/>
              <a:t>Observation part of scientific method </a:t>
            </a:r>
          </a:p>
        </p:txBody>
      </p:sp>
    </p:spTree>
    <p:extLst>
      <p:ext uri="{BB962C8B-B14F-4D97-AF65-F5344CB8AC3E}">
        <p14:creationId xmlns:p14="http://schemas.microsoft.com/office/powerpoint/2010/main" val="268451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2800" b="1" dirty="0"/>
              <a:t>Experimental Distinctions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b="1" i="1" dirty="0"/>
          </a:p>
          <a:p>
            <a:pPr marL="0" indent="0">
              <a:buNone/>
            </a:pPr>
            <a:endParaRPr lang="en-US" sz="2800" b="1" i="1" dirty="0"/>
          </a:p>
          <a:p>
            <a:pPr marL="0" indent="0">
              <a:buNone/>
            </a:pPr>
            <a:endParaRPr lang="en-US" sz="2800" b="1" i="1" dirty="0"/>
          </a:p>
          <a:p>
            <a:pPr marL="0" indent="0">
              <a:buNone/>
            </a:pPr>
            <a:endParaRPr lang="en-US" sz="2800" b="1" i="1" dirty="0"/>
          </a:p>
          <a:p>
            <a:pPr marL="0" indent="0">
              <a:buNone/>
            </a:pPr>
            <a:endParaRPr lang="en-US" sz="2800" b="1" i="1" dirty="0"/>
          </a:p>
          <a:p>
            <a:pPr marL="0" indent="0">
              <a:buNone/>
            </a:pPr>
            <a:endParaRPr lang="en-US" sz="2800" b="1" i="1" dirty="0"/>
          </a:p>
          <a:p>
            <a:pPr marL="0" indent="0">
              <a:buNone/>
            </a:pPr>
            <a:endParaRPr lang="en-US" sz="2800" b="1" i="1" dirty="0"/>
          </a:p>
          <a:p>
            <a:pPr marL="0" indent="0">
              <a:buNone/>
            </a:pPr>
            <a:r>
              <a:rPr lang="en-US" sz="2800" dirty="0"/>
              <a:t>Neuropsychological Dissociations – rare-</a:t>
            </a:r>
            <a:r>
              <a:rPr lang="en-US" sz="2800" dirty="0" err="1"/>
              <a:t>ish</a:t>
            </a:r>
            <a:endParaRPr lang="en-US" sz="2800" b="1" dirty="0"/>
          </a:p>
          <a:p>
            <a:pPr lvl="1"/>
            <a:r>
              <a:rPr lang="en-US" sz="2400" dirty="0"/>
              <a:t>Semantic dementia vs. Amnesia?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176186"/>
              </p:ext>
            </p:extLst>
          </p:nvPr>
        </p:nvGraphicFramePr>
        <p:xfrm>
          <a:off x="457200" y="984556"/>
          <a:ext cx="8229600" cy="3990097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9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25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Episodic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Semantic Memory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257">
                <a:tc>
                  <a:txBody>
                    <a:bodyPr/>
                    <a:lstStyle/>
                    <a:p>
                      <a:r>
                        <a:rPr lang="en-US" sz="2400" dirty="0"/>
                        <a:t>Experimental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Teach then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Just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257">
                <a:tc>
                  <a:txBody>
                    <a:bodyPr/>
                    <a:lstStyle/>
                    <a:p>
                      <a:r>
                        <a:rPr lang="en-US" sz="2400" dirty="0"/>
                        <a:t>What do we measure?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Accuracy</a:t>
                      </a:r>
                    </a:p>
                    <a:p>
                      <a:r>
                        <a:rPr lang="en-US" sz="2400" dirty="0"/>
                        <a:t>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Usually</a:t>
                      </a:r>
                      <a:r>
                        <a:rPr lang="en-US" sz="2400" baseline="0" dirty="0"/>
                        <a:t> just RT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257">
                <a:tc>
                  <a:txBody>
                    <a:bodyPr/>
                    <a:lstStyle/>
                    <a:p>
                      <a:r>
                        <a:rPr lang="en-US" sz="2400" dirty="0"/>
                        <a:t>Why?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Can’t test what you don’t already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257">
                <a:tc>
                  <a:txBody>
                    <a:bodyPr/>
                    <a:lstStyle/>
                    <a:p>
                      <a:r>
                        <a:rPr lang="en-US" sz="2400" dirty="0"/>
                        <a:t>Key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Capacity,</a:t>
                      </a:r>
                      <a:r>
                        <a:rPr lang="en-US" sz="2400" baseline="0" dirty="0"/>
                        <a:t> forgetting, efficacy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Storage</a:t>
                      </a:r>
                    </a:p>
                    <a:p>
                      <a:r>
                        <a:rPr lang="en-US" sz="2400" dirty="0"/>
                        <a:t>Organization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40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Collins &amp; </a:t>
            </a:r>
            <a:r>
              <a:rPr lang="en-US" sz="2800" dirty="0" err="1"/>
              <a:t>Quillian</a:t>
            </a:r>
            <a:r>
              <a:rPr lang="en-US" sz="2800" dirty="0"/>
              <a:t> (1969) Spreading Activation Model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280988" indent="-280988">
              <a:buNone/>
            </a:pPr>
            <a:r>
              <a:rPr lang="en-US" sz="2400" b="1" i="1" dirty="0"/>
              <a:t>History</a:t>
            </a:r>
            <a:r>
              <a:rPr lang="en-US" sz="2400" dirty="0"/>
              <a:t>: Developed from an attempt to write a program that would allow a computer to understand language.</a:t>
            </a:r>
          </a:p>
          <a:p>
            <a:pPr marL="280988" indent="-280988">
              <a:buNone/>
            </a:pPr>
            <a:r>
              <a:rPr lang="en-US" sz="2400" b="1" dirty="0"/>
              <a:t>Key components:</a:t>
            </a:r>
          </a:p>
          <a:p>
            <a:pPr lvl="2"/>
            <a:r>
              <a:rPr lang="en-US" sz="2200" b="1" i="1" dirty="0"/>
              <a:t>Nodes</a:t>
            </a:r>
            <a:r>
              <a:rPr lang="en-US" sz="2200" dirty="0"/>
              <a:t> - locations that store items of data</a:t>
            </a:r>
            <a:endParaRPr lang="en-US" sz="2200" b="1" dirty="0"/>
          </a:p>
          <a:p>
            <a:pPr lvl="2"/>
            <a:r>
              <a:rPr lang="en-US" sz="2200" b="1" i="1" dirty="0"/>
              <a:t>Pathways</a:t>
            </a:r>
            <a:r>
              <a:rPr lang="en-US" sz="2200" dirty="0"/>
              <a:t> - connections between various nodes </a:t>
            </a:r>
            <a:endParaRPr lang="en-US" sz="2200" b="1" dirty="0"/>
          </a:p>
          <a:p>
            <a:pPr lvl="2"/>
            <a:r>
              <a:rPr lang="en-US" sz="2200" b="1" i="1" dirty="0"/>
              <a:t>Activation</a:t>
            </a:r>
            <a:r>
              <a:rPr lang="en-US" sz="2200" dirty="0"/>
              <a:t> - the process of accessing information from semantic memory and bringing it into consciousness (above threshold).  </a:t>
            </a:r>
            <a:endParaRPr lang="en-US" sz="2200" b="1" dirty="0"/>
          </a:p>
          <a:p>
            <a:pPr marL="0" indent="0">
              <a:buNone/>
            </a:pPr>
            <a:r>
              <a:rPr lang="en-US" sz="2400" dirty="0"/>
              <a:t>Key concepts:</a:t>
            </a:r>
            <a:endParaRPr lang="en-US" sz="2400" b="1" dirty="0"/>
          </a:p>
          <a:p>
            <a:pPr marL="1258888" lvl="0"/>
            <a:r>
              <a:rPr lang="en-US" sz="2200" dirty="0"/>
              <a:t>Threshold</a:t>
            </a:r>
            <a:endParaRPr lang="en-US" sz="2200" b="1" dirty="0"/>
          </a:p>
          <a:p>
            <a:pPr marL="1258888" lvl="0"/>
            <a:r>
              <a:rPr lang="en-US" sz="2200" dirty="0"/>
              <a:t>‘Wastebasket’ term</a:t>
            </a:r>
            <a:endParaRPr lang="en-US" sz="2200" b="1" dirty="0"/>
          </a:p>
          <a:p>
            <a:pPr marL="1258888" lvl="0"/>
            <a:r>
              <a:rPr lang="en-US" sz="2200" dirty="0"/>
              <a:t>Spread of activation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79291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2800" b="1" dirty="0"/>
              <a:t>A sample semantic network (space)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317278"/>
            <a:ext cx="79502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4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Rules of the Spreading Activation model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648645"/>
              </p:ext>
            </p:extLst>
          </p:nvPr>
        </p:nvGraphicFramePr>
        <p:xfrm>
          <a:off x="634946" y="1177363"/>
          <a:ext cx="8051854" cy="47581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25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5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874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If I say </a:t>
                      </a:r>
                      <a:r>
                        <a:rPr lang="en-US" sz="2400" b="1" i="1" dirty="0"/>
                        <a:t>doughnut</a:t>
                      </a:r>
                      <a:r>
                        <a:rPr lang="en-US" sz="2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4690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400" dirty="0"/>
                        <a:t>1. Activation spreads</a:t>
                      </a:r>
                      <a:r>
                        <a:rPr lang="en-US" sz="2400" baseline="0" dirty="0"/>
                        <a:t> from one node to another.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indent="-280988"/>
                      <a:r>
                        <a:rPr lang="en-US" sz="2400" dirty="0"/>
                        <a:t>…</a:t>
                      </a:r>
                      <a:r>
                        <a:rPr lang="en-US" sz="2400" b="1" i="1" dirty="0"/>
                        <a:t>sweet</a:t>
                      </a:r>
                      <a:r>
                        <a:rPr lang="en-US" sz="2400" dirty="0"/>
                        <a:t> should also become activated.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4690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400" dirty="0"/>
                        <a:t>2. Activation takes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indent="-280988"/>
                      <a:r>
                        <a:rPr lang="en-US" sz="2400" dirty="0"/>
                        <a:t>…</a:t>
                      </a:r>
                      <a:r>
                        <a:rPr lang="en-US" sz="2400" b="1" i="1" dirty="0"/>
                        <a:t>sweet</a:t>
                      </a:r>
                      <a:r>
                        <a:rPr lang="en-US" sz="2400" dirty="0"/>
                        <a:t> should</a:t>
                      </a:r>
                      <a:r>
                        <a:rPr lang="en-US" sz="2400" baseline="0" dirty="0"/>
                        <a:t> become activated before </a:t>
                      </a:r>
                      <a:r>
                        <a:rPr lang="en-US" sz="2400" b="1" i="1" baseline="0" dirty="0"/>
                        <a:t>smelly</a:t>
                      </a:r>
                      <a:r>
                        <a:rPr lang="en-US" sz="2400" baseline="0" dirty="0"/>
                        <a:t>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440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Rules of the Spreading Activation model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479384"/>
              </p:ext>
            </p:extLst>
          </p:nvPr>
        </p:nvGraphicFramePr>
        <p:xfrm>
          <a:off x="634946" y="1177363"/>
          <a:ext cx="8051854" cy="57151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25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5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54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If I say </a:t>
                      </a:r>
                      <a:r>
                        <a:rPr lang="en-US" sz="2400" b="1" i="1" dirty="0"/>
                        <a:t>doughnut</a:t>
                      </a:r>
                      <a:r>
                        <a:rPr lang="en-US" sz="2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203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400" dirty="0"/>
                        <a:t>3. Activation is limited; it decays…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indent="-280988"/>
                      <a:r>
                        <a:rPr lang="en-US" sz="2400" dirty="0"/>
                        <a:t>…</a:t>
                      </a:r>
                      <a:r>
                        <a:rPr lang="en-US" sz="2400" b="1" i="1" dirty="0"/>
                        <a:t>sweet</a:t>
                      </a:r>
                      <a:r>
                        <a:rPr lang="en-US" sz="2400" dirty="0"/>
                        <a:t> should also become activated.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203">
                <a:tc>
                  <a:txBody>
                    <a:bodyPr/>
                    <a:lstStyle/>
                    <a:p>
                      <a:pPr marL="1033463" indent="-339725"/>
                      <a:r>
                        <a:rPr lang="en-US" sz="2400" dirty="0"/>
                        <a:t>a)</a:t>
                      </a:r>
                      <a:r>
                        <a:rPr lang="en-US" sz="2400" baseline="0" dirty="0"/>
                        <a:t> …o</a:t>
                      </a:r>
                      <a:r>
                        <a:rPr lang="en-US" sz="2400" dirty="0"/>
                        <a:t>ver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indent="-280988"/>
                      <a:r>
                        <a:rPr lang="en-US" sz="2400" dirty="0"/>
                        <a:t>…and wait, </a:t>
                      </a:r>
                      <a:r>
                        <a:rPr lang="en-US" sz="2400" b="1" i="1" dirty="0"/>
                        <a:t>sweet</a:t>
                      </a:r>
                      <a:r>
                        <a:rPr lang="en-US" sz="2400" dirty="0"/>
                        <a:t> will no longer be activated</a:t>
                      </a:r>
                      <a:r>
                        <a:rPr lang="en-US" sz="2400" baseline="0" dirty="0"/>
                        <a:t>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203">
                <a:tc>
                  <a:txBody>
                    <a:bodyPr/>
                    <a:lstStyle/>
                    <a:p>
                      <a:pPr marL="974725" indent="-339725">
                        <a:tabLst>
                          <a:tab pos="1195388" algn="l"/>
                        </a:tabLst>
                      </a:pPr>
                      <a:r>
                        <a:rPr lang="en-US" sz="2400" dirty="0"/>
                        <a:t>a)</a:t>
                      </a:r>
                      <a:r>
                        <a:rPr lang="en-US" sz="2400" baseline="0" dirty="0"/>
                        <a:t> …o</a:t>
                      </a:r>
                      <a:r>
                        <a:rPr lang="en-US" sz="2400" dirty="0"/>
                        <a:t>ver distance.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indent="-280988"/>
                      <a:r>
                        <a:rPr lang="en-US" sz="2400" dirty="0"/>
                        <a:t>…</a:t>
                      </a:r>
                      <a:r>
                        <a:rPr lang="en-US" sz="2400" b="1" i="1" dirty="0"/>
                        <a:t>sweet</a:t>
                      </a:r>
                      <a:r>
                        <a:rPr lang="en-US" sz="2400" dirty="0"/>
                        <a:t> is more likely to become activated than </a:t>
                      </a:r>
                      <a:r>
                        <a:rPr lang="en-US" sz="2400" b="1" i="1" dirty="0"/>
                        <a:t>smelly</a:t>
                      </a:r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203">
                <a:tc>
                  <a:txBody>
                    <a:bodyPr/>
                    <a:lstStyle/>
                    <a:p>
                      <a:pPr marL="974725" indent="-339725"/>
                      <a:r>
                        <a:rPr lang="en-US" sz="2400" dirty="0"/>
                        <a:t>a)</a:t>
                      </a:r>
                      <a:r>
                        <a:rPr lang="en-US" sz="2400" baseline="0" dirty="0"/>
                        <a:t> …</a:t>
                      </a:r>
                      <a:r>
                        <a:rPr lang="en-US" sz="2400" baseline="0" dirty="0" err="1"/>
                        <a:t>propotional</a:t>
                      </a:r>
                      <a:r>
                        <a:rPr lang="en-US" sz="2400" baseline="0" dirty="0"/>
                        <a:t> to the number of connected paths</a:t>
                      </a:r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indent="-280988"/>
                      <a:r>
                        <a:rPr lang="en-US" sz="2400" dirty="0"/>
                        <a:t>…</a:t>
                      </a:r>
                      <a:r>
                        <a:rPr lang="en-US" sz="2400" b="1" i="1" dirty="0"/>
                        <a:t>sweet</a:t>
                      </a:r>
                      <a:r>
                        <a:rPr lang="en-US" sz="2400" dirty="0"/>
                        <a:t> will become</a:t>
                      </a:r>
                      <a:r>
                        <a:rPr lang="en-US" sz="2400" baseline="0" dirty="0"/>
                        <a:t> activated in proportion to all other associates of </a:t>
                      </a:r>
                      <a:r>
                        <a:rPr lang="en-US" sz="2400" b="1" i="1" baseline="0" dirty="0"/>
                        <a:t>doughnut</a:t>
                      </a:r>
                      <a:r>
                        <a:rPr lang="en-US" sz="2400" baseline="0" dirty="0"/>
                        <a:t>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68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Rules of the Spreading Activation model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834213"/>
              </p:ext>
            </p:extLst>
          </p:nvPr>
        </p:nvGraphicFramePr>
        <p:xfrm>
          <a:off x="634946" y="1177364"/>
          <a:ext cx="8051854" cy="44433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25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5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6848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400" dirty="0"/>
                        <a:t>4. Activation spreads</a:t>
                      </a:r>
                      <a:r>
                        <a:rPr lang="en-US" sz="2400" baseline="0" dirty="0"/>
                        <a:t> automatically.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marR="0" indent="-2809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If I say </a:t>
                      </a:r>
                      <a:r>
                        <a:rPr lang="en-US" sz="2400" b="1" dirty="0"/>
                        <a:t>doughnut</a:t>
                      </a:r>
                      <a:r>
                        <a:rPr lang="en-US" sz="2400" b="0" i="1" dirty="0"/>
                        <a:t>…</a:t>
                      </a:r>
                      <a:r>
                        <a:rPr lang="en-US" sz="2400" b="1" i="1" dirty="0"/>
                        <a:t>sweet</a:t>
                      </a:r>
                      <a:r>
                        <a:rPr lang="en-US" sz="2400" dirty="0"/>
                        <a:t> will become activated even if you are not aware of 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4422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400" dirty="0"/>
                        <a:t>5. All pathways are not created </a:t>
                      </a:r>
                      <a:r>
                        <a:rPr lang="en-US" sz="2400" dirty="0" err="1"/>
                        <a:t>equaly</a:t>
                      </a:r>
                      <a:r>
                        <a:rPr lang="en-US" sz="2400" dirty="0"/>
                        <a:t>; they vary in strength.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indent="-280988"/>
                      <a:r>
                        <a:rPr lang="en-US" sz="2400" dirty="0"/>
                        <a:t>If I say </a:t>
                      </a:r>
                      <a:r>
                        <a:rPr lang="en-US" sz="2400" b="1" i="1" dirty="0"/>
                        <a:t>wife</a:t>
                      </a:r>
                      <a:r>
                        <a:rPr lang="en-US" sz="2400" dirty="0"/>
                        <a:t>, </a:t>
                      </a:r>
                      <a:r>
                        <a:rPr lang="en-US" sz="2400" b="1" i="1" dirty="0"/>
                        <a:t>sweet</a:t>
                      </a:r>
                      <a:r>
                        <a:rPr lang="en-US" sz="2400" dirty="0"/>
                        <a:t> will be activated more quickly /strongly than </a:t>
                      </a:r>
                      <a:r>
                        <a:rPr lang="en-US" sz="2400" b="1" i="1" dirty="0"/>
                        <a:t>tennis</a:t>
                      </a:r>
                      <a:r>
                        <a:rPr lang="en-US" sz="2400" baseline="0" dirty="0"/>
                        <a:t>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422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400" dirty="0"/>
                        <a:t>6. Pathways are not necessarily</a:t>
                      </a:r>
                      <a:r>
                        <a:rPr lang="en-US" sz="2400" baseline="0" dirty="0"/>
                        <a:t> symmetrical.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indent="-280988"/>
                      <a:r>
                        <a:rPr lang="en-US" sz="2400" b="1" i="1" dirty="0"/>
                        <a:t>Tennis</a:t>
                      </a:r>
                      <a:r>
                        <a:rPr lang="en-US" sz="2400" dirty="0"/>
                        <a:t> may activate </a:t>
                      </a:r>
                      <a:r>
                        <a:rPr lang="en-US" sz="2400" b="1" i="1" dirty="0"/>
                        <a:t>sport</a:t>
                      </a:r>
                      <a:r>
                        <a:rPr lang="en-US" sz="2400" dirty="0"/>
                        <a:t> more than </a:t>
                      </a:r>
                      <a:r>
                        <a:rPr lang="en-US" sz="2400" b="1" i="1" dirty="0"/>
                        <a:t>sport</a:t>
                      </a:r>
                      <a:r>
                        <a:rPr lang="en-US" sz="2400" dirty="0"/>
                        <a:t> activates </a:t>
                      </a:r>
                      <a:r>
                        <a:rPr lang="en-US" sz="2400" b="1" i="1" dirty="0"/>
                        <a:t>tennis</a:t>
                      </a:r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68715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{0FB592F6-E00E-DB43-848B-1CDF625DAD7F}tf10001119</Template>
  <TotalTime>2762</TotalTime>
  <Words>1562</Words>
  <Application>Microsoft Macintosh PowerPoint</Application>
  <PresentationFormat>On-screen Show (4:3)</PresentationFormat>
  <Paragraphs>312</Paragraphs>
  <Slides>39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Rockwell</vt:lpstr>
      <vt:lpstr>Times New Roman</vt:lpstr>
      <vt:lpstr>Gallery</vt:lpstr>
      <vt:lpstr>Document</vt:lpstr>
      <vt:lpstr>Chart</vt:lpstr>
      <vt:lpstr>Semantic Memory</vt:lpstr>
      <vt:lpstr>Outline: Semantic Memory</vt:lpstr>
      <vt:lpstr>Semantic Memory</vt:lpstr>
      <vt:lpstr>Experimental Distinctions</vt:lpstr>
      <vt:lpstr>Collins &amp; Quillian (1969) Spreading Activation Model</vt:lpstr>
      <vt:lpstr>A sample semantic network (space)</vt:lpstr>
      <vt:lpstr>Rules of the Spreading Activation model</vt:lpstr>
      <vt:lpstr>Rules of the Spreading Activation model</vt:lpstr>
      <vt:lpstr>Rules of the Spreading Activation model</vt:lpstr>
      <vt:lpstr>Semantic memory is structured hierarchically</vt:lpstr>
      <vt:lpstr>Evidence of hierarchical structure</vt:lpstr>
      <vt:lpstr>Challenges for spreading activation</vt:lpstr>
      <vt:lpstr>More evidence against spreading activation</vt:lpstr>
      <vt:lpstr>More evidence against spreading activation</vt:lpstr>
      <vt:lpstr>Feature Models</vt:lpstr>
      <vt:lpstr>Feature Models</vt:lpstr>
      <vt:lpstr>Dimensional Feature Theories</vt:lpstr>
      <vt:lpstr>Similarity Scaling Experiments</vt:lpstr>
      <vt:lpstr>Challenges for Feature Theories</vt:lpstr>
      <vt:lpstr>What is this object?</vt:lpstr>
      <vt:lpstr>What is this object?</vt:lpstr>
      <vt:lpstr>Continuous rather than categorical</vt:lpstr>
      <vt:lpstr>Challenges for Feature Theories</vt:lpstr>
      <vt:lpstr>Biggest Challenge for Feature Theories</vt:lpstr>
      <vt:lpstr>Prototypical Shapes</vt:lpstr>
      <vt:lpstr>Prototype Theory</vt:lpstr>
      <vt:lpstr>Research on prototypes</vt:lpstr>
      <vt:lpstr>Basic Level Descriptions</vt:lpstr>
      <vt:lpstr>Prototype CogLab</vt:lpstr>
      <vt:lpstr>More Prototype Research</vt:lpstr>
      <vt:lpstr>Exemplar Theory</vt:lpstr>
      <vt:lpstr>Parallel Distributing Processing (PDP) Models</vt:lpstr>
      <vt:lpstr>PDP / Connectionist Models</vt:lpstr>
      <vt:lpstr>PDP / Connectionist Models</vt:lpstr>
      <vt:lpstr>How do connectionist models work?</vt:lpstr>
      <vt:lpstr>What is good about connectionist models?</vt:lpstr>
      <vt:lpstr>Where connectionism struggles?</vt:lpstr>
      <vt:lpstr>Bahrick, Bahrick, &amp; Wittlinger (1975)</vt:lpstr>
      <vt:lpstr>Implications of Bahrick’s work</vt:lpstr>
    </vt:vector>
  </TitlesOfParts>
  <Company>Amherst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Cognition!</dc:title>
  <dc:creator>Matthew Schulkind</dc:creator>
  <cp:lastModifiedBy>The Darkness</cp:lastModifiedBy>
  <cp:revision>151</cp:revision>
  <dcterms:created xsi:type="dcterms:W3CDTF">2018-01-04T15:50:01Z</dcterms:created>
  <dcterms:modified xsi:type="dcterms:W3CDTF">2020-02-07T02:53:13Z</dcterms:modified>
</cp:coreProperties>
</file>