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6" r:id="rId2"/>
    <p:sldId id="281" r:id="rId3"/>
    <p:sldId id="282" r:id="rId4"/>
    <p:sldId id="411" r:id="rId5"/>
    <p:sldId id="377" r:id="rId6"/>
    <p:sldId id="321" r:id="rId7"/>
    <p:sldId id="407" r:id="rId8"/>
    <p:sldId id="287" r:id="rId9"/>
    <p:sldId id="408" r:id="rId10"/>
    <p:sldId id="378" r:id="rId11"/>
    <p:sldId id="412" r:id="rId12"/>
    <p:sldId id="391" r:id="rId13"/>
    <p:sldId id="392" r:id="rId14"/>
    <p:sldId id="343" r:id="rId15"/>
    <p:sldId id="381" r:id="rId16"/>
    <p:sldId id="406" r:id="rId17"/>
    <p:sldId id="346" r:id="rId18"/>
    <p:sldId id="409" r:id="rId19"/>
    <p:sldId id="347" r:id="rId20"/>
    <p:sldId id="352" r:id="rId21"/>
    <p:sldId id="353" r:id="rId22"/>
    <p:sldId id="395" r:id="rId23"/>
    <p:sldId id="410" r:id="rId24"/>
    <p:sldId id="356" r:id="rId25"/>
    <p:sldId id="36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p:restoredTop sz="94666"/>
  </p:normalViewPr>
  <p:slideViewPr>
    <p:cSldViewPr snapToGrid="0" snapToObjects="1">
      <p:cViewPr varScale="1">
        <p:scale>
          <a:sx n="102" d="100"/>
          <a:sy n="102" d="100"/>
        </p:scale>
        <p:origin x="4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0CF02-AEC0-9E4A-96AF-5998456A1E42}" type="datetimeFigureOut">
              <a:rPr lang="en-US" smtClean="0"/>
              <a:t>2/6/20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5146-8046-794E-B56D-0C82C8A5BC9B}" type="slidenum">
              <a:rPr lang="en-US" smtClean="0"/>
              <a:t>‹#›</a:t>
            </a:fld>
            <a:endParaRPr lang="en-US" dirty="0"/>
          </a:p>
        </p:txBody>
      </p:sp>
    </p:spTree>
    <p:extLst>
      <p:ext uri="{BB962C8B-B14F-4D97-AF65-F5344CB8AC3E}">
        <p14:creationId xmlns:p14="http://schemas.microsoft.com/office/powerpoint/2010/main" val="2937673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4</a:t>
            </a:fld>
            <a:endParaRPr lang="en-US" dirty="0"/>
          </a:p>
        </p:txBody>
      </p:sp>
    </p:spTree>
    <p:extLst>
      <p:ext uri="{BB962C8B-B14F-4D97-AF65-F5344CB8AC3E}">
        <p14:creationId xmlns:p14="http://schemas.microsoft.com/office/powerpoint/2010/main" val="54938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13</a:t>
            </a:fld>
            <a:endParaRPr lang="en-US" dirty="0"/>
          </a:p>
        </p:txBody>
      </p:sp>
    </p:spTree>
    <p:extLst>
      <p:ext uri="{BB962C8B-B14F-4D97-AF65-F5344CB8AC3E}">
        <p14:creationId xmlns:p14="http://schemas.microsoft.com/office/powerpoint/2010/main" val="76524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8EE25146-8046-794E-B56D-0C82C8A5BC9B}" type="slidenum">
              <a:rPr lang="en-US" smtClean="0"/>
              <a:t>16</a:t>
            </a:fld>
            <a:endParaRPr lang="en-US" dirty="0"/>
          </a:p>
        </p:txBody>
      </p:sp>
    </p:spTree>
    <p:extLst>
      <p:ext uri="{BB962C8B-B14F-4D97-AF65-F5344CB8AC3E}">
        <p14:creationId xmlns:p14="http://schemas.microsoft.com/office/powerpoint/2010/main" val="292803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20</a:t>
            </a:fld>
            <a:endParaRPr lang="en-US" dirty="0"/>
          </a:p>
        </p:txBody>
      </p:sp>
    </p:spTree>
    <p:extLst>
      <p:ext uri="{BB962C8B-B14F-4D97-AF65-F5344CB8AC3E}">
        <p14:creationId xmlns:p14="http://schemas.microsoft.com/office/powerpoint/2010/main" val="316857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22</a:t>
            </a:fld>
            <a:endParaRPr lang="en-US" dirty="0"/>
          </a:p>
        </p:txBody>
      </p:sp>
    </p:spTree>
    <p:extLst>
      <p:ext uri="{BB962C8B-B14F-4D97-AF65-F5344CB8AC3E}">
        <p14:creationId xmlns:p14="http://schemas.microsoft.com/office/powerpoint/2010/main" val="154111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23</a:t>
            </a:fld>
            <a:endParaRPr lang="en-US" dirty="0"/>
          </a:p>
        </p:txBody>
      </p:sp>
    </p:spTree>
    <p:extLst>
      <p:ext uri="{BB962C8B-B14F-4D97-AF65-F5344CB8AC3E}">
        <p14:creationId xmlns:p14="http://schemas.microsoft.com/office/powerpoint/2010/main" val="2376771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24</a:t>
            </a:fld>
            <a:endParaRPr lang="en-US" dirty="0"/>
          </a:p>
        </p:txBody>
      </p:sp>
    </p:spTree>
    <p:extLst>
      <p:ext uri="{BB962C8B-B14F-4D97-AF65-F5344CB8AC3E}">
        <p14:creationId xmlns:p14="http://schemas.microsoft.com/office/powerpoint/2010/main" val="57711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5</a:t>
            </a:fld>
            <a:endParaRPr lang="en-US" dirty="0"/>
          </a:p>
        </p:txBody>
      </p:sp>
    </p:spTree>
    <p:extLst>
      <p:ext uri="{BB962C8B-B14F-4D97-AF65-F5344CB8AC3E}">
        <p14:creationId xmlns:p14="http://schemas.microsoft.com/office/powerpoint/2010/main" val="248278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6</a:t>
            </a:fld>
            <a:endParaRPr lang="en-US" dirty="0"/>
          </a:p>
        </p:txBody>
      </p:sp>
    </p:spTree>
    <p:extLst>
      <p:ext uri="{BB962C8B-B14F-4D97-AF65-F5344CB8AC3E}">
        <p14:creationId xmlns:p14="http://schemas.microsoft.com/office/powerpoint/2010/main" val="249411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7</a:t>
            </a:fld>
            <a:endParaRPr lang="en-US" dirty="0"/>
          </a:p>
        </p:txBody>
      </p:sp>
    </p:spTree>
    <p:extLst>
      <p:ext uri="{BB962C8B-B14F-4D97-AF65-F5344CB8AC3E}">
        <p14:creationId xmlns:p14="http://schemas.microsoft.com/office/powerpoint/2010/main" val="376067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8</a:t>
            </a:fld>
            <a:endParaRPr lang="en-US" dirty="0"/>
          </a:p>
        </p:txBody>
      </p:sp>
    </p:spTree>
    <p:extLst>
      <p:ext uri="{BB962C8B-B14F-4D97-AF65-F5344CB8AC3E}">
        <p14:creationId xmlns:p14="http://schemas.microsoft.com/office/powerpoint/2010/main" val="327150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9</a:t>
            </a:fld>
            <a:endParaRPr lang="en-US" dirty="0"/>
          </a:p>
        </p:txBody>
      </p:sp>
    </p:spTree>
    <p:extLst>
      <p:ext uri="{BB962C8B-B14F-4D97-AF65-F5344CB8AC3E}">
        <p14:creationId xmlns:p14="http://schemas.microsoft.com/office/powerpoint/2010/main" val="2180210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10</a:t>
            </a:fld>
            <a:endParaRPr lang="en-US" dirty="0"/>
          </a:p>
        </p:txBody>
      </p:sp>
    </p:spTree>
    <p:extLst>
      <p:ext uri="{BB962C8B-B14F-4D97-AF65-F5344CB8AC3E}">
        <p14:creationId xmlns:p14="http://schemas.microsoft.com/office/powerpoint/2010/main" val="3348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11</a:t>
            </a:fld>
            <a:endParaRPr lang="en-US" dirty="0"/>
          </a:p>
        </p:txBody>
      </p:sp>
    </p:spTree>
    <p:extLst>
      <p:ext uri="{BB962C8B-B14F-4D97-AF65-F5344CB8AC3E}">
        <p14:creationId xmlns:p14="http://schemas.microsoft.com/office/powerpoint/2010/main" val="344559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5146-8046-794E-B56D-0C82C8A5BC9B}" type="slidenum">
              <a:rPr lang="en-US" smtClean="0"/>
              <a:t>12</a:t>
            </a:fld>
            <a:endParaRPr lang="en-US" dirty="0"/>
          </a:p>
        </p:txBody>
      </p:sp>
    </p:spTree>
    <p:extLst>
      <p:ext uri="{BB962C8B-B14F-4D97-AF65-F5344CB8AC3E}">
        <p14:creationId xmlns:p14="http://schemas.microsoft.com/office/powerpoint/2010/main" val="279496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2/6/20</a:t>
            </a:fld>
            <a:endParaRPr lang="en-US" dirty="0"/>
          </a:p>
        </p:txBody>
      </p:sp>
      <p:sp>
        <p:nvSpPr>
          <p:cNvPr id="5" name="Footer Placeholder 4"/>
          <p:cNvSpPr>
            <a:spLocks noGrp="1"/>
          </p:cNvSpPr>
          <p:nvPr>
            <p:ph type="ftr" sz="quarter" idx="11"/>
          </p:nvPr>
        </p:nvSpPr>
        <p:spPr>
          <a:xfrm>
            <a:off x="1443490" y="329308"/>
            <a:ext cx="3719283" cy="309201"/>
          </a:xfrm>
        </p:spPr>
        <p:txBody>
          <a:bodyPr/>
          <a:lstStyle/>
          <a:p>
            <a:endParaRPr lang="en-US" dirty="0"/>
          </a:p>
        </p:txBody>
      </p:sp>
      <p:sp>
        <p:nvSpPr>
          <p:cNvPr id="6" name="Slide Number Placeholder 5"/>
          <p:cNvSpPr>
            <a:spLocks noGrp="1"/>
          </p:cNvSpPr>
          <p:nvPr>
            <p:ph type="sldNum" sz="quarter" idx="12"/>
          </p:nvPr>
        </p:nvSpPr>
        <p:spPr>
          <a:xfrm>
            <a:off x="477760" y="798973"/>
            <a:ext cx="802005" cy="503578"/>
          </a:xfrm>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37676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317544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387784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115828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C5B8D5-0773-A440-88FF-E76245D0C43E}" type="datetimeFigureOut">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37821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5B8D5-0773-A440-88FF-E76245D0C43E}" type="datetimeFigureOut">
              <a:rPr lang="en-US" smtClean="0"/>
              <a:t>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8433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C5B8D5-0773-A440-88FF-E76245D0C43E}" type="datetimeFigureOut">
              <a:rPr lang="en-US" smtClean="0"/>
              <a:t>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720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C5B8D5-0773-A440-88FF-E76245D0C43E}" type="datetimeFigureOut">
              <a:rPr lang="en-US" smtClean="0"/>
              <a:t>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154751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5B8D5-0773-A440-88FF-E76245D0C43E}" type="datetimeFigureOut">
              <a:rPr lang="en-US" smtClean="0"/>
              <a:t>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428580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C5B8D5-0773-A440-88FF-E76245D0C43E}" type="datetimeFigureOut">
              <a:rPr lang="en-US" smtClean="0"/>
              <a:t>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69592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fld id="{5AC5B8D5-0773-A440-88FF-E76245D0C43E}" type="datetimeFigureOut">
              <a:rPr lang="en-US" smtClean="0"/>
              <a:t>2/6/20</a:t>
            </a:fld>
            <a:endParaRPr lang="en-US" dirty="0"/>
          </a:p>
        </p:txBody>
      </p:sp>
      <p:sp>
        <p:nvSpPr>
          <p:cNvPr id="6" name="Footer Placeholder 5"/>
          <p:cNvSpPr>
            <a:spLocks noGrp="1"/>
          </p:cNvSpPr>
          <p:nvPr>
            <p:ph type="ftr" sz="quarter" idx="11"/>
          </p:nvPr>
        </p:nvSpPr>
        <p:spPr>
          <a:xfrm>
            <a:off x="1437530" y="318641"/>
            <a:ext cx="3082083" cy="320931"/>
          </a:xfrm>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7769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2769" b="-2769"/>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AC5B8D5-0773-A440-88FF-E76245D0C43E}" type="datetimeFigureOut">
              <a:rPr lang="en-US" smtClean="0"/>
              <a:t>2/6/20</a:t>
            </a:fld>
            <a:endParaRPr lang="en-US" dirty="0"/>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4566866-50FD-314E-911B-D3081AD8C254}" type="slidenum">
              <a:rPr lang="en-US" smtClean="0"/>
              <a:t>‹#›</a:t>
            </a:fld>
            <a:endParaRPr lang="en-US" dirty="0"/>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4798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1.docx"/><Relationship Id="rId5" Type="http://schemas.openxmlformats.org/officeDocument/2006/relationships/image" Target="../media/image15.png"/><Relationship Id="rId4" Type="http://schemas.openxmlformats.org/officeDocument/2006/relationships/package" Target="../embeddings/Microsoft_Word_Document.docx"/><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3693"/>
          </a:xfrm>
        </p:spPr>
        <p:txBody>
          <a:bodyPr>
            <a:normAutofit/>
          </a:bodyPr>
          <a:lstStyle/>
          <a:p>
            <a:r>
              <a:rPr lang="en-US" dirty="0"/>
              <a:t>Imagery</a:t>
            </a:r>
          </a:p>
        </p:txBody>
      </p:sp>
      <p:sp>
        <p:nvSpPr>
          <p:cNvPr id="3" name="Subtitle 2"/>
          <p:cNvSpPr>
            <a:spLocks noGrp="1"/>
          </p:cNvSpPr>
          <p:nvPr>
            <p:ph type="subTitle" idx="1"/>
          </p:nvPr>
        </p:nvSpPr>
        <p:spPr>
          <a:xfrm>
            <a:off x="505095" y="5398022"/>
            <a:ext cx="8153654" cy="1309619"/>
          </a:xfrm>
        </p:spPr>
        <p:txBody>
          <a:bodyPr>
            <a:normAutofit/>
          </a:bodyPr>
          <a:lstStyle/>
          <a:p>
            <a:r>
              <a:rPr lang="en-US" dirty="0"/>
              <a:t>It’s the </a:t>
            </a:r>
            <a:r>
              <a:rPr lang="en-US" dirty="0" err="1"/>
              <a:t>Duomo</a:t>
            </a:r>
            <a:r>
              <a:rPr lang="en-US" dirty="0"/>
              <a:t> as seen from the Belvedere…do you know Florence?</a:t>
            </a:r>
          </a:p>
        </p:txBody>
      </p:sp>
      <p:pic>
        <p:nvPicPr>
          <p:cNvPr id="5" name="Picture 4"/>
          <p:cNvPicPr>
            <a:picLocks noChangeAspect="1"/>
          </p:cNvPicPr>
          <p:nvPr/>
        </p:nvPicPr>
        <p:blipFill>
          <a:blip r:embed="rId2"/>
          <a:stretch>
            <a:fillRect/>
          </a:stretch>
        </p:blipFill>
        <p:spPr>
          <a:xfrm>
            <a:off x="281919" y="221096"/>
            <a:ext cx="4827480" cy="3987069"/>
          </a:xfrm>
          <a:prstGeom prst="rect">
            <a:avLst/>
          </a:prstGeom>
        </p:spPr>
      </p:pic>
      <p:pic>
        <p:nvPicPr>
          <p:cNvPr id="6" name="Picture 5"/>
          <p:cNvPicPr>
            <a:picLocks noChangeAspect="1"/>
          </p:cNvPicPr>
          <p:nvPr/>
        </p:nvPicPr>
        <p:blipFill>
          <a:blip r:embed="rId3"/>
          <a:stretch>
            <a:fillRect/>
          </a:stretch>
        </p:blipFill>
        <p:spPr>
          <a:xfrm>
            <a:off x="5109398" y="221095"/>
            <a:ext cx="4034601" cy="2259377"/>
          </a:xfrm>
          <a:prstGeom prst="rect">
            <a:avLst/>
          </a:prstGeom>
        </p:spPr>
      </p:pic>
    </p:spTree>
    <p:extLst>
      <p:ext uri="{BB962C8B-B14F-4D97-AF65-F5344CB8AC3E}">
        <p14:creationId xmlns:p14="http://schemas.microsoft.com/office/powerpoint/2010/main" val="21347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Functional Equivalence</a:t>
            </a:r>
          </a:p>
        </p:txBody>
      </p:sp>
      <p:sp>
        <p:nvSpPr>
          <p:cNvPr id="3" name="Content Placeholder 2"/>
          <p:cNvSpPr>
            <a:spLocks noGrp="1"/>
          </p:cNvSpPr>
          <p:nvPr>
            <p:ph idx="1"/>
          </p:nvPr>
        </p:nvSpPr>
        <p:spPr>
          <a:xfrm>
            <a:off x="457200" y="984556"/>
            <a:ext cx="8229600" cy="5667812"/>
          </a:xfrm>
        </p:spPr>
        <p:txBody>
          <a:bodyPr>
            <a:noAutofit/>
          </a:bodyPr>
          <a:lstStyle/>
          <a:p>
            <a:pPr marL="334963" indent="-334963">
              <a:buNone/>
            </a:pPr>
            <a:endParaRPr lang="en-US" sz="2400" b="1" i="1" dirty="0"/>
          </a:p>
          <a:p>
            <a:pPr marL="334963" indent="-334963">
              <a:buNone/>
            </a:pPr>
            <a:r>
              <a:rPr lang="en-US" sz="2400" b="1" i="1" dirty="0"/>
              <a:t>Functional equivalence</a:t>
            </a:r>
            <a:r>
              <a:rPr lang="en-US" sz="2400" dirty="0"/>
              <a:t> </a:t>
            </a:r>
            <a:r>
              <a:rPr lang="en-US" sz="2200" dirty="0"/>
              <a:t>- Although the experience of imaging an object is not identical to perceiving a real object, images should share the properties of real objects and manipulation of images and real objects should be analogous to one another.  </a:t>
            </a:r>
            <a:endParaRPr lang="en-US" sz="2000" b="1" i="1" dirty="0"/>
          </a:p>
        </p:txBody>
      </p:sp>
    </p:spTree>
    <p:extLst>
      <p:ext uri="{BB962C8B-B14F-4D97-AF65-F5344CB8AC3E}">
        <p14:creationId xmlns:p14="http://schemas.microsoft.com/office/powerpoint/2010/main" val="16790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Predictions of Functional Equivalence</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b="1" i="1" dirty="0"/>
              <a:t>Predictions</a:t>
            </a:r>
            <a:r>
              <a:rPr lang="en-US" sz="2400" dirty="0"/>
              <a:t>:</a:t>
            </a:r>
            <a:endParaRPr lang="en-US" sz="2400" b="1" dirty="0"/>
          </a:p>
          <a:p>
            <a:pPr marL="744538" indent="-292100">
              <a:buNone/>
            </a:pPr>
            <a:r>
              <a:rPr lang="en-US" sz="2000" dirty="0"/>
              <a:t>1)</a:t>
            </a:r>
            <a:r>
              <a:rPr lang="en-US" sz="2200" dirty="0"/>
              <a:t> Imaged objects should follow the same laws of time and space as physical objects.  </a:t>
            </a:r>
          </a:p>
          <a:p>
            <a:pPr marL="744538" indent="-292100">
              <a:buNone/>
            </a:pPr>
            <a:r>
              <a:rPr lang="en-US" sz="2200" dirty="0"/>
              <a:t>2) The relations of elements of a visual image should be analogous to those of an actual object.</a:t>
            </a:r>
          </a:p>
          <a:p>
            <a:pPr marL="744538" indent="-292100">
              <a:buNone/>
            </a:pPr>
            <a:r>
              <a:rPr lang="en-US" sz="2200" dirty="0"/>
              <a:t>3) We should be able to infer information from mental images that were not specifically stored at encoding.</a:t>
            </a:r>
          </a:p>
          <a:p>
            <a:pPr marL="744538" indent="-292100">
              <a:buNone/>
            </a:pPr>
            <a:r>
              <a:rPr lang="en-US" sz="2200" dirty="0"/>
              <a:t>4) The construction of mental images should be analogous to the </a:t>
            </a:r>
            <a:r>
              <a:rPr lang="en-US" sz="2000" dirty="0"/>
              <a:t>construction of visually perceptible figures.</a:t>
            </a:r>
          </a:p>
          <a:p>
            <a:pPr marL="744538" indent="-292100">
              <a:buNone/>
            </a:pPr>
            <a:r>
              <a:rPr lang="en-US" sz="2000" dirty="0"/>
              <a:t>5) The brain structures that are used to perceive objects should be largely the same as those used to image objects. </a:t>
            </a:r>
          </a:p>
        </p:txBody>
      </p:sp>
    </p:spTree>
    <p:extLst>
      <p:ext uri="{BB962C8B-B14F-4D97-AF65-F5344CB8AC3E}">
        <p14:creationId xmlns:p14="http://schemas.microsoft.com/office/powerpoint/2010/main" val="36628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Shepherd &amp; Metzler (1971): Rotation Studies</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b="1" i="1" dirty="0"/>
              <a:t>Theoretical Question</a:t>
            </a:r>
            <a:r>
              <a:rPr lang="en-US" sz="2400" dirty="0"/>
              <a:t>:</a:t>
            </a:r>
            <a:endParaRPr lang="en-US" sz="2400" b="1" dirty="0"/>
          </a:p>
          <a:p>
            <a:pPr marL="0" indent="0">
              <a:buNone/>
            </a:pPr>
            <a:r>
              <a:rPr lang="en-US" sz="2400" b="1" i="1" dirty="0"/>
              <a:t> Empirical Question</a:t>
            </a:r>
            <a:r>
              <a:rPr lang="en-US" sz="2400" dirty="0"/>
              <a:t>:</a:t>
            </a:r>
            <a:endParaRPr lang="en-US" sz="2400" b="1" dirty="0"/>
          </a:p>
          <a:p>
            <a:pPr marL="0" indent="0">
              <a:buNone/>
            </a:pPr>
            <a:r>
              <a:rPr lang="en-US" sz="2400" dirty="0"/>
              <a:t> </a:t>
            </a:r>
            <a:endParaRPr lang="en-US" sz="2400" b="1" dirty="0"/>
          </a:p>
          <a:p>
            <a:pPr marL="0" indent="0">
              <a:buNone/>
            </a:pPr>
            <a:r>
              <a:rPr lang="en-US" sz="2400" b="1" i="1" dirty="0"/>
              <a:t>Introduction</a:t>
            </a:r>
            <a:r>
              <a:rPr lang="en-US" sz="2400" dirty="0"/>
              <a:t>:</a:t>
            </a:r>
            <a:endParaRPr lang="en-US" sz="2400" b="1" dirty="0"/>
          </a:p>
          <a:p>
            <a:pPr lvl="1"/>
            <a:r>
              <a:rPr lang="en-US" sz="2400" dirty="0"/>
              <a:t>Introspective reports</a:t>
            </a:r>
            <a:endParaRPr lang="en-US" sz="2400" b="1" dirty="0"/>
          </a:p>
          <a:p>
            <a:pPr marL="0" indent="0">
              <a:buNone/>
            </a:pPr>
            <a:r>
              <a:rPr lang="en-US" sz="2400" b="1" i="1" dirty="0"/>
              <a:t> Method</a:t>
            </a:r>
            <a:r>
              <a:rPr lang="en-US" sz="2400" dirty="0"/>
              <a:t>:</a:t>
            </a:r>
            <a:endParaRPr lang="en-US" sz="2400" b="1" dirty="0"/>
          </a:p>
          <a:p>
            <a:pPr marL="796925" lvl="0"/>
            <a:r>
              <a:rPr lang="en-US" sz="2400" dirty="0"/>
              <a:t>Why did they choose unfamiliar objects?</a:t>
            </a:r>
            <a:endParaRPr lang="en-US" sz="2400" b="1" dirty="0"/>
          </a:p>
          <a:p>
            <a:pPr marL="796925" lvl="0"/>
            <a:r>
              <a:rPr lang="en-US" sz="2400" dirty="0"/>
              <a:t>Picture Plane and depth</a:t>
            </a:r>
            <a:endParaRPr lang="en-US" sz="2400" b="1" dirty="0"/>
          </a:p>
        </p:txBody>
      </p:sp>
      <p:pic>
        <p:nvPicPr>
          <p:cNvPr id="4" name="Picture 3"/>
          <p:cNvPicPr>
            <a:picLocks noChangeAspect="1"/>
          </p:cNvPicPr>
          <p:nvPr/>
        </p:nvPicPr>
        <p:blipFill>
          <a:blip r:embed="rId3"/>
          <a:stretch>
            <a:fillRect/>
          </a:stretch>
        </p:blipFill>
        <p:spPr>
          <a:xfrm>
            <a:off x="4454395" y="1327241"/>
            <a:ext cx="4368800" cy="1943100"/>
          </a:xfrm>
          <a:prstGeom prst="rect">
            <a:avLst/>
          </a:prstGeom>
        </p:spPr>
      </p:pic>
    </p:spTree>
    <p:extLst>
      <p:ext uri="{BB962C8B-B14F-4D97-AF65-F5344CB8AC3E}">
        <p14:creationId xmlns:p14="http://schemas.microsoft.com/office/powerpoint/2010/main" val="41817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Rotation Study Results</a:t>
            </a:r>
          </a:p>
        </p:txBody>
      </p:sp>
      <p:sp>
        <p:nvSpPr>
          <p:cNvPr id="3" name="Content Placeholder 2"/>
          <p:cNvSpPr>
            <a:spLocks noGrp="1"/>
          </p:cNvSpPr>
          <p:nvPr>
            <p:ph idx="1"/>
          </p:nvPr>
        </p:nvSpPr>
        <p:spPr>
          <a:xfrm>
            <a:off x="457200" y="984556"/>
            <a:ext cx="4141259" cy="5667812"/>
          </a:xfrm>
        </p:spPr>
        <p:txBody>
          <a:bodyPr>
            <a:noAutofit/>
          </a:bodyPr>
          <a:lstStyle/>
          <a:p>
            <a:pPr marL="457200" indent="-457200" algn="ctr">
              <a:buNone/>
            </a:pPr>
            <a:r>
              <a:rPr lang="en-US" sz="2400" dirty="0"/>
              <a:t>Shepherd &amp; Metzler (1971)</a:t>
            </a:r>
          </a:p>
        </p:txBody>
      </p:sp>
      <p:pic>
        <p:nvPicPr>
          <p:cNvPr id="4" name="Picture 3"/>
          <p:cNvPicPr>
            <a:picLocks noChangeAspect="1"/>
          </p:cNvPicPr>
          <p:nvPr/>
        </p:nvPicPr>
        <p:blipFill>
          <a:blip r:embed="rId3"/>
          <a:stretch>
            <a:fillRect/>
          </a:stretch>
        </p:blipFill>
        <p:spPr>
          <a:xfrm>
            <a:off x="1270941" y="1599835"/>
            <a:ext cx="2514600" cy="2273300"/>
          </a:xfrm>
          <a:prstGeom prst="rect">
            <a:avLst/>
          </a:prstGeom>
        </p:spPr>
      </p:pic>
      <p:pic>
        <p:nvPicPr>
          <p:cNvPr id="5" name="Picture 4"/>
          <p:cNvPicPr>
            <a:picLocks noChangeAspect="1"/>
          </p:cNvPicPr>
          <p:nvPr/>
        </p:nvPicPr>
        <p:blipFill>
          <a:blip r:embed="rId4"/>
          <a:stretch>
            <a:fillRect/>
          </a:stretch>
        </p:blipFill>
        <p:spPr>
          <a:xfrm>
            <a:off x="1270941" y="4325389"/>
            <a:ext cx="2476500" cy="2260600"/>
          </a:xfrm>
          <a:prstGeom prst="rect">
            <a:avLst/>
          </a:prstGeom>
        </p:spPr>
      </p:pic>
      <p:sp>
        <p:nvSpPr>
          <p:cNvPr id="7" name="Content Placeholder 2"/>
          <p:cNvSpPr txBox="1">
            <a:spLocks/>
          </p:cNvSpPr>
          <p:nvPr/>
        </p:nvSpPr>
        <p:spPr>
          <a:xfrm>
            <a:off x="4707254" y="984556"/>
            <a:ext cx="4141259" cy="5667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buFont typeface="Arial"/>
              <a:buNone/>
            </a:pPr>
            <a:r>
              <a:rPr lang="en-US" sz="2400" dirty="0" err="1"/>
              <a:t>CogLab</a:t>
            </a:r>
            <a:endParaRPr lang="en-US" sz="2400" dirty="0"/>
          </a:p>
          <a:p>
            <a:pPr marL="457200" indent="-457200" algn="ctr">
              <a:buFont typeface="Arial"/>
              <a:buNone/>
            </a:pPr>
            <a:endParaRPr lang="en-US" sz="2400" dirty="0"/>
          </a:p>
          <a:p>
            <a:pPr marL="457200" indent="-457200" algn="ctr">
              <a:buFont typeface="Arial"/>
              <a:buNone/>
            </a:pPr>
            <a:endParaRPr lang="en-US" sz="2400" dirty="0"/>
          </a:p>
          <a:p>
            <a:pPr marL="457200" indent="-457200" algn="ctr">
              <a:buFont typeface="Arial"/>
              <a:buNone/>
            </a:pPr>
            <a:endParaRPr lang="en-US" sz="2400" dirty="0"/>
          </a:p>
          <a:p>
            <a:pPr marL="457200" indent="-457200" algn="ctr">
              <a:buFont typeface="Arial"/>
              <a:buNone/>
            </a:pPr>
            <a:endParaRPr lang="en-US" sz="2400" dirty="0"/>
          </a:p>
          <a:p>
            <a:pPr marL="457200" indent="-457200" algn="ctr">
              <a:buFont typeface="Arial"/>
              <a:buNone/>
            </a:pPr>
            <a:endParaRPr lang="en-US" sz="2400" dirty="0"/>
          </a:p>
          <a:p>
            <a:pPr marL="457200" indent="-457200" algn="ctr">
              <a:buFont typeface="Arial"/>
              <a:buNone/>
            </a:pPr>
            <a:endParaRPr lang="en-US" sz="2400" dirty="0"/>
          </a:p>
          <a:p>
            <a:pPr marL="457200" indent="-457200" algn="ctr">
              <a:buFont typeface="Arial"/>
              <a:buNone/>
            </a:pPr>
            <a:endParaRPr lang="en-US" sz="2400" dirty="0"/>
          </a:p>
          <a:p>
            <a:pPr marL="457200" indent="-457200" algn="ctr">
              <a:buFont typeface="Arial"/>
              <a:buNone/>
            </a:pPr>
            <a:endParaRPr lang="en-US" sz="2400" dirty="0"/>
          </a:p>
          <a:p>
            <a:pPr marL="457200" indent="-457200">
              <a:buFont typeface="Arial"/>
              <a:buNone/>
            </a:pPr>
            <a:endParaRPr lang="en-US" sz="2400" dirty="0"/>
          </a:p>
          <a:p>
            <a:pPr marL="457200" indent="-457200">
              <a:buFont typeface="Arial"/>
              <a:buNone/>
            </a:pPr>
            <a:endParaRPr lang="en-US" sz="2400" dirty="0"/>
          </a:p>
          <a:p>
            <a:pPr marL="457200" indent="-457200">
              <a:buFont typeface="Arial"/>
              <a:buNone/>
            </a:pPr>
            <a:r>
              <a:rPr lang="en-US" sz="2400" dirty="0"/>
              <a:t>What do these data say vis a vis functional </a:t>
            </a:r>
            <a:r>
              <a:rPr lang="en-US" sz="2400" dirty="0" err="1"/>
              <a:t>equiv</a:t>
            </a:r>
            <a:r>
              <a:rPr lang="en-US" sz="2400" dirty="0"/>
              <a:t>?</a:t>
            </a:r>
          </a:p>
        </p:txBody>
      </p:sp>
      <p:pic>
        <p:nvPicPr>
          <p:cNvPr id="10" name="Picture 9" descr="Screen Shot 2018-01-14 at 1.54.4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154" y="1599835"/>
            <a:ext cx="5234846" cy="3675298"/>
          </a:xfrm>
          <a:prstGeom prst="rect">
            <a:avLst/>
          </a:prstGeom>
        </p:spPr>
      </p:pic>
    </p:spTree>
    <p:extLst>
      <p:ext uri="{BB962C8B-B14F-4D97-AF65-F5344CB8AC3E}">
        <p14:creationId xmlns:p14="http://schemas.microsoft.com/office/powerpoint/2010/main" val="42752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Other data related to functional equivalence</a:t>
            </a:r>
          </a:p>
        </p:txBody>
      </p:sp>
      <p:sp>
        <p:nvSpPr>
          <p:cNvPr id="3" name="Content Placeholder 2"/>
          <p:cNvSpPr>
            <a:spLocks noGrp="1"/>
          </p:cNvSpPr>
          <p:nvPr>
            <p:ph idx="1"/>
          </p:nvPr>
        </p:nvSpPr>
        <p:spPr>
          <a:xfrm>
            <a:off x="457200" y="984556"/>
            <a:ext cx="8229600" cy="5667812"/>
          </a:xfrm>
        </p:spPr>
        <p:txBody>
          <a:bodyPr>
            <a:noAutofit/>
          </a:bodyPr>
          <a:lstStyle/>
          <a:p>
            <a:pPr marL="457200" indent="-457200">
              <a:buFont typeface="+mj-lt"/>
              <a:buAutoNum type="arabicPeriod"/>
            </a:pPr>
            <a:r>
              <a:rPr lang="en-US" sz="2400" dirty="0"/>
              <a:t>Individual differences: People with good spatial ability are much faster at imagery tasks than people with bad spatial skills.</a:t>
            </a:r>
          </a:p>
          <a:p>
            <a:pPr marL="457200" indent="-457200">
              <a:buFont typeface="+mj-lt"/>
              <a:buAutoNum type="arabicPeriod"/>
            </a:pPr>
            <a:r>
              <a:rPr lang="en-US" sz="2400" dirty="0"/>
              <a:t>Grain size: the ‘larger’ the image, the faster/easier the task.</a:t>
            </a:r>
          </a:p>
          <a:p>
            <a:pPr marL="857250" lvl="1" indent="-457200"/>
            <a:r>
              <a:rPr lang="en-US" sz="2000" dirty="0"/>
              <a:t>Elephant next to a rabbit v fly next to a rabbit</a:t>
            </a:r>
            <a:endParaRPr lang="en-US" sz="2400" dirty="0"/>
          </a:p>
          <a:p>
            <a:pPr marL="457200" indent="-457200">
              <a:buFont typeface="+mj-lt"/>
              <a:buAutoNum type="arabicPeriod"/>
            </a:pPr>
            <a:r>
              <a:rPr lang="en-US" sz="2400" dirty="0"/>
              <a:t>Symbolic distance effects: greater discrepancies yield smaller RTs.</a:t>
            </a:r>
          </a:p>
          <a:p>
            <a:pPr marL="857250" lvl="1" indent="-457200"/>
            <a:r>
              <a:rPr lang="en-US" sz="2000" dirty="0"/>
              <a:t>Which is larger a man or a mouse?      Typically faster than…</a:t>
            </a:r>
          </a:p>
          <a:p>
            <a:pPr marL="857250" lvl="1" indent="-457200"/>
            <a:r>
              <a:rPr lang="en-US" sz="2000" dirty="0"/>
              <a:t>Which is larger a moth or a bird?</a:t>
            </a:r>
            <a:endParaRPr lang="en-US" sz="2400" dirty="0"/>
          </a:p>
          <a:p>
            <a:pPr marL="457200" indent="-457200">
              <a:buFont typeface="+mj-lt"/>
              <a:buAutoNum type="arabicPeriod"/>
            </a:pPr>
            <a:r>
              <a:rPr lang="en-US" sz="2400" dirty="0"/>
              <a:t>Clock images</a:t>
            </a:r>
          </a:p>
          <a:p>
            <a:pPr marL="857250" lvl="1" indent="-457200"/>
            <a:r>
              <a:rPr lang="en-US" sz="2000" dirty="0"/>
              <a:t>4:10 v 9:23	typically faster than 	3:15 v 5:30</a:t>
            </a:r>
          </a:p>
        </p:txBody>
      </p:sp>
    </p:spTree>
    <p:extLst>
      <p:ext uri="{BB962C8B-B14F-4D97-AF65-F5344CB8AC3E}">
        <p14:creationId xmlns:p14="http://schemas.microsoft.com/office/powerpoint/2010/main" val="302023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Functional Equivalence: Imagery Fusion studies</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b="1" i="1" dirty="0"/>
              <a:t>Exercise #1:</a:t>
            </a:r>
            <a:endParaRPr lang="en-US" sz="2400" b="1" dirty="0"/>
          </a:p>
          <a:p>
            <a:pPr marL="454025" indent="0">
              <a:buNone/>
            </a:pPr>
            <a:r>
              <a:rPr lang="en-US" sz="2400" dirty="0"/>
              <a:t>Construct an image of a capital letter M, and an image of an inverted capital letter M.  Align the two images so that the bottoms (3-point ends) touch.  What do you have?</a:t>
            </a:r>
            <a:endParaRPr lang="en-US" sz="2400" b="1" dirty="0"/>
          </a:p>
          <a:p>
            <a:pPr marL="0" indent="0">
              <a:buNone/>
            </a:pPr>
            <a:endParaRPr lang="en-US" sz="2400" b="1" i="1" dirty="0"/>
          </a:p>
          <a:p>
            <a:pPr marL="0" indent="0">
              <a:buNone/>
            </a:pPr>
            <a:r>
              <a:rPr lang="en-US" sz="2400" b="1" i="1" dirty="0"/>
              <a:t>Exercise #2:</a:t>
            </a:r>
            <a:endParaRPr lang="en-US" sz="2400" b="1" dirty="0"/>
          </a:p>
          <a:p>
            <a:pPr marL="454025" indent="0">
              <a:buNone/>
            </a:pPr>
            <a:r>
              <a:rPr lang="en-US" sz="2400" dirty="0"/>
              <a:t>Superimpose an image of a capital letter X with an image of a capital letter H.  What do you have?</a:t>
            </a:r>
            <a:endParaRPr lang="en-US" sz="2400" b="1" dirty="0"/>
          </a:p>
        </p:txBody>
      </p:sp>
    </p:spTree>
    <p:extLst>
      <p:ext uri="{BB962C8B-B14F-4D97-AF65-F5344CB8AC3E}">
        <p14:creationId xmlns:p14="http://schemas.microsoft.com/office/powerpoint/2010/main" val="235560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128"/>
            <a:ext cx="8229600" cy="709918"/>
          </a:xfrm>
        </p:spPr>
        <p:txBody>
          <a:bodyPr>
            <a:normAutofit/>
          </a:bodyPr>
          <a:lstStyle/>
          <a:p>
            <a:r>
              <a:rPr lang="en-US" sz="2800" b="1" dirty="0"/>
              <a:t>Mental maps: </a:t>
            </a:r>
            <a:r>
              <a:rPr lang="en-US" sz="2800" b="1" dirty="0" err="1"/>
              <a:t>SchulkindLand</a:t>
            </a:r>
            <a:endParaRPr lang="en-US" sz="2800" b="1" dirty="0"/>
          </a:p>
        </p:txBody>
      </p:sp>
      <p:pic>
        <p:nvPicPr>
          <p:cNvPr id="3" name="Picture 2"/>
          <p:cNvPicPr>
            <a:picLocks noChangeAspect="1"/>
          </p:cNvPicPr>
          <p:nvPr/>
        </p:nvPicPr>
        <p:blipFill>
          <a:blip r:embed="rId3"/>
          <a:stretch>
            <a:fillRect/>
          </a:stretch>
        </p:blipFill>
        <p:spPr>
          <a:xfrm>
            <a:off x="1600200" y="1258483"/>
            <a:ext cx="5943600" cy="5295900"/>
          </a:xfrm>
          <a:prstGeom prst="rect">
            <a:avLst/>
          </a:prstGeom>
        </p:spPr>
      </p:pic>
    </p:spTree>
    <p:extLst>
      <p:ext uri="{BB962C8B-B14F-4D97-AF65-F5344CB8AC3E}">
        <p14:creationId xmlns:p14="http://schemas.microsoft.com/office/powerpoint/2010/main" val="287217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128"/>
            <a:ext cx="9056318" cy="709918"/>
          </a:xfrm>
        </p:spPr>
        <p:txBody>
          <a:bodyPr>
            <a:normAutofit fontScale="90000"/>
          </a:bodyPr>
          <a:lstStyle/>
          <a:p>
            <a:r>
              <a:rPr lang="en-US" sz="2800" b="1" dirty="0"/>
              <a:t>Where does functional equivalence stand?</a:t>
            </a:r>
          </a:p>
        </p:txBody>
      </p:sp>
      <p:sp>
        <p:nvSpPr>
          <p:cNvPr id="3" name="Content Placeholder 2"/>
          <p:cNvSpPr>
            <a:spLocks noGrp="1"/>
          </p:cNvSpPr>
          <p:nvPr>
            <p:ph idx="1"/>
          </p:nvPr>
        </p:nvSpPr>
        <p:spPr>
          <a:xfrm>
            <a:off x="474256" y="771614"/>
            <a:ext cx="4139370" cy="5667812"/>
          </a:xfrm>
        </p:spPr>
        <p:txBody>
          <a:bodyPr>
            <a:noAutofit/>
          </a:bodyPr>
          <a:lstStyle/>
          <a:p>
            <a:pPr marL="0" indent="0" algn="ctr">
              <a:buNone/>
            </a:pPr>
            <a:r>
              <a:rPr lang="en-US" sz="2400" dirty="0"/>
              <a:t>Claims</a:t>
            </a:r>
          </a:p>
          <a:p>
            <a:pPr marL="457200" indent="-457200">
              <a:buAutoNum type="arabicPeriod"/>
            </a:pPr>
            <a:r>
              <a:rPr lang="en-US" sz="2200" dirty="0"/>
              <a:t>Imaged objects should follow the same laws of time and space as physical objects. </a:t>
            </a:r>
          </a:p>
          <a:p>
            <a:pPr marL="457200" indent="-457200">
              <a:buAutoNum type="arabicPeriod"/>
            </a:pPr>
            <a:r>
              <a:rPr lang="en-US" sz="2200" dirty="0"/>
              <a:t>The relations of elements of a visual image should be analogous to those of an actual object. </a:t>
            </a:r>
          </a:p>
          <a:p>
            <a:pPr marL="457200" indent="-457200">
              <a:buAutoNum type="arabicPeriod"/>
            </a:pPr>
            <a:r>
              <a:rPr lang="en-US" sz="2200" dirty="0"/>
              <a:t>We should be able to infer information from mental images that were not specifically stored at encoding. </a:t>
            </a:r>
          </a:p>
        </p:txBody>
      </p:sp>
      <p:sp>
        <p:nvSpPr>
          <p:cNvPr id="4" name="Content Placeholder 2"/>
          <p:cNvSpPr txBox="1">
            <a:spLocks/>
          </p:cNvSpPr>
          <p:nvPr/>
        </p:nvSpPr>
        <p:spPr>
          <a:xfrm>
            <a:off x="4765287" y="771614"/>
            <a:ext cx="4139370" cy="5667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chemeClr val="accent1"/>
              </a:buClr>
              <a:buNone/>
            </a:pPr>
            <a:r>
              <a:rPr lang="en-US" sz="2200" dirty="0"/>
              <a:t>Evidence</a:t>
            </a:r>
          </a:p>
          <a:p>
            <a:pPr marL="0" indent="0" algn="ctr">
              <a:buClr>
                <a:schemeClr val="accent1"/>
              </a:buClr>
              <a:buNone/>
            </a:pPr>
            <a:endParaRPr lang="en-US" sz="2200" dirty="0"/>
          </a:p>
          <a:p>
            <a:pPr marL="457200" indent="-457200">
              <a:buClr>
                <a:schemeClr val="accent1"/>
              </a:buClr>
              <a:buFont typeface="Arial"/>
              <a:buAutoNum type="arabicPeriod"/>
            </a:pPr>
            <a:r>
              <a:rPr lang="en-US" sz="2200" dirty="0"/>
              <a:t>Mental rotation and mental scanning</a:t>
            </a:r>
          </a:p>
          <a:p>
            <a:pPr marL="0" indent="0">
              <a:buClr>
                <a:schemeClr val="accent1"/>
              </a:buClr>
              <a:buNone/>
            </a:pPr>
            <a:endParaRPr lang="en-US" sz="2200" dirty="0"/>
          </a:p>
          <a:p>
            <a:pPr marL="0" indent="0">
              <a:buClr>
                <a:schemeClr val="accent1"/>
              </a:buClr>
              <a:buNone/>
            </a:pPr>
            <a:endParaRPr lang="en-US" sz="2200" dirty="0"/>
          </a:p>
          <a:p>
            <a:pPr marL="457200" indent="-457200">
              <a:buClr>
                <a:schemeClr val="accent1"/>
              </a:buClr>
              <a:buFont typeface="+mj-lt"/>
              <a:buAutoNum type="arabicPeriod" startAt="2"/>
            </a:pPr>
            <a:r>
              <a:rPr lang="en-US" sz="2200" dirty="0"/>
              <a:t>Grain size, symbolic distance, mental scanning</a:t>
            </a:r>
          </a:p>
          <a:p>
            <a:pPr marL="457200" indent="-457200">
              <a:buClr>
                <a:schemeClr val="accent1"/>
              </a:buClr>
              <a:buFont typeface="Arial"/>
              <a:buAutoNum type="arabicPeriod" startAt="2"/>
            </a:pPr>
            <a:endParaRPr lang="en-US" sz="2200" dirty="0"/>
          </a:p>
          <a:p>
            <a:pPr marL="0" indent="0">
              <a:buClr>
                <a:schemeClr val="accent1"/>
              </a:buClr>
              <a:buNone/>
            </a:pPr>
            <a:endParaRPr lang="en-US" sz="2200" dirty="0">
              <a:solidFill>
                <a:schemeClr val="accent1"/>
              </a:solidFill>
            </a:endParaRPr>
          </a:p>
          <a:p>
            <a:pPr marL="457200" indent="-457200">
              <a:buClr>
                <a:schemeClr val="accent1"/>
              </a:buClr>
              <a:buFont typeface="+mj-lt"/>
              <a:buAutoNum type="arabicPeriod" startAt="3"/>
            </a:pPr>
            <a:r>
              <a:rPr lang="en-US" sz="2200" dirty="0"/>
              <a:t>Imagery fusion, mental scanning, map data </a:t>
            </a:r>
          </a:p>
        </p:txBody>
      </p:sp>
    </p:spTree>
    <p:extLst>
      <p:ext uri="{BB962C8B-B14F-4D97-AF65-F5344CB8AC3E}">
        <p14:creationId xmlns:p14="http://schemas.microsoft.com/office/powerpoint/2010/main" val="1786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128"/>
            <a:ext cx="8229600" cy="709918"/>
          </a:xfrm>
        </p:spPr>
        <p:txBody>
          <a:bodyPr>
            <a:normAutofit fontScale="90000"/>
          </a:bodyPr>
          <a:lstStyle/>
          <a:p>
            <a:r>
              <a:rPr lang="en-US" sz="2800" b="1" dirty="0"/>
              <a:t>Where does functional equivalence stand?</a:t>
            </a:r>
          </a:p>
        </p:txBody>
      </p:sp>
      <p:sp>
        <p:nvSpPr>
          <p:cNvPr id="3" name="Content Placeholder 2"/>
          <p:cNvSpPr>
            <a:spLocks noGrp="1"/>
          </p:cNvSpPr>
          <p:nvPr>
            <p:ph idx="1"/>
          </p:nvPr>
        </p:nvSpPr>
        <p:spPr>
          <a:xfrm>
            <a:off x="457200" y="984556"/>
            <a:ext cx="4139370" cy="5667812"/>
          </a:xfrm>
        </p:spPr>
        <p:txBody>
          <a:bodyPr>
            <a:noAutofit/>
          </a:bodyPr>
          <a:lstStyle/>
          <a:p>
            <a:pPr marL="0" indent="0" algn="ctr">
              <a:buNone/>
            </a:pPr>
            <a:r>
              <a:rPr lang="en-US" sz="2400" dirty="0"/>
              <a:t>Claims</a:t>
            </a:r>
          </a:p>
          <a:p>
            <a:pPr marL="457200" indent="-457200">
              <a:buFont typeface="+mj-lt"/>
              <a:buAutoNum type="arabicPeriod" startAt="4"/>
            </a:pPr>
            <a:r>
              <a:rPr lang="en-US" sz="2400" dirty="0"/>
              <a:t>The construction of mental images should be analogous to the construction of visually perceptible objects. </a:t>
            </a:r>
          </a:p>
          <a:p>
            <a:pPr marL="457200" indent="-457200">
              <a:buAutoNum type="arabicPeriod" startAt="4"/>
            </a:pPr>
            <a:r>
              <a:rPr lang="en-US" sz="2400" dirty="0"/>
              <a:t>The brain structures that are used to perceive objects should be the same as those used to image objects. </a:t>
            </a:r>
          </a:p>
        </p:txBody>
      </p:sp>
      <p:sp>
        <p:nvSpPr>
          <p:cNvPr id="4" name="Content Placeholder 2"/>
          <p:cNvSpPr txBox="1">
            <a:spLocks/>
          </p:cNvSpPr>
          <p:nvPr/>
        </p:nvSpPr>
        <p:spPr>
          <a:xfrm>
            <a:off x="4765287" y="1001918"/>
            <a:ext cx="4139370" cy="5667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Evidence</a:t>
            </a:r>
          </a:p>
          <a:p>
            <a:pPr marL="457200" indent="-457200">
              <a:buClr>
                <a:schemeClr val="accent1"/>
              </a:buClr>
              <a:buFont typeface="+mj-lt"/>
              <a:buAutoNum type="arabicPeriod" startAt="4"/>
            </a:pPr>
            <a:endParaRPr lang="en-US" sz="2400" dirty="0"/>
          </a:p>
          <a:p>
            <a:pPr marL="457200" indent="-457200">
              <a:buClr>
                <a:schemeClr val="accent1"/>
              </a:buClr>
              <a:buFont typeface="+mj-lt"/>
              <a:buAutoNum type="arabicPeriod" startAt="4"/>
            </a:pPr>
            <a:r>
              <a:rPr lang="en-US" sz="2400" dirty="0"/>
              <a:t>Complexity increases construction and rotation latencies.</a:t>
            </a:r>
          </a:p>
          <a:p>
            <a:pPr marL="0" indent="0">
              <a:buNone/>
            </a:pPr>
            <a:endParaRPr lang="en-US" sz="2400" dirty="0"/>
          </a:p>
          <a:p>
            <a:pPr marL="0" indent="0">
              <a:buNone/>
            </a:pPr>
            <a:endParaRPr lang="en-US" sz="2400" dirty="0"/>
          </a:p>
          <a:p>
            <a:pPr marL="457200" indent="-457200">
              <a:buClr>
                <a:schemeClr val="accent1"/>
              </a:buClr>
              <a:buFont typeface="+mj-lt"/>
              <a:buAutoNum type="arabicPeriod" startAt="5"/>
            </a:pPr>
            <a:r>
              <a:rPr lang="en-US" sz="2400" dirty="0"/>
              <a:t>Dual-task costs, neuropsychological  data</a:t>
            </a:r>
          </a:p>
          <a:p>
            <a:pPr marL="457200" indent="-457200">
              <a:buFont typeface="Arial"/>
              <a:buAutoNum type="arabicPeriod" startAt="5"/>
            </a:pPr>
            <a:endParaRPr lang="en-US" sz="2400" dirty="0"/>
          </a:p>
          <a:p>
            <a:pPr marL="0" indent="0">
              <a:buNone/>
            </a:pPr>
            <a:endParaRPr lang="en-US" sz="2400" dirty="0"/>
          </a:p>
        </p:txBody>
      </p:sp>
    </p:spTree>
    <p:extLst>
      <p:ext uri="{BB962C8B-B14F-4D97-AF65-F5344CB8AC3E}">
        <p14:creationId xmlns:p14="http://schemas.microsoft.com/office/powerpoint/2010/main" val="13099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The other side: data that counter functional equivalence</a:t>
            </a:r>
          </a:p>
        </p:txBody>
      </p:sp>
      <p:sp>
        <p:nvSpPr>
          <p:cNvPr id="3" name="Content Placeholder 2"/>
          <p:cNvSpPr>
            <a:spLocks noGrp="1"/>
          </p:cNvSpPr>
          <p:nvPr>
            <p:ph idx="1"/>
          </p:nvPr>
        </p:nvSpPr>
        <p:spPr>
          <a:xfrm>
            <a:off x="412377" y="984556"/>
            <a:ext cx="8229600" cy="5667812"/>
          </a:xfrm>
        </p:spPr>
        <p:txBody>
          <a:bodyPr>
            <a:noAutofit/>
          </a:bodyPr>
          <a:lstStyle/>
          <a:p>
            <a:pPr marL="0" indent="0">
              <a:buNone/>
            </a:pPr>
            <a:endParaRPr lang="en-US" sz="2400" b="1" dirty="0"/>
          </a:p>
          <a:p>
            <a:pPr marL="0" lvl="0" indent="0">
              <a:buNone/>
            </a:pPr>
            <a:endParaRPr lang="en-US" sz="2400" dirty="0"/>
          </a:p>
        </p:txBody>
      </p:sp>
      <p:sp>
        <p:nvSpPr>
          <p:cNvPr id="6" name="Content Placeholder 2"/>
          <p:cNvSpPr txBox="1">
            <a:spLocks/>
          </p:cNvSpPr>
          <p:nvPr/>
        </p:nvSpPr>
        <p:spPr>
          <a:xfrm>
            <a:off x="457200" y="984556"/>
            <a:ext cx="8229600" cy="5667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endParaRPr lang="en-US" sz="2400" dirty="0"/>
          </a:p>
          <a:p>
            <a:pPr marL="457200" indent="-457200">
              <a:buClr>
                <a:schemeClr val="accent1"/>
              </a:buClr>
              <a:buFont typeface="+mj-lt"/>
              <a:buAutoNum type="arabicPeriod"/>
            </a:pPr>
            <a:r>
              <a:rPr lang="en-US" sz="2400" dirty="0"/>
              <a:t>Bartlett Figures</a:t>
            </a:r>
          </a:p>
          <a:p>
            <a:pPr marL="457200" indent="-457200">
              <a:buClr>
                <a:schemeClr val="accent1"/>
              </a:buClr>
              <a:buFont typeface="+mj-lt"/>
              <a:buAutoNum type="arabicPeriod"/>
            </a:pPr>
            <a:endParaRPr lang="en-US" sz="2400" dirty="0"/>
          </a:p>
          <a:p>
            <a:pPr marL="457200" indent="-457200">
              <a:buClr>
                <a:schemeClr val="accent1"/>
              </a:buClr>
              <a:buFont typeface="+mj-lt"/>
              <a:buAutoNum type="arabicPeriod"/>
            </a:pPr>
            <a:r>
              <a:rPr lang="en-US" sz="2400" dirty="0"/>
              <a:t>Does a Jewish Star contain a parallelogram?</a:t>
            </a:r>
          </a:p>
          <a:p>
            <a:pPr marL="457200" indent="-457200">
              <a:buClr>
                <a:schemeClr val="accent1"/>
              </a:buClr>
              <a:buFont typeface="+mj-lt"/>
              <a:buAutoNum type="arabicPeriod"/>
            </a:pPr>
            <a:endParaRPr lang="en-US" sz="2400" dirty="0"/>
          </a:p>
          <a:p>
            <a:pPr marL="457200" indent="-457200">
              <a:buClr>
                <a:schemeClr val="accent1"/>
              </a:buClr>
              <a:buFont typeface="+mj-lt"/>
              <a:buAutoNum type="arabicPeriod"/>
            </a:pPr>
            <a:r>
              <a:rPr lang="en-US" sz="2400" dirty="0"/>
              <a:t>Grasp the left, front, bottom corner of a cube with your left hand, and the right, rear, upper corner with your right hand.  Mentally rotate the cube so that the corner in your left hand is directly below the corner in your right hand.  How many corners of the imaginary cube are in the middle plane (i.e., not being grasped by your hands?</a:t>
            </a:r>
          </a:p>
          <a:p>
            <a:pPr marL="457200" indent="-457200">
              <a:buClr>
                <a:schemeClr val="accent1"/>
              </a:buClr>
              <a:buFont typeface="+mj-lt"/>
              <a:buAutoNum type="arabicPeriod"/>
            </a:pPr>
            <a:endParaRPr lang="en-US" sz="2400" dirty="0"/>
          </a:p>
          <a:p>
            <a:pPr marL="457200" indent="-457200">
              <a:buClr>
                <a:schemeClr val="accent1"/>
              </a:buClr>
              <a:buFont typeface="+mj-lt"/>
              <a:buAutoNum type="arabicPeriod"/>
            </a:pPr>
            <a:r>
              <a:rPr lang="en-US" sz="2400" dirty="0"/>
              <a:t>Draw a penny</a:t>
            </a:r>
          </a:p>
        </p:txBody>
      </p:sp>
    </p:spTree>
    <p:extLst>
      <p:ext uri="{BB962C8B-B14F-4D97-AF65-F5344CB8AC3E}">
        <p14:creationId xmlns:p14="http://schemas.microsoft.com/office/powerpoint/2010/main" val="204087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Outline: Mental Imagery</a:t>
            </a:r>
          </a:p>
        </p:txBody>
      </p:sp>
      <p:sp>
        <p:nvSpPr>
          <p:cNvPr id="3" name="Content Placeholder 2"/>
          <p:cNvSpPr>
            <a:spLocks noGrp="1"/>
          </p:cNvSpPr>
          <p:nvPr>
            <p:ph idx="1"/>
          </p:nvPr>
        </p:nvSpPr>
        <p:spPr>
          <a:xfrm>
            <a:off x="457200" y="984556"/>
            <a:ext cx="8229600" cy="5667812"/>
          </a:xfrm>
        </p:spPr>
        <p:txBody>
          <a:bodyPr>
            <a:noAutofit/>
          </a:bodyPr>
          <a:lstStyle/>
          <a:p>
            <a:pPr marL="457200" indent="-457200">
              <a:buFont typeface="+mj-lt"/>
              <a:buAutoNum type="arabicPeriod"/>
            </a:pPr>
            <a:r>
              <a:rPr lang="en-US" sz="2200" dirty="0"/>
              <a:t>Define mental imagery and give examples from several sensory modalities.</a:t>
            </a:r>
          </a:p>
          <a:p>
            <a:pPr marL="457200" indent="-457200">
              <a:buFont typeface="+mj-lt"/>
              <a:buAutoNum type="arabicPeriod"/>
            </a:pPr>
            <a:r>
              <a:rPr lang="en-US" sz="2200" dirty="0"/>
              <a:t>Describe the distinction between the two major models of imagery representation</a:t>
            </a:r>
          </a:p>
          <a:p>
            <a:pPr marL="1423988" lvl="1" indent="-457200"/>
            <a:r>
              <a:rPr lang="en-US" sz="2200" dirty="0"/>
              <a:t>analog </a:t>
            </a:r>
          </a:p>
          <a:p>
            <a:pPr marL="1423988" lvl="1" indent="-457200"/>
            <a:r>
              <a:rPr lang="en-US" sz="2200" dirty="0"/>
              <a:t>propositional </a:t>
            </a:r>
          </a:p>
          <a:p>
            <a:pPr marL="457200" indent="-457200">
              <a:buFont typeface="+mj-lt"/>
              <a:buAutoNum type="arabicPeriod"/>
            </a:pPr>
            <a:r>
              <a:rPr lang="en-US" sz="2200" dirty="0"/>
              <a:t>Define the concept of functional equivalence and its relationship to the analog/propositional debate including</a:t>
            </a:r>
          </a:p>
          <a:p>
            <a:pPr lvl="2"/>
            <a:r>
              <a:rPr lang="en-US" sz="2200" dirty="0"/>
              <a:t>cognitive maps of the world.</a:t>
            </a:r>
          </a:p>
          <a:p>
            <a:pPr lvl="2"/>
            <a:r>
              <a:rPr lang="en-US" sz="2200" dirty="0"/>
              <a:t>neuropsychological evidence.</a:t>
            </a:r>
          </a:p>
          <a:p>
            <a:pPr marL="457200" indent="-457200">
              <a:buFont typeface="+mj-lt"/>
              <a:buAutoNum type="arabicPeriod"/>
            </a:pPr>
            <a:r>
              <a:rPr lang="en-US" sz="2200" dirty="0"/>
              <a:t>Discuss practical applications of mental imagery including its use a mnemonic technique. </a:t>
            </a:r>
          </a:p>
        </p:txBody>
      </p:sp>
    </p:spTree>
    <p:extLst>
      <p:ext uri="{BB962C8B-B14F-4D97-AF65-F5344CB8AC3E}">
        <p14:creationId xmlns:p14="http://schemas.microsoft.com/office/powerpoint/2010/main" val="180245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Mental maps and functional equivalence</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dirty="0"/>
              <a:t>Which is further west: </a:t>
            </a:r>
            <a:endParaRPr lang="en-US" sz="2400" b="1" dirty="0"/>
          </a:p>
          <a:p>
            <a:pPr marL="796925" lvl="0"/>
            <a:r>
              <a:rPr lang="en-US" sz="2000" dirty="0"/>
              <a:t>Los Angeles or San Diego?</a:t>
            </a:r>
            <a:endParaRPr lang="en-US" sz="2000" b="1" dirty="0"/>
          </a:p>
          <a:p>
            <a:pPr marL="796925" lvl="0"/>
            <a:r>
              <a:rPr lang="en-US" sz="2000" dirty="0"/>
              <a:t>San Diego or Reno, NV?</a:t>
            </a:r>
            <a:endParaRPr lang="en-US" sz="2000" b="1" dirty="0"/>
          </a:p>
          <a:p>
            <a:pPr marL="796925" lvl="0"/>
            <a:r>
              <a:rPr lang="en-US" sz="2000" dirty="0"/>
              <a:t>New York or Miami?</a:t>
            </a:r>
            <a:endParaRPr lang="en-US" sz="2000" b="1" dirty="0"/>
          </a:p>
          <a:p>
            <a:pPr marL="0" indent="0">
              <a:buNone/>
            </a:pPr>
            <a:r>
              <a:rPr lang="en-US" sz="2000" dirty="0"/>
              <a:t> </a:t>
            </a:r>
            <a:r>
              <a:rPr lang="en-US" sz="2400" dirty="0"/>
              <a:t>Which is a longer trip:</a:t>
            </a:r>
            <a:endParaRPr lang="en-US" sz="2400" b="1" dirty="0"/>
          </a:p>
          <a:p>
            <a:pPr lvl="1"/>
            <a:r>
              <a:rPr lang="en-US" sz="2000" dirty="0"/>
              <a:t>Philadelphia to Pittsburgh	Philadelphia to Richmond</a:t>
            </a:r>
            <a:endParaRPr lang="en-US" sz="2000" b="1" dirty="0"/>
          </a:p>
          <a:p>
            <a:pPr lvl="1"/>
            <a:r>
              <a:rPr lang="en-US" sz="2000" dirty="0"/>
              <a:t>New York to Pittsburgh		Richmond, VA to 	Pittsburgh </a:t>
            </a:r>
            <a:endParaRPr lang="en-US" sz="2000" b="1" dirty="0"/>
          </a:p>
          <a:p>
            <a:pPr lvl="1"/>
            <a:r>
              <a:rPr lang="en-US" sz="2000" dirty="0"/>
              <a:t>Miami, FL to New York</a:t>
            </a:r>
            <a:r>
              <a:rPr lang="en-US" sz="2000" b="1" dirty="0"/>
              <a:t>		</a:t>
            </a:r>
            <a:r>
              <a:rPr lang="en-US" sz="2000" dirty="0"/>
              <a:t>Miami, FL to Columbus, OH?</a:t>
            </a:r>
          </a:p>
          <a:p>
            <a:pPr marL="0" indent="0">
              <a:buNone/>
            </a:pPr>
            <a:r>
              <a:rPr lang="en-US" sz="2400" dirty="0"/>
              <a:t>Which is farther north: Rome or Philadelphia?</a:t>
            </a:r>
          </a:p>
          <a:p>
            <a:pPr marL="0" indent="0">
              <a:buNone/>
            </a:pPr>
            <a:r>
              <a:rPr lang="en-US" sz="2400" dirty="0"/>
              <a:t>Draw an outline of the state of South Carolina.  </a:t>
            </a:r>
          </a:p>
          <a:p>
            <a:pPr marL="0" indent="0">
              <a:buNone/>
            </a:pPr>
            <a:r>
              <a:rPr lang="en-US" sz="2400" dirty="0"/>
              <a:t>Draw a US Map.</a:t>
            </a:r>
          </a:p>
        </p:txBody>
      </p:sp>
    </p:spTree>
    <p:extLst>
      <p:ext uri="{BB962C8B-B14F-4D97-AF65-F5344CB8AC3E}">
        <p14:creationId xmlns:p14="http://schemas.microsoft.com/office/powerpoint/2010/main" val="169992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More on maps</a:t>
            </a:r>
          </a:p>
        </p:txBody>
      </p:sp>
      <p:pic>
        <p:nvPicPr>
          <p:cNvPr id="3" name="Picture 2" descr="Screen Shot 2018-01-14 at 2.26.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45" y="1330401"/>
            <a:ext cx="5161276" cy="4656682"/>
          </a:xfrm>
          <a:prstGeom prst="rect">
            <a:avLst/>
          </a:prstGeom>
        </p:spPr>
      </p:pic>
    </p:spTree>
    <p:extLst>
      <p:ext uri="{BB962C8B-B14F-4D97-AF65-F5344CB8AC3E}">
        <p14:creationId xmlns:p14="http://schemas.microsoft.com/office/powerpoint/2010/main" val="169992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Compromise is always a good thing (???)</a:t>
            </a:r>
          </a:p>
        </p:txBody>
      </p:sp>
      <p:sp>
        <p:nvSpPr>
          <p:cNvPr id="3" name="Content Placeholder 2"/>
          <p:cNvSpPr>
            <a:spLocks noGrp="1"/>
          </p:cNvSpPr>
          <p:nvPr>
            <p:ph idx="1"/>
          </p:nvPr>
        </p:nvSpPr>
        <p:spPr>
          <a:xfrm>
            <a:off x="457200" y="984556"/>
            <a:ext cx="8229600" cy="5667812"/>
          </a:xfrm>
        </p:spPr>
        <p:txBody>
          <a:bodyPr>
            <a:noAutofit/>
          </a:bodyPr>
          <a:lstStyle/>
          <a:p>
            <a:pPr marL="0" indent="0" algn="ctr">
              <a:buNone/>
            </a:pPr>
            <a:r>
              <a:rPr lang="en-US" sz="2400" dirty="0"/>
              <a:t>Two types of representation</a:t>
            </a:r>
            <a:endParaRPr lang="en-US" sz="2400" b="1" dirty="0"/>
          </a:p>
          <a:p>
            <a:pPr marL="0" indent="0">
              <a:buNone/>
            </a:pPr>
            <a:r>
              <a:rPr lang="en-US" sz="2400" dirty="0"/>
              <a:t>  </a:t>
            </a:r>
            <a:endParaRPr lang="en-US" sz="2400" b="1" dirty="0"/>
          </a:p>
          <a:p>
            <a:pPr marL="0" indent="0">
              <a:buNone/>
            </a:pPr>
            <a:r>
              <a:rPr lang="en-US" sz="2400" b="1" i="1" dirty="0"/>
              <a:t>Surface  / Analog representation</a:t>
            </a:r>
            <a:endParaRPr lang="en-US" sz="2400" b="1" dirty="0"/>
          </a:p>
          <a:p>
            <a:pPr marL="796925" lvl="0"/>
            <a:r>
              <a:rPr lang="en-US" sz="2400" dirty="0"/>
              <a:t>Accounts for picture-like quality</a:t>
            </a:r>
            <a:endParaRPr lang="en-US" sz="2400" b="1" dirty="0"/>
          </a:p>
          <a:p>
            <a:pPr marL="0" indent="0">
              <a:buNone/>
            </a:pPr>
            <a:endParaRPr lang="en-US" sz="2400" b="1" dirty="0"/>
          </a:p>
          <a:p>
            <a:pPr marL="0" indent="0">
              <a:buNone/>
            </a:pPr>
            <a:r>
              <a:rPr lang="en-US" sz="2400" b="1" i="1" dirty="0"/>
              <a:t>Deep / Propositional representation</a:t>
            </a:r>
            <a:endParaRPr lang="en-US" sz="2400" b="1" dirty="0"/>
          </a:p>
          <a:p>
            <a:pPr marL="796925" lvl="0"/>
            <a:r>
              <a:rPr lang="en-US" sz="2400" dirty="0"/>
              <a:t>used to handle more difficult tasks.  </a:t>
            </a:r>
            <a:endParaRPr lang="en-US" sz="2400" b="1" dirty="0"/>
          </a:p>
          <a:p>
            <a:pPr marL="796925" lvl="0"/>
            <a:r>
              <a:rPr lang="en-US" sz="2400" dirty="0"/>
              <a:t>arbitrary relationship between what is represented and how it is represented.  </a:t>
            </a:r>
            <a:endParaRPr lang="en-US" sz="2400" b="1" dirty="0"/>
          </a:p>
        </p:txBody>
      </p:sp>
    </p:spTree>
    <p:extLst>
      <p:ext uri="{BB962C8B-B14F-4D97-AF65-F5344CB8AC3E}">
        <p14:creationId xmlns:p14="http://schemas.microsoft.com/office/powerpoint/2010/main" val="340824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Neuropsychological data</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dirty="0"/>
              <a:t>Martha Farah – ERP data</a:t>
            </a:r>
            <a:endParaRPr lang="en-US" sz="2400" b="1" dirty="0"/>
          </a:p>
          <a:p>
            <a:pPr marL="0" indent="0">
              <a:buNone/>
            </a:pPr>
            <a:r>
              <a:rPr lang="en-US" sz="2000" dirty="0"/>
              <a:t>	Group 1: 	Read a list of concrete words</a:t>
            </a:r>
            <a:endParaRPr lang="en-US" sz="2000" b="1" dirty="0"/>
          </a:p>
          <a:p>
            <a:pPr marL="0" indent="0">
              <a:buNone/>
            </a:pPr>
            <a:r>
              <a:rPr lang="en-US" sz="2000" dirty="0"/>
              <a:t>	Group 2:	 Read and image same list</a:t>
            </a:r>
            <a:endParaRPr lang="en-US" sz="2000" b="1" dirty="0"/>
          </a:p>
          <a:p>
            <a:pPr marL="0" indent="0">
              <a:buNone/>
            </a:pPr>
            <a:r>
              <a:rPr lang="en-US" sz="2000" dirty="0"/>
              <a:t>	</a:t>
            </a:r>
            <a:r>
              <a:rPr lang="en-US" sz="2000" b="1" i="1" dirty="0"/>
              <a:t>Results</a:t>
            </a:r>
            <a:r>
              <a:rPr lang="en-US" sz="2000" dirty="0"/>
              <a:t>:	No difference for first half-second</a:t>
            </a:r>
            <a:endParaRPr lang="en-US" sz="2000" b="1" dirty="0"/>
          </a:p>
          <a:p>
            <a:pPr marL="0" indent="0">
              <a:buNone/>
            </a:pPr>
            <a:r>
              <a:rPr lang="en-US" sz="2000" dirty="0"/>
              <a:t>			More occipital lobe activity in Group 2</a:t>
            </a:r>
            <a:endParaRPr lang="en-US" sz="2000" b="1" dirty="0"/>
          </a:p>
          <a:p>
            <a:pPr marL="0" indent="0">
              <a:buNone/>
            </a:pPr>
            <a:r>
              <a:rPr lang="en-US" sz="2400" dirty="0"/>
              <a:t>Two Component model</a:t>
            </a:r>
            <a:endParaRPr lang="en-US" sz="2400" b="1" dirty="0"/>
          </a:p>
          <a:p>
            <a:pPr lvl="1"/>
            <a:r>
              <a:rPr lang="en-US" sz="2200" b="1" i="1" dirty="0"/>
              <a:t>Visual </a:t>
            </a:r>
            <a:r>
              <a:rPr lang="en-US" sz="2200" dirty="0"/>
              <a:t>- physical appearance of an object</a:t>
            </a:r>
            <a:endParaRPr lang="en-US" sz="2200" b="1" dirty="0"/>
          </a:p>
          <a:p>
            <a:pPr marL="0" indent="0">
              <a:buNone/>
            </a:pPr>
            <a:r>
              <a:rPr lang="en-US" sz="2200" dirty="0"/>
              <a:t>		</a:t>
            </a:r>
            <a:r>
              <a:rPr lang="en-US" sz="2200" b="1" dirty="0"/>
              <a:t>EX:</a:t>
            </a:r>
            <a:r>
              <a:rPr lang="en-US" sz="2200" dirty="0"/>
              <a:t> Which states share shape: NC, VA, CO?</a:t>
            </a:r>
            <a:endParaRPr lang="en-US" sz="2200" b="1" dirty="0"/>
          </a:p>
          <a:p>
            <a:pPr lvl="1"/>
            <a:r>
              <a:rPr lang="en-US" sz="2200" b="1" i="1" dirty="0"/>
              <a:t>Spatial </a:t>
            </a:r>
            <a:r>
              <a:rPr lang="en-US" sz="2200" dirty="0"/>
              <a:t>- relationships between different objects</a:t>
            </a:r>
            <a:endParaRPr lang="en-US" sz="2200" b="1" dirty="0"/>
          </a:p>
          <a:p>
            <a:pPr marL="0" indent="0">
              <a:buNone/>
            </a:pPr>
            <a:r>
              <a:rPr lang="en-US" sz="2200" dirty="0"/>
              <a:t>		</a:t>
            </a:r>
            <a:r>
              <a:rPr lang="en-US" sz="2200" b="1" dirty="0"/>
              <a:t>EX:</a:t>
            </a:r>
            <a:r>
              <a:rPr lang="en-US" sz="2200" dirty="0"/>
              <a:t> Which states are closest: FL, GA, MO</a:t>
            </a:r>
            <a:endParaRPr lang="en-US" b="1" dirty="0"/>
          </a:p>
          <a:p>
            <a:pPr lvl="1"/>
            <a:r>
              <a:rPr lang="en-US" sz="2200" dirty="0"/>
              <a:t>Patient (LH)</a:t>
            </a:r>
            <a:endParaRPr lang="en-US" sz="22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392195315"/>
              </p:ext>
            </p:extLst>
          </p:nvPr>
        </p:nvGraphicFramePr>
        <p:xfrm>
          <a:off x="4808255" y="984556"/>
          <a:ext cx="5943600" cy="1574800"/>
        </p:xfrm>
        <a:graphic>
          <a:graphicData uri="http://schemas.openxmlformats.org/presentationml/2006/ole">
            <mc:AlternateContent xmlns:mc="http://schemas.openxmlformats.org/markup-compatibility/2006">
              <mc:Choice xmlns:v="urn:schemas-microsoft-com:vml" Requires="v">
                <p:oleObj spid="_x0000_s5161" name="Document" r:id="rId4" imgW="5943600" imgH="1574800" progId="Word.Document.12">
                  <p:embed/>
                </p:oleObj>
              </mc:Choice>
              <mc:Fallback>
                <p:oleObj name="Document" r:id="rId4" imgW="5943600" imgH="1574800" progId="Word.Document.12">
                  <p:embed/>
                  <p:pic>
                    <p:nvPicPr>
                      <p:cNvPr id="0" name=""/>
                      <p:cNvPicPr/>
                      <p:nvPr/>
                    </p:nvPicPr>
                    <p:blipFill>
                      <a:blip r:embed="rId5"/>
                      <a:stretch>
                        <a:fillRect/>
                      </a:stretch>
                    </p:blipFill>
                    <p:spPr>
                      <a:xfrm>
                        <a:off x="4808255" y="984556"/>
                        <a:ext cx="5943600" cy="1574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86954051"/>
              </p:ext>
            </p:extLst>
          </p:nvPr>
        </p:nvGraphicFramePr>
        <p:xfrm>
          <a:off x="6172200" y="2629933"/>
          <a:ext cx="5943600" cy="2184400"/>
        </p:xfrm>
        <a:graphic>
          <a:graphicData uri="http://schemas.openxmlformats.org/presentationml/2006/ole">
            <mc:AlternateContent xmlns:mc="http://schemas.openxmlformats.org/markup-compatibility/2006">
              <mc:Choice xmlns:v="urn:schemas-microsoft-com:vml" Requires="v">
                <p:oleObj spid="_x0000_s5162" name="Document" r:id="rId6" imgW="5943600" imgH="2184400" progId="Word.Document.12">
                  <p:embed/>
                </p:oleObj>
              </mc:Choice>
              <mc:Fallback>
                <p:oleObj name="Document" r:id="rId6" imgW="5943600" imgH="2184400" progId="Word.Document.12">
                  <p:embed/>
                  <p:pic>
                    <p:nvPicPr>
                      <p:cNvPr id="0" name=""/>
                      <p:cNvPicPr/>
                      <p:nvPr/>
                    </p:nvPicPr>
                    <p:blipFill>
                      <a:blip r:embed="rId7"/>
                      <a:stretch>
                        <a:fillRect/>
                      </a:stretch>
                    </p:blipFill>
                    <p:spPr>
                      <a:xfrm>
                        <a:off x="6172200" y="2629933"/>
                        <a:ext cx="5943600" cy="2184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51901130"/>
              </p:ext>
            </p:extLst>
          </p:nvPr>
        </p:nvGraphicFramePr>
        <p:xfrm>
          <a:off x="5410515" y="4978400"/>
          <a:ext cx="5943600" cy="1879600"/>
        </p:xfrm>
        <a:graphic>
          <a:graphicData uri="http://schemas.openxmlformats.org/presentationml/2006/ole">
            <mc:AlternateContent xmlns:mc="http://schemas.openxmlformats.org/markup-compatibility/2006">
              <mc:Choice xmlns:v="urn:schemas-microsoft-com:vml" Requires="v">
                <p:oleObj spid="_x0000_s5163" name="Document" r:id="rId8" imgW="5943600" imgH="1879600" progId="Word.Document.12">
                  <p:embed/>
                </p:oleObj>
              </mc:Choice>
              <mc:Fallback>
                <p:oleObj name="Document" r:id="rId8" imgW="5943600" imgH="1879600" progId="Word.Document.12">
                  <p:embed/>
                  <p:pic>
                    <p:nvPicPr>
                      <p:cNvPr id="0" name=""/>
                      <p:cNvPicPr/>
                      <p:nvPr/>
                    </p:nvPicPr>
                    <p:blipFill>
                      <a:blip r:embed="rId9"/>
                      <a:stretch>
                        <a:fillRect/>
                      </a:stretch>
                    </p:blipFill>
                    <p:spPr>
                      <a:xfrm>
                        <a:off x="5410515" y="4978400"/>
                        <a:ext cx="5943600" cy="1879600"/>
                      </a:xfrm>
                      <a:prstGeom prst="rect">
                        <a:avLst/>
                      </a:prstGeom>
                    </p:spPr>
                  </p:pic>
                </p:oleObj>
              </mc:Fallback>
            </mc:AlternateContent>
          </a:graphicData>
        </a:graphic>
      </p:graphicFrame>
    </p:spTree>
    <p:extLst>
      <p:ext uri="{BB962C8B-B14F-4D97-AF65-F5344CB8AC3E}">
        <p14:creationId xmlns:p14="http://schemas.microsoft.com/office/powerpoint/2010/main" val="13027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Practical Applications of Imagery</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b="1" i="1" dirty="0"/>
              <a:t>Therapy</a:t>
            </a:r>
            <a:endParaRPr lang="en-US" sz="2400" b="1" dirty="0"/>
          </a:p>
          <a:p>
            <a:pPr marL="796925" lvl="0"/>
            <a:r>
              <a:rPr lang="en-US" sz="2200" dirty="0"/>
              <a:t>Systematic desensitization</a:t>
            </a:r>
            <a:endParaRPr lang="en-US" sz="2200" b="1" dirty="0"/>
          </a:p>
          <a:p>
            <a:pPr marL="796925" lvl="0"/>
            <a:r>
              <a:rPr lang="en-US" sz="2200" dirty="0"/>
              <a:t>Guided imagery (recovered memories)</a:t>
            </a:r>
            <a:endParaRPr lang="en-US" sz="2200" b="1" dirty="0"/>
          </a:p>
          <a:p>
            <a:pPr marL="0" indent="0">
              <a:buNone/>
            </a:pPr>
            <a:r>
              <a:rPr lang="en-US" sz="2400" dirty="0"/>
              <a:t> </a:t>
            </a:r>
            <a:r>
              <a:rPr lang="en-US" sz="2400" b="1" i="1" dirty="0"/>
              <a:t>Athletics</a:t>
            </a:r>
            <a:endParaRPr lang="en-US" sz="2400" b="1" dirty="0"/>
          </a:p>
          <a:p>
            <a:pPr marL="796925" lvl="0"/>
            <a:r>
              <a:rPr lang="en-US" sz="2200" dirty="0"/>
              <a:t>Typing</a:t>
            </a:r>
            <a:endParaRPr lang="en-US" sz="2200" b="1" dirty="0"/>
          </a:p>
          <a:p>
            <a:pPr marL="0" indent="0">
              <a:buNone/>
            </a:pPr>
            <a:r>
              <a:rPr lang="en-US" sz="2400" dirty="0"/>
              <a:t> </a:t>
            </a:r>
            <a:r>
              <a:rPr lang="en-US" sz="2400" b="1" i="1" dirty="0"/>
              <a:t>Art</a:t>
            </a:r>
            <a:endParaRPr lang="en-US" sz="2400" b="1" dirty="0"/>
          </a:p>
          <a:p>
            <a:pPr marL="736600" lvl="0"/>
            <a:r>
              <a:rPr lang="en-US" sz="2200" dirty="0"/>
              <a:t>Painting</a:t>
            </a:r>
            <a:endParaRPr lang="en-US" sz="2200" b="1" dirty="0"/>
          </a:p>
          <a:p>
            <a:pPr marL="736600" lvl="0"/>
            <a:r>
              <a:rPr lang="en-US" sz="2200" dirty="0"/>
              <a:t>Literature - See the movie or not?</a:t>
            </a:r>
            <a:endParaRPr lang="en-US" sz="2200" b="1" dirty="0"/>
          </a:p>
          <a:p>
            <a:pPr marL="0" indent="0">
              <a:buNone/>
            </a:pPr>
            <a:r>
              <a:rPr lang="en-US" sz="2400" dirty="0"/>
              <a:t> </a:t>
            </a:r>
            <a:r>
              <a:rPr lang="en-US" sz="2400" b="1" i="1" dirty="0"/>
              <a:t>School</a:t>
            </a:r>
            <a:endParaRPr lang="en-US" sz="2400" b="1" dirty="0"/>
          </a:p>
          <a:p>
            <a:pPr marL="736600"/>
            <a:r>
              <a:rPr lang="en-US" sz="2200" dirty="0"/>
              <a:t>Visit your professors </a:t>
            </a:r>
          </a:p>
        </p:txBody>
      </p:sp>
    </p:spTree>
    <p:extLst>
      <p:ext uri="{BB962C8B-B14F-4D97-AF65-F5344CB8AC3E}">
        <p14:creationId xmlns:p14="http://schemas.microsoft.com/office/powerpoint/2010/main" val="268451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Imagery as a mnemonic device</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b="1" i="1" dirty="0" err="1"/>
              <a:t>Pegword</a:t>
            </a:r>
            <a:r>
              <a:rPr lang="en-US" sz="2400" b="1" i="1" dirty="0"/>
              <a:t> system</a:t>
            </a:r>
            <a:endParaRPr lang="en-US" sz="2400" b="1" dirty="0"/>
          </a:p>
          <a:p>
            <a:pPr marL="0" indent="0">
              <a:buNone/>
            </a:pPr>
            <a:r>
              <a:rPr lang="en-US" sz="2200" dirty="0"/>
              <a:t>	One-Bun				Six-Sticks		</a:t>
            </a:r>
            <a:endParaRPr lang="en-US" sz="2200" b="1" dirty="0"/>
          </a:p>
          <a:p>
            <a:pPr marL="0" indent="0">
              <a:buNone/>
            </a:pPr>
            <a:r>
              <a:rPr lang="en-US" sz="2200" dirty="0"/>
              <a:t>	Two-Shoe				Seven-Heaven</a:t>
            </a:r>
            <a:endParaRPr lang="en-US" sz="2200" b="1" dirty="0"/>
          </a:p>
          <a:p>
            <a:pPr marL="0" indent="0">
              <a:buNone/>
            </a:pPr>
            <a:r>
              <a:rPr lang="en-US" sz="2200" dirty="0"/>
              <a:t>	Three-Tree			Eight-Gate</a:t>
            </a:r>
            <a:endParaRPr lang="en-US" sz="2200" b="1" dirty="0"/>
          </a:p>
          <a:p>
            <a:pPr marL="0" indent="0">
              <a:buNone/>
            </a:pPr>
            <a:r>
              <a:rPr lang="en-US" sz="2200" dirty="0"/>
              <a:t>	Four-Door		</a:t>
            </a:r>
            <a:r>
              <a:rPr lang="en-US" sz="2200"/>
              <a:t>		Nine-Dime</a:t>
            </a:r>
            <a:endParaRPr lang="en-US" sz="2200" b="1" dirty="0"/>
          </a:p>
          <a:p>
            <a:pPr marL="0" indent="0">
              <a:buNone/>
            </a:pPr>
            <a:r>
              <a:rPr lang="en-US" sz="2200" dirty="0"/>
              <a:t>	Five-Hive				Ten-Hen</a:t>
            </a:r>
          </a:p>
          <a:p>
            <a:pPr marL="0" indent="0">
              <a:buNone/>
            </a:pPr>
            <a:r>
              <a:rPr lang="en-US" sz="2400" b="1" i="1" dirty="0"/>
              <a:t>Method of Loci</a:t>
            </a:r>
          </a:p>
          <a:p>
            <a:pPr marL="0" indent="0" algn="ctr">
              <a:buNone/>
            </a:pPr>
            <a:r>
              <a:rPr lang="en-US" sz="2400" dirty="0"/>
              <a:t>______________________________________________</a:t>
            </a:r>
            <a:endParaRPr lang="en-US" sz="2400" b="1" dirty="0"/>
          </a:p>
          <a:p>
            <a:pPr marL="0" indent="0">
              <a:buNone/>
            </a:pPr>
            <a:r>
              <a:rPr lang="en-US" sz="2400" dirty="0"/>
              <a:t> Why is imagery an effective mnemonic?</a:t>
            </a:r>
          </a:p>
          <a:p>
            <a:pPr marL="801688" indent="0">
              <a:buNone/>
            </a:pPr>
            <a:r>
              <a:rPr lang="en-US" sz="2200" dirty="0"/>
              <a:t>Bizarreness?</a:t>
            </a:r>
          </a:p>
          <a:p>
            <a:pPr marL="801688" indent="0">
              <a:buNone/>
            </a:pPr>
            <a:r>
              <a:rPr lang="en-US" sz="2200" dirty="0"/>
              <a:t>Interactivity </a:t>
            </a:r>
          </a:p>
          <a:p>
            <a:pPr marL="0" lvl="0" indent="0">
              <a:buNone/>
            </a:pPr>
            <a:endParaRPr lang="en-US" sz="2400" dirty="0"/>
          </a:p>
          <a:p>
            <a:pPr marL="0" lvl="0" indent="0">
              <a:buNone/>
            </a:pPr>
            <a:endParaRPr lang="en-US" sz="2400" dirty="0"/>
          </a:p>
          <a:p>
            <a:pPr marL="0" lvl="0" indent="0">
              <a:buNone/>
            </a:pPr>
            <a:endParaRPr lang="en-US" sz="2400" dirty="0"/>
          </a:p>
          <a:p>
            <a:pPr marL="0" lvl="0" indent="0">
              <a:buNone/>
            </a:pPr>
            <a:endParaRPr lang="en-US" sz="2400" dirty="0"/>
          </a:p>
          <a:p>
            <a:pPr marL="1435100" indent="0" defTabSz="2006600">
              <a:buNone/>
            </a:pPr>
            <a:r>
              <a:rPr lang="en-US" sz="2400" dirty="0"/>
              <a:t>	</a:t>
            </a:r>
          </a:p>
          <a:p>
            <a:pPr marL="0" lvl="0" indent="0">
              <a:buNone/>
            </a:pPr>
            <a:endParaRPr lang="en-US" sz="2400" dirty="0"/>
          </a:p>
        </p:txBody>
      </p:sp>
      <p:sp>
        <p:nvSpPr>
          <p:cNvPr id="5" name="Content Placeholder 2"/>
          <p:cNvSpPr txBox="1">
            <a:spLocks/>
          </p:cNvSpPr>
          <p:nvPr/>
        </p:nvSpPr>
        <p:spPr>
          <a:xfrm>
            <a:off x="609600" y="1136956"/>
            <a:ext cx="8229600" cy="5667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3550" indent="-463550">
              <a:buNone/>
            </a:pPr>
            <a:endParaRPr lang="en-US" sz="2000" b="1" dirty="0"/>
          </a:p>
        </p:txBody>
      </p:sp>
    </p:spTree>
    <p:extLst>
      <p:ext uri="{BB962C8B-B14F-4D97-AF65-F5344CB8AC3E}">
        <p14:creationId xmlns:p14="http://schemas.microsoft.com/office/powerpoint/2010/main" val="57141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b="1" dirty="0"/>
              <a:t>Mental Imagery</a:t>
            </a:r>
          </a:p>
        </p:txBody>
      </p:sp>
      <p:sp>
        <p:nvSpPr>
          <p:cNvPr id="3" name="Content Placeholder 2"/>
          <p:cNvSpPr>
            <a:spLocks noGrp="1"/>
          </p:cNvSpPr>
          <p:nvPr>
            <p:ph idx="1"/>
          </p:nvPr>
        </p:nvSpPr>
        <p:spPr>
          <a:xfrm>
            <a:off x="457200" y="859296"/>
            <a:ext cx="8229600" cy="5667812"/>
          </a:xfrm>
        </p:spPr>
        <p:txBody>
          <a:bodyPr>
            <a:noAutofit/>
          </a:bodyPr>
          <a:lstStyle/>
          <a:p>
            <a:pPr marL="0" indent="0">
              <a:buNone/>
            </a:pPr>
            <a:r>
              <a:rPr lang="en-US" sz="2400" b="1" i="1" dirty="0"/>
              <a:t>Imagery</a:t>
            </a:r>
            <a:r>
              <a:rPr lang="en-US" sz="2400" dirty="0"/>
              <a:t> - a mental representation of an object that is not physically present.</a:t>
            </a:r>
            <a:endParaRPr lang="en-US" sz="2400" b="1" dirty="0"/>
          </a:p>
          <a:p>
            <a:pPr marL="511175" indent="0">
              <a:buNone/>
            </a:pPr>
            <a:r>
              <a:rPr lang="en-US" sz="2400" dirty="0"/>
              <a:t>a) Visual Images</a:t>
            </a:r>
            <a:endParaRPr lang="en-US" sz="2400" b="1" dirty="0"/>
          </a:p>
          <a:p>
            <a:pPr marL="511175" indent="0">
              <a:buNone/>
            </a:pPr>
            <a:r>
              <a:rPr lang="en-US" sz="2400" dirty="0"/>
              <a:t>b) Auditory Images</a:t>
            </a:r>
            <a:endParaRPr lang="en-US" sz="2400" b="1" dirty="0"/>
          </a:p>
          <a:p>
            <a:pPr marL="511175" indent="0">
              <a:buNone/>
            </a:pPr>
            <a:r>
              <a:rPr lang="en-US" sz="2400" dirty="0"/>
              <a:t>c) Tactile, Olfactory, Gustatory</a:t>
            </a:r>
            <a:endParaRPr lang="en-US" sz="2400" b="1" dirty="0"/>
          </a:p>
          <a:p>
            <a:pPr marL="511175" indent="0">
              <a:buNone/>
            </a:pPr>
            <a:r>
              <a:rPr lang="en-US" sz="2400" dirty="0"/>
              <a:t>d) Motor Imagery</a:t>
            </a:r>
            <a:endParaRPr lang="en-US" sz="2400" b="1" dirty="0"/>
          </a:p>
          <a:p>
            <a:pPr marL="511175" indent="0">
              <a:buNone/>
            </a:pPr>
            <a:r>
              <a:rPr lang="en-US" sz="2400" dirty="0"/>
              <a:t>e) Emotional Imagery</a:t>
            </a:r>
            <a:endParaRPr lang="en-US" sz="2400" b="1" dirty="0"/>
          </a:p>
          <a:p>
            <a:pPr marL="0" indent="0">
              <a:buNone/>
            </a:pPr>
            <a:r>
              <a:rPr lang="en-US" sz="2400" b="1" i="1" dirty="0"/>
              <a:t>Key questions</a:t>
            </a:r>
            <a:r>
              <a:rPr lang="en-US" sz="2400" dirty="0"/>
              <a:t>:</a:t>
            </a:r>
            <a:endParaRPr lang="en-US" sz="2400" b="1" dirty="0"/>
          </a:p>
          <a:p>
            <a:pPr marL="796925" lvl="0"/>
            <a:r>
              <a:rPr lang="en-US" sz="2400" dirty="0"/>
              <a:t>How are images represented?</a:t>
            </a:r>
            <a:endParaRPr lang="en-US" sz="2400" b="1" dirty="0"/>
          </a:p>
          <a:p>
            <a:pPr marL="796925" lvl="0"/>
            <a:r>
              <a:rPr lang="en-US" sz="2400" dirty="0"/>
              <a:t>Relationship to true perception.</a:t>
            </a:r>
            <a:endParaRPr lang="en-US" sz="2400" b="1" dirty="0"/>
          </a:p>
          <a:p>
            <a:pPr marL="796925" lvl="0"/>
            <a:r>
              <a:rPr lang="en-US" sz="2400" dirty="0"/>
              <a:t>Individual Differences.</a:t>
            </a:r>
            <a:endParaRPr lang="en-US" sz="2400" b="1" dirty="0"/>
          </a:p>
        </p:txBody>
      </p:sp>
    </p:spTree>
    <p:extLst>
      <p:ext uri="{BB962C8B-B14F-4D97-AF65-F5344CB8AC3E}">
        <p14:creationId xmlns:p14="http://schemas.microsoft.com/office/powerpoint/2010/main" val="330137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dirty="0"/>
              <a:t>The Great Representation Debate: </a:t>
            </a:r>
            <a:br>
              <a:rPr lang="en-US" sz="2800" b="1" dirty="0"/>
            </a:br>
            <a:r>
              <a:rPr lang="en-US" sz="2800" b="1" dirty="0"/>
              <a:t>Analog vs. Propositions</a:t>
            </a:r>
            <a:r>
              <a:rPr lang="en-US" sz="2800" dirty="0"/>
              <a:t> </a:t>
            </a:r>
            <a:endParaRPr lang="en-US" sz="2800" b="1" dirty="0"/>
          </a:p>
        </p:txBody>
      </p:sp>
      <p:sp>
        <p:nvSpPr>
          <p:cNvPr id="3" name="Content Placeholder 2"/>
          <p:cNvSpPr>
            <a:spLocks noGrp="1"/>
          </p:cNvSpPr>
          <p:nvPr>
            <p:ph idx="1"/>
          </p:nvPr>
        </p:nvSpPr>
        <p:spPr>
          <a:xfrm>
            <a:off x="457200" y="984556"/>
            <a:ext cx="8229600" cy="5667812"/>
          </a:xfrm>
        </p:spPr>
        <p:txBody>
          <a:bodyPr>
            <a:noAutofit/>
          </a:bodyPr>
          <a:lstStyle/>
          <a:p>
            <a:pPr marL="0" indent="0">
              <a:buNone/>
            </a:pPr>
            <a:endParaRPr lang="en-US" sz="2400" b="1" i="1" dirty="0"/>
          </a:p>
          <a:p>
            <a:pPr marL="0" indent="0">
              <a:buNone/>
            </a:pPr>
            <a:r>
              <a:rPr lang="en-US" sz="2400" b="1" i="1" dirty="0"/>
              <a:t>Analog Code</a:t>
            </a:r>
            <a:r>
              <a:rPr lang="en-US" sz="2400" dirty="0"/>
              <a:t>: Images take a form very similar to the actual, physical object.  (Hint: </a:t>
            </a:r>
            <a:r>
              <a:rPr lang="en-US" sz="2400" i="1" dirty="0"/>
              <a:t>analogy</a:t>
            </a:r>
            <a:r>
              <a:rPr lang="en-US" sz="2400" dirty="0"/>
              <a:t>)</a:t>
            </a:r>
            <a:endParaRPr lang="en-US" sz="2400" b="1" dirty="0"/>
          </a:p>
          <a:p>
            <a:pPr marL="569913" indent="-234950">
              <a:buNone/>
            </a:pPr>
            <a:r>
              <a:rPr lang="en-US" sz="2400" b="1" i="1" dirty="0" err="1"/>
              <a:t>Kosslyn</a:t>
            </a:r>
            <a:r>
              <a:rPr lang="en-US" sz="2400" dirty="0"/>
              <a:t>: Visual images are literally pictures in the brain.  We have an internal movie theater in our heads.  There is an internal camera that projects the image, an internal screen that receives the image and an internal eye the views the image. </a:t>
            </a:r>
            <a:endParaRPr lang="en-US" sz="2400" b="1" dirty="0"/>
          </a:p>
        </p:txBody>
      </p:sp>
    </p:spTree>
    <p:extLst>
      <p:ext uri="{BB962C8B-B14F-4D97-AF65-F5344CB8AC3E}">
        <p14:creationId xmlns:p14="http://schemas.microsoft.com/office/powerpoint/2010/main" val="316715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dirty="0"/>
              <a:t>The Great Representation Debate: </a:t>
            </a:r>
            <a:br>
              <a:rPr lang="en-US" sz="2800" b="1" dirty="0"/>
            </a:br>
            <a:r>
              <a:rPr lang="en-US" sz="2800" b="1" dirty="0"/>
              <a:t>Analog vs. Propositions</a:t>
            </a:r>
            <a:r>
              <a:rPr lang="en-US" sz="2800" dirty="0"/>
              <a:t> </a:t>
            </a:r>
            <a:endParaRPr lang="en-US" sz="2800" b="1" dirty="0"/>
          </a:p>
        </p:txBody>
      </p:sp>
      <p:sp>
        <p:nvSpPr>
          <p:cNvPr id="3" name="Content Placeholder 2"/>
          <p:cNvSpPr>
            <a:spLocks noGrp="1"/>
          </p:cNvSpPr>
          <p:nvPr>
            <p:ph idx="1"/>
          </p:nvPr>
        </p:nvSpPr>
        <p:spPr>
          <a:xfrm>
            <a:off x="457200" y="984556"/>
            <a:ext cx="8229600" cy="5667812"/>
          </a:xfrm>
        </p:spPr>
        <p:txBody>
          <a:bodyPr>
            <a:noAutofit/>
          </a:bodyPr>
          <a:lstStyle/>
          <a:p>
            <a:pPr marL="0" indent="0">
              <a:buNone/>
            </a:pPr>
            <a:endParaRPr lang="en-US" sz="2400" b="1" i="1" dirty="0"/>
          </a:p>
          <a:p>
            <a:pPr marL="0" indent="0">
              <a:buNone/>
            </a:pPr>
            <a:r>
              <a:rPr lang="en-US" sz="2400" b="1" i="1" dirty="0"/>
              <a:t>Propositional Code</a:t>
            </a:r>
            <a:r>
              <a:rPr lang="en-US" sz="2400" dirty="0"/>
              <a:t>: Images are constructed using abstract, verbal descriptions.   </a:t>
            </a:r>
            <a:endParaRPr lang="en-US" sz="2400" b="1" dirty="0"/>
          </a:p>
          <a:p>
            <a:pPr marL="569913" indent="0">
              <a:buNone/>
            </a:pPr>
            <a:r>
              <a:rPr lang="en-US" sz="2400" b="1" i="1" dirty="0" err="1"/>
              <a:t>Pylyshyn</a:t>
            </a:r>
            <a:r>
              <a:rPr lang="en-US" sz="2400" dirty="0"/>
              <a:t>: Images are an </a:t>
            </a:r>
            <a:r>
              <a:rPr lang="en-US" sz="2400" i="1" dirty="0"/>
              <a:t>epiphenomenon</a:t>
            </a:r>
            <a:r>
              <a:rPr lang="en-US" sz="2400" dirty="0"/>
              <a:t>.  We don’t spontaneously generate them.  They appear to us as a consequence of activating the propositions that describe an object and we only use them under highly constrained situations. 	 </a:t>
            </a:r>
          </a:p>
        </p:txBody>
      </p:sp>
    </p:spTree>
    <p:extLst>
      <p:ext uri="{BB962C8B-B14F-4D97-AF65-F5344CB8AC3E}">
        <p14:creationId xmlns:p14="http://schemas.microsoft.com/office/powerpoint/2010/main" val="90240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dirty="0"/>
              <a:t>Contrasting analog v propositional</a:t>
            </a:r>
            <a:endParaRPr lang="en-US" sz="2800" b="1" dirty="0"/>
          </a:p>
        </p:txBody>
      </p:sp>
      <p:sp>
        <p:nvSpPr>
          <p:cNvPr id="3" name="Content Placeholder 2"/>
          <p:cNvSpPr>
            <a:spLocks noGrp="1"/>
          </p:cNvSpPr>
          <p:nvPr>
            <p:ph idx="1"/>
          </p:nvPr>
        </p:nvSpPr>
        <p:spPr>
          <a:xfrm>
            <a:off x="457200" y="984556"/>
            <a:ext cx="8229600" cy="5667812"/>
          </a:xfrm>
        </p:spPr>
        <p:txBody>
          <a:bodyPr>
            <a:noAutofit/>
          </a:bodyPr>
          <a:lstStyle/>
          <a:p>
            <a:pPr marL="280988" indent="-280988" algn="ctr">
              <a:buNone/>
            </a:pPr>
            <a:r>
              <a:rPr lang="en-US" sz="2400" dirty="0"/>
              <a:t>How do you get from </a:t>
            </a:r>
            <a:r>
              <a:rPr lang="en-US" sz="2400" dirty="0" err="1"/>
              <a:t>Fayerweather</a:t>
            </a:r>
            <a:r>
              <a:rPr lang="en-US" sz="2400" dirty="0"/>
              <a:t> to your dorm?</a:t>
            </a:r>
          </a:p>
          <a:p>
            <a:pPr marL="280988" indent="-280988">
              <a:buNone/>
            </a:pPr>
            <a:r>
              <a:rPr lang="en-US" sz="2400" b="1" dirty="0"/>
              <a:t>			      Analog				Propositional</a:t>
            </a:r>
          </a:p>
          <a:p>
            <a:pPr marL="280988" indent="-280988">
              <a:buNone/>
            </a:pPr>
            <a:endParaRPr lang="en-US" sz="2400" b="1" dirty="0"/>
          </a:p>
          <a:p>
            <a:pPr marL="280988" indent="-280988">
              <a:buNone/>
            </a:pPr>
            <a:endParaRPr lang="en-US" sz="2400" dirty="0"/>
          </a:p>
          <a:p>
            <a:pPr marL="280988" indent="-280988">
              <a:buNone/>
            </a:pPr>
            <a:r>
              <a:rPr lang="en-US" sz="2400" dirty="0"/>
              <a:t>																			Left, right, left right…</a:t>
            </a:r>
          </a:p>
        </p:txBody>
      </p:sp>
      <p:graphicFrame>
        <p:nvGraphicFramePr>
          <p:cNvPr id="5" name="Object 4"/>
          <p:cNvGraphicFramePr>
            <a:graphicFrameLocks noChangeAspect="1"/>
          </p:cNvGraphicFramePr>
          <p:nvPr>
            <p:extLst>
              <p:ext uri="{D42A27DB-BD31-4B8C-83A1-F6EECF244321}">
                <p14:modId xmlns:p14="http://schemas.microsoft.com/office/powerpoint/2010/main" val="3964746545"/>
              </p:ext>
            </p:extLst>
          </p:nvPr>
        </p:nvGraphicFramePr>
        <p:xfrm>
          <a:off x="457200" y="2307943"/>
          <a:ext cx="4559300" cy="2806700"/>
        </p:xfrm>
        <a:graphic>
          <a:graphicData uri="http://schemas.openxmlformats.org/presentationml/2006/ole">
            <mc:AlternateContent xmlns:mc="http://schemas.openxmlformats.org/markup-compatibility/2006">
              <mc:Choice xmlns:v="urn:schemas-microsoft-com:vml" Requires="v">
                <p:oleObj spid="_x0000_s2073" name="Picture" r:id="rId4" imgW="4559300" imgH="2806700" progId="Word.Picture.8">
                  <p:embed/>
                </p:oleObj>
              </mc:Choice>
              <mc:Fallback>
                <p:oleObj name="Picture" r:id="rId4" imgW="4559300" imgH="2806700" progId="Word.Picture.8">
                  <p:embed/>
                  <p:pic>
                    <p:nvPicPr>
                      <p:cNvPr id="0" name=""/>
                      <p:cNvPicPr/>
                      <p:nvPr/>
                    </p:nvPicPr>
                    <p:blipFill>
                      <a:blip r:embed="rId5"/>
                      <a:stretch>
                        <a:fillRect/>
                      </a:stretch>
                    </p:blipFill>
                    <p:spPr>
                      <a:xfrm>
                        <a:off x="457200" y="2307943"/>
                        <a:ext cx="4559300" cy="2806700"/>
                      </a:xfrm>
                      <a:prstGeom prst="rect">
                        <a:avLst/>
                      </a:prstGeom>
                    </p:spPr>
                  </p:pic>
                </p:oleObj>
              </mc:Fallback>
            </mc:AlternateContent>
          </a:graphicData>
        </a:graphic>
      </p:graphicFrame>
    </p:spTree>
    <p:extLst>
      <p:ext uri="{BB962C8B-B14F-4D97-AF65-F5344CB8AC3E}">
        <p14:creationId xmlns:p14="http://schemas.microsoft.com/office/powerpoint/2010/main" val="17929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dirty="0"/>
              <a:t>Contrasting analog v propositional</a:t>
            </a:r>
            <a:endParaRPr lang="en-US" sz="2800" b="1" dirty="0"/>
          </a:p>
        </p:txBody>
      </p:sp>
      <p:sp>
        <p:nvSpPr>
          <p:cNvPr id="3" name="Content Placeholder 2"/>
          <p:cNvSpPr>
            <a:spLocks noGrp="1"/>
          </p:cNvSpPr>
          <p:nvPr>
            <p:ph idx="1"/>
          </p:nvPr>
        </p:nvSpPr>
        <p:spPr>
          <a:xfrm>
            <a:off x="457200" y="984556"/>
            <a:ext cx="8229600" cy="5667812"/>
          </a:xfrm>
        </p:spPr>
        <p:txBody>
          <a:bodyPr>
            <a:noAutofit/>
          </a:bodyPr>
          <a:lstStyle/>
          <a:p>
            <a:pPr marL="280988" indent="-280988" algn="ctr">
              <a:buNone/>
            </a:pPr>
            <a:r>
              <a:rPr lang="en-US" sz="2400" dirty="0"/>
              <a:t>How do you know when chocolate chip cookies are done?</a:t>
            </a:r>
          </a:p>
          <a:p>
            <a:pPr marL="280988" indent="-280988" algn="ctr">
              <a:buNone/>
            </a:pPr>
            <a:endParaRPr lang="en-US" sz="2400" dirty="0"/>
          </a:p>
          <a:p>
            <a:pPr marL="280988" indent="-280988">
              <a:buNone/>
            </a:pPr>
            <a:r>
              <a:rPr lang="en-US" sz="2400" b="1" dirty="0"/>
              <a:t>			      Analog				Propositional</a:t>
            </a:r>
          </a:p>
          <a:p>
            <a:pPr marL="280988" indent="-280988">
              <a:buNone/>
            </a:pPr>
            <a:endParaRPr lang="en-US" sz="2400" b="1" dirty="0"/>
          </a:p>
          <a:p>
            <a:pPr marL="280988" indent="-280988">
              <a:buNone/>
            </a:pPr>
            <a:endParaRPr lang="en-US" sz="2400" dirty="0"/>
          </a:p>
          <a:p>
            <a:pPr marL="280988" indent="-280988">
              <a:buNone/>
            </a:pPr>
            <a:r>
              <a:rPr lang="en-US" sz="2400" dirty="0"/>
              <a:t>									Challenging!</a:t>
            </a:r>
          </a:p>
        </p:txBody>
      </p:sp>
      <p:pic>
        <p:nvPicPr>
          <p:cNvPr id="6" name="Picture 5"/>
          <p:cNvPicPr>
            <a:picLocks noChangeAspect="1"/>
          </p:cNvPicPr>
          <p:nvPr/>
        </p:nvPicPr>
        <p:blipFill>
          <a:blip r:embed="rId3"/>
          <a:stretch>
            <a:fillRect/>
          </a:stretch>
        </p:blipFill>
        <p:spPr>
          <a:xfrm>
            <a:off x="942700" y="2751662"/>
            <a:ext cx="3810000" cy="2133600"/>
          </a:xfrm>
          <a:prstGeom prst="rect">
            <a:avLst/>
          </a:prstGeom>
        </p:spPr>
      </p:pic>
    </p:spTree>
    <p:extLst>
      <p:ext uri="{BB962C8B-B14F-4D97-AF65-F5344CB8AC3E}">
        <p14:creationId xmlns:p14="http://schemas.microsoft.com/office/powerpoint/2010/main" val="41783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Challenges of studying mental imagery</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b="1" i="1" dirty="0"/>
              <a:t>Problem #1:</a:t>
            </a:r>
            <a:r>
              <a:rPr lang="en-US" sz="2400" b="1" dirty="0"/>
              <a:t>  </a:t>
            </a:r>
            <a:r>
              <a:rPr lang="en-US" sz="2400" dirty="0"/>
              <a:t>Unobservable process.</a:t>
            </a:r>
            <a:endParaRPr lang="en-US" sz="2400" b="1" dirty="0"/>
          </a:p>
          <a:p>
            <a:pPr marL="0" indent="0">
              <a:buNone/>
            </a:pPr>
            <a:endParaRPr lang="en-US" sz="2400" b="1" dirty="0"/>
          </a:p>
          <a:p>
            <a:pPr marL="0" indent="0">
              <a:buNone/>
            </a:pPr>
            <a:r>
              <a:rPr lang="en-US" sz="2400" b="1" i="1" dirty="0"/>
              <a:t>Solution #1:</a:t>
            </a:r>
            <a:endParaRPr lang="en-US" sz="2400" b="1" dirty="0"/>
          </a:p>
          <a:p>
            <a:pPr marL="0" indent="0">
              <a:buNone/>
            </a:pPr>
            <a:r>
              <a:rPr lang="en-US" sz="2400" dirty="0"/>
              <a:t>	Measure reaction time</a:t>
            </a:r>
            <a:endParaRPr lang="en-US" sz="2400" b="1" dirty="0"/>
          </a:p>
          <a:p>
            <a:pPr marL="0" indent="0">
              <a:buNone/>
            </a:pPr>
            <a:r>
              <a:rPr lang="en-US" sz="2400" b="1" dirty="0"/>
              <a:t>	EX: </a:t>
            </a:r>
            <a:r>
              <a:rPr lang="en-US" sz="2400" dirty="0"/>
              <a:t>Form an image of a cow</a:t>
            </a:r>
            <a:endParaRPr lang="en-US" sz="2400" b="1" dirty="0"/>
          </a:p>
          <a:p>
            <a:pPr marL="0" indent="0">
              <a:buNone/>
            </a:pPr>
            <a:r>
              <a:rPr lang="en-US" sz="2400" dirty="0"/>
              <a:t>	 Raise your hand when you are done.</a:t>
            </a:r>
            <a:endParaRPr lang="en-US" sz="2400" b="1" dirty="0"/>
          </a:p>
        </p:txBody>
      </p:sp>
      <p:pic>
        <p:nvPicPr>
          <p:cNvPr id="4" name="Picture 3"/>
          <p:cNvPicPr>
            <a:picLocks noChangeAspect="1"/>
          </p:cNvPicPr>
          <p:nvPr/>
        </p:nvPicPr>
        <p:blipFill>
          <a:blip r:embed="rId3"/>
          <a:stretch>
            <a:fillRect/>
          </a:stretch>
        </p:blipFill>
        <p:spPr>
          <a:xfrm>
            <a:off x="5371038" y="4258848"/>
            <a:ext cx="3772961" cy="2599151"/>
          </a:xfrm>
          <a:prstGeom prst="rect">
            <a:avLst/>
          </a:prstGeom>
        </p:spPr>
      </p:pic>
    </p:spTree>
    <p:extLst>
      <p:ext uri="{BB962C8B-B14F-4D97-AF65-F5344CB8AC3E}">
        <p14:creationId xmlns:p14="http://schemas.microsoft.com/office/powerpoint/2010/main" val="113375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fontScale="90000"/>
          </a:bodyPr>
          <a:lstStyle/>
          <a:p>
            <a:r>
              <a:rPr lang="en-US" sz="2800" b="1" dirty="0"/>
              <a:t>Challenges of studying mental imagery</a:t>
            </a:r>
          </a:p>
        </p:txBody>
      </p:sp>
      <p:sp>
        <p:nvSpPr>
          <p:cNvPr id="3" name="Content Placeholder 2"/>
          <p:cNvSpPr>
            <a:spLocks noGrp="1"/>
          </p:cNvSpPr>
          <p:nvPr>
            <p:ph idx="1"/>
          </p:nvPr>
        </p:nvSpPr>
        <p:spPr>
          <a:xfrm>
            <a:off x="457200" y="984556"/>
            <a:ext cx="8229600" cy="5667812"/>
          </a:xfrm>
        </p:spPr>
        <p:txBody>
          <a:bodyPr>
            <a:noAutofit/>
          </a:bodyPr>
          <a:lstStyle/>
          <a:p>
            <a:pPr marL="0" indent="0">
              <a:buNone/>
            </a:pPr>
            <a:r>
              <a:rPr lang="en-US" sz="2400" b="1" i="1" dirty="0"/>
              <a:t>Problem #2:</a:t>
            </a:r>
            <a:r>
              <a:rPr lang="en-US" sz="2400" dirty="0"/>
              <a:t>	Interpreting RT</a:t>
            </a:r>
            <a:endParaRPr lang="en-US" sz="2400" b="1" dirty="0"/>
          </a:p>
          <a:p>
            <a:pPr marL="0" indent="0">
              <a:buNone/>
            </a:pPr>
            <a:r>
              <a:rPr lang="en-US" sz="2400" dirty="0"/>
              <a:t>	RT varies </a:t>
            </a:r>
            <a:r>
              <a:rPr lang="en-US" sz="2400" b="1" i="1" dirty="0"/>
              <a:t>					</a:t>
            </a:r>
            <a:r>
              <a:rPr lang="en-US" sz="2400" dirty="0"/>
              <a:t>with ability.</a:t>
            </a:r>
            <a:endParaRPr lang="en-US" sz="2400" b="1" dirty="0"/>
          </a:p>
          <a:p>
            <a:pPr marL="0" indent="0">
              <a:buNone/>
            </a:pPr>
            <a:r>
              <a:rPr lang="en-US" sz="2400" dirty="0"/>
              <a:t>	RT varies </a:t>
            </a:r>
            <a:r>
              <a:rPr lang="en-US" sz="2400" b="1" i="1" dirty="0"/>
              <a:t>					</a:t>
            </a:r>
            <a:r>
              <a:rPr lang="en-US" sz="2400" dirty="0"/>
              <a:t>with level of detail.</a:t>
            </a:r>
            <a:endParaRPr lang="en-US" sz="2400" b="1" dirty="0"/>
          </a:p>
          <a:p>
            <a:pPr marL="0" indent="0">
              <a:buNone/>
            </a:pPr>
            <a:r>
              <a:rPr lang="en-US" sz="2400" dirty="0"/>
              <a:t>	Level of detail varies </a:t>
            </a:r>
            <a:r>
              <a:rPr lang="en-US" sz="2400" b="1" i="1" dirty="0"/>
              <a:t>		</a:t>
            </a:r>
            <a:r>
              <a:rPr lang="en-US" sz="2400" dirty="0"/>
              <a:t>with ability.</a:t>
            </a:r>
            <a:endParaRPr lang="en-US" sz="2400" b="1" dirty="0"/>
          </a:p>
          <a:p>
            <a:pPr marL="0" indent="0">
              <a:buNone/>
            </a:pPr>
            <a:endParaRPr lang="en-US" sz="2400" b="1" i="1" dirty="0"/>
          </a:p>
          <a:p>
            <a:pPr marL="0" indent="0">
              <a:buNone/>
            </a:pPr>
            <a:r>
              <a:rPr lang="en-US" sz="2400" b="1" i="1" dirty="0"/>
              <a:t>Solution #2:</a:t>
            </a:r>
            <a:r>
              <a:rPr lang="en-US" sz="2400" b="1" dirty="0"/>
              <a:t> </a:t>
            </a:r>
            <a:r>
              <a:rPr lang="en-US" sz="2400" dirty="0"/>
              <a:t>Measure RT and accuracy</a:t>
            </a:r>
            <a:endParaRPr lang="en-US" sz="2400" b="1" dirty="0"/>
          </a:p>
          <a:p>
            <a:pPr marL="803275" indent="-350838">
              <a:buNone/>
            </a:pPr>
            <a:r>
              <a:rPr lang="en-US" sz="2400" b="1" dirty="0"/>
              <a:t>EX:</a:t>
            </a:r>
            <a:r>
              <a:rPr lang="en-US" sz="2400" dirty="0"/>
              <a:t> Ask people to manipulate an object in their heads and ask verifiable questions. </a:t>
            </a:r>
            <a:r>
              <a:rPr lang="en-US" sz="2400" b="1" dirty="0"/>
              <a:t>(e.g., Shepard &amp; Metzler, 1971)</a:t>
            </a:r>
            <a:r>
              <a:rPr lang="en-US" sz="2400" dirty="0"/>
              <a:t> </a:t>
            </a:r>
          </a:p>
        </p:txBody>
      </p:sp>
      <p:pic>
        <p:nvPicPr>
          <p:cNvPr id="4" name="Picture 3"/>
          <p:cNvPicPr>
            <a:picLocks noChangeAspect="1"/>
          </p:cNvPicPr>
          <p:nvPr/>
        </p:nvPicPr>
        <p:blipFill>
          <a:blip r:embed="rId3"/>
          <a:stretch>
            <a:fillRect/>
          </a:stretch>
        </p:blipFill>
        <p:spPr>
          <a:xfrm>
            <a:off x="2641600" y="4544168"/>
            <a:ext cx="3848100" cy="2108200"/>
          </a:xfrm>
          <a:prstGeom prst="rect">
            <a:avLst/>
          </a:prstGeom>
        </p:spPr>
      </p:pic>
    </p:spTree>
    <p:extLst>
      <p:ext uri="{BB962C8B-B14F-4D97-AF65-F5344CB8AC3E}">
        <p14:creationId xmlns:p14="http://schemas.microsoft.com/office/powerpoint/2010/main" val="399532846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{0FB592F6-E00E-DB43-848B-1CDF625DAD7F}tf10001119</Template>
  <TotalTime>2466</TotalTime>
  <Words>1441</Words>
  <Application>Microsoft Macintosh PowerPoint</Application>
  <PresentationFormat>On-screen Show (4:3)</PresentationFormat>
  <Paragraphs>218</Paragraphs>
  <Slides>25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Rockwell</vt:lpstr>
      <vt:lpstr>Gallery</vt:lpstr>
      <vt:lpstr>Picture</vt:lpstr>
      <vt:lpstr>Document</vt:lpstr>
      <vt:lpstr>Imagery</vt:lpstr>
      <vt:lpstr>Outline: Mental Imagery</vt:lpstr>
      <vt:lpstr>Mental Imagery</vt:lpstr>
      <vt:lpstr>The Great Representation Debate:  Analog vs. Propositions </vt:lpstr>
      <vt:lpstr>The Great Representation Debate:  Analog vs. Propositions </vt:lpstr>
      <vt:lpstr>Contrasting analog v propositional</vt:lpstr>
      <vt:lpstr>Contrasting analog v propositional</vt:lpstr>
      <vt:lpstr>Challenges of studying mental imagery</vt:lpstr>
      <vt:lpstr>Challenges of studying mental imagery</vt:lpstr>
      <vt:lpstr>Functional Equivalence</vt:lpstr>
      <vt:lpstr>Predictions of Functional Equivalence</vt:lpstr>
      <vt:lpstr>Shepherd &amp; Metzler (1971): Rotation Studies</vt:lpstr>
      <vt:lpstr>Rotation Study Results</vt:lpstr>
      <vt:lpstr>Other data related to functional equivalence</vt:lpstr>
      <vt:lpstr>Functional Equivalence: Imagery Fusion studies</vt:lpstr>
      <vt:lpstr>Mental maps: SchulkindLand</vt:lpstr>
      <vt:lpstr>Where does functional equivalence stand?</vt:lpstr>
      <vt:lpstr>Where does functional equivalence stand?</vt:lpstr>
      <vt:lpstr>The other side: data that counter functional equivalence</vt:lpstr>
      <vt:lpstr>Mental maps and functional equivalence</vt:lpstr>
      <vt:lpstr>More on maps</vt:lpstr>
      <vt:lpstr>Compromise is always a good thing (???)</vt:lpstr>
      <vt:lpstr>Neuropsychological data</vt:lpstr>
      <vt:lpstr>Practical Applications of Imagery</vt:lpstr>
      <vt:lpstr>Imagery as a mnemonic device</vt:lpstr>
    </vt:vector>
  </TitlesOfParts>
  <Company>Amherst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Cognition!</dc:title>
  <dc:creator>Matthew Schulkind</dc:creator>
  <cp:lastModifiedBy>The Darkness</cp:lastModifiedBy>
  <cp:revision>150</cp:revision>
  <dcterms:created xsi:type="dcterms:W3CDTF">2018-01-04T15:50:01Z</dcterms:created>
  <dcterms:modified xsi:type="dcterms:W3CDTF">2020-02-07T03:33:23Z</dcterms:modified>
</cp:coreProperties>
</file>