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0"/>
  </p:notesMasterIdLst>
  <p:sldIdLst>
    <p:sldId id="256" r:id="rId2"/>
    <p:sldId id="281" r:id="rId3"/>
    <p:sldId id="282" r:id="rId4"/>
    <p:sldId id="423" r:id="rId5"/>
    <p:sldId id="377" r:id="rId6"/>
    <p:sldId id="425" r:id="rId7"/>
    <p:sldId id="424" r:id="rId8"/>
    <p:sldId id="407" r:id="rId9"/>
    <p:sldId id="426" r:id="rId10"/>
    <p:sldId id="287" r:id="rId11"/>
    <p:sldId id="408" r:id="rId12"/>
    <p:sldId id="378" r:id="rId13"/>
    <p:sldId id="391" r:id="rId14"/>
    <p:sldId id="343" r:id="rId15"/>
    <p:sldId id="381" r:id="rId16"/>
    <p:sldId id="411" r:id="rId17"/>
    <p:sldId id="409" r:id="rId18"/>
    <p:sldId id="427" r:id="rId19"/>
    <p:sldId id="347" r:id="rId20"/>
    <p:sldId id="428" r:id="rId21"/>
    <p:sldId id="352" r:id="rId22"/>
    <p:sldId id="429" r:id="rId23"/>
    <p:sldId id="395" r:id="rId24"/>
    <p:sldId id="430" r:id="rId25"/>
    <p:sldId id="431" r:id="rId26"/>
    <p:sldId id="356" r:id="rId27"/>
    <p:sldId id="432" r:id="rId28"/>
    <p:sldId id="412" r:id="rId29"/>
    <p:sldId id="434" r:id="rId30"/>
    <p:sldId id="413" r:id="rId31"/>
    <p:sldId id="435" r:id="rId32"/>
    <p:sldId id="420" r:id="rId33"/>
    <p:sldId id="421" r:id="rId34"/>
    <p:sldId id="414" r:id="rId35"/>
    <p:sldId id="436" r:id="rId36"/>
    <p:sldId id="415" r:id="rId37"/>
    <p:sldId id="416" r:id="rId38"/>
    <p:sldId id="42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6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schulkind:Documents:Teaching:Psych%20233%20-%20Cognitive:CogLab%20Graphs:Ch%2009%20-%20categoricalpercep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75622775958299"/>
          <c:y val="6.8241447952086906E-2"/>
          <c:w val="0.75326600269121802"/>
          <c:h val="0.80314934897456203"/>
        </c:manualLayout>
      </c:layout>
      <c:lineChart>
        <c:grouping val="standard"/>
        <c:varyColors val="0"/>
        <c:ser>
          <c:idx val="0"/>
          <c:order val="0"/>
          <c:tx>
            <c:strRef>
              <c:f>Sheet2!$M$3</c:f>
              <c:strCache>
                <c:ptCount val="1"/>
                <c:pt idx="0">
                  <c:v>BA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ysDash"/>
            </a:ln>
          </c:spPr>
          <c:marker>
            <c:symbol val="circle"/>
            <c:size val="10"/>
            <c:spPr>
              <a:solidFill>
                <a:srgbClr val="00009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cat>
            <c:strRef>
              <c:f>Sheet2!$B$2:$J$2</c:f>
              <c:strCache>
                <c:ptCount val="9"/>
                <c:pt idx="0">
                  <c:v>Ba1</c:v>
                </c:pt>
                <c:pt idx="1">
                  <c:v>Ba2</c:v>
                </c:pt>
                <c:pt idx="2">
                  <c:v>Ba3</c:v>
                </c:pt>
                <c:pt idx="3">
                  <c:v>Ba4</c:v>
                </c:pt>
                <c:pt idx="4">
                  <c:v>Ba5</c:v>
                </c:pt>
                <c:pt idx="5">
                  <c:v>Ba6</c:v>
                </c:pt>
                <c:pt idx="6">
                  <c:v>Ba7</c:v>
                </c:pt>
                <c:pt idx="7">
                  <c:v>Ba8</c:v>
                </c:pt>
                <c:pt idx="8">
                  <c:v>Ba9</c:v>
                </c:pt>
              </c:strCache>
            </c:strRef>
          </c:cat>
          <c:val>
            <c:numRef>
              <c:f>Sheet2!$N$3:$V$3</c:f>
              <c:numCache>
                <c:formatCode>General</c:formatCode>
                <c:ptCount val="9"/>
                <c:pt idx="0">
                  <c:v>8.8369999999999997</c:v>
                </c:pt>
                <c:pt idx="1">
                  <c:v>9.2239999999999984</c:v>
                </c:pt>
                <c:pt idx="2">
                  <c:v>9.0609999999999999</c:v>
                </c:pt>
                <c:pt idx="3">
                  <c:v>8.1630000000000003</c:v>
                </c:pt>
                <c:pt idx="4">
                  <c:v>5.3879999999999999</c:v>
                </c:pt>
                <c:pt idx="5">
                  <c:v>3.5510000000000002</c:v>
                </c:pt>
                <c:pt idx="6">
                  <c:v>2.4900000000000002</c:v>
                </c:pt>
                <c:pt idx="7">
                  <c:v>2.4289999999999998</c:v>
                </c:pt>
                <c:pt idx="8">
                  <c:v>2.306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59C-EE40-9888-CC51856D84E6}"/>
            </c:ext>
          </c:extLst>
        </c:ser>
        <c:ser>
          <c:idx val="1"/>
          <c:order val="1"/>
          <c:tx>
            <c:strRef>
              <c:f>Sheet2!$M$4</c:f>
              <c:strCache>
                <c:ptCount val="1"/>
                <c:pt idx="0">
                  <c:v>PA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Sheet2!$B$2:$J$2</c:f>
              <c:strCache>
                <c:ptCount val="9"/>
                <c:pt idx="0">
                  <c:v>Ba1</c:v>
                </c:pt>
                <c:pt idx="1">
                  <c:v>Ba2</c:v>
                </c:pt>
                <c:pt idx="2">
                  <c:v>Ba3</c:v>
                </c:pt>
                <c:pt idx="3">
                  <c:v>Ba4</c:v>
                </c:pt>
                <c:pt idx="4">
                  <c:v>Ba5</c:v>
                </c:pt>
                <c:pt idx="5">
                  <c:v>Ba6</c:v>
                </c:pt>
                <c:pt idx="6">
                  <c:v>Ba7</c:v>
                </c:pt>
                <c:pt idx="7">
                  <c:v>Ba8</c:v>
                </c:pt>
                <c:pt idx="8">
                  <c:v>Ba9</c:v>
                </c:pt>
              </c:strCache>
            </c:strRef>
          </c:cat>
          <c:val>
            <c:numRef>
              <c:f>Sheet2!$N$4:$V$4</c:f>
              <c:numCache>
                <c:formatCode>General</c:formatCode>
                <c:ptCount val="9"/>
                <c:pt idx="0">
                  <c:v>1.163</c:v>
                </c:pt>
                <c:pt idx="1">
                  <c:v>0.77600000000000002</c:v>
                </c:pt>
                <c:pt idx="2">
                  <c:v>0.93899999999999995</c:v>
                </c:pt>
                <c:pt idx="3">
                  <c:v>1.837</c:v>
                </c:pt>
                <c:pt idx="4">
                  <c:v>4.6119999999999992</c:v>
                </c:pt>
                <c:pt idx="5">
                  <c:v>6.4489999999999998</c:v>
                </c:pt>
                <c:pt idx="6">
                  <c:v>7.51</c:v>
                </c:pt>
                <c:pt idx="7">
                  <c:v>7.5709999999999997</c:v>
                </c:pt>
                <c:pt idx="8">
                  <c:v>7.6939999999999991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59C-EE40-9888-CC51856D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7871032"/>
        <c:axId val="-2097864696"/>
      </c:lineChart>
      <c:catAx>
        <c:axId val="-2097871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7864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7864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7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1.88679245283019E-2"/>
              <c:y val="0.3490811581623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7871032"/>
        <c:crosses val="autoZero"/>
        <c:crossBetween val="between"/>
      </c:valAx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663325828828698"/>
          <c:y val="0.41207328414656802"/>
          <c:w val="0.113207661451607"/>
          <c:h val="0.11811023622047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00ABEA"/>
    </a:solidFill>
    <a:ln w="3175">
      <a:solidFill>
        <a:srgbClr val="000000"/>
      </a:solidFill>
      <a:prstDash val="solid"/>
    </a:ln>
  </c:spPr>
  <c:txPr>
    <a:bodyPr/>
    <a:lstStyle/>
    <a:p>
      <a:pPr>
        <a:defRPr sz="17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CF02-AEC0-9E4A-96AF-5998456A1E42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5146-8046-794E-B56D-0C82C8A5BC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7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1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66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8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brother</a:t>
            </a:r>
            <a:r>
              <a:rPr lang="en-US" baseline="0" dirty="0"/>
              <a:t> and I are hard to distinguish on the phone.  </a:t>
            </a:r>
          </a:p>
          <a:p>
            <a:r>
              <a:rPr lang="en-US" baseline="0" dirty="0"/>
              <a:t>Rocks and blankets example.</a:t>
            </a:r>
          </a:p>
          <a:p>
            <a:r>
              <a:rPr lang="en-US" baseline="0" dirty="0"/>
              <a:t>Ball is not an agent; things are done with and to balls.  Balls typically don</a:t>
            </a:r>
            <a:r>
              <a:rPr lang="fr-FR" baseline="0" dirty="0"/>
              <a:t>’</a:t>
            </a:r>
            <a:r>
              <a:rPr lang="en-US" baseline="0" dirty="0"/>
              <a:t>t do stuff.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43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55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Includes</a:t>
            </a:r>
            <a:r>
              <a:rPr lang="en-US" baseline="0" dirty="0"/>
              <a:t> snow, snows, snowing.</a:t>
            </a:r>
          </a:p>
          <a:p>
            <a:r>
              <a:rPr lang="en-US" baseline="0" dirty="0"/>
              <a:t>Difficult to express numbers, but implications are clear.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66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Includes</a:t>
            </a:r>
            <a:r>
              <a:rPr lang="en-US" baseline="0" dirty="0"/>
              <a:t> snow, snows, snowing.</a:t>
            </a:r>
          </a:p>
          <a:p>
            <a:r>
              <a:rPr lang="en-US" baseline="0" dirty="0"/>
              <a:t>Difficult to express numbers, but implications are clear.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7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74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difference in surface; big difference in deep.</a:t>
            </a:r>
          </a:p>
          <a:p>
            <a:r>
              <a:rPr lang="en-US" dirty="0"/>
              <a:t>No difference in surface; big difference in deep.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4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9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97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11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490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61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0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52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8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16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41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663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45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0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0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93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4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71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146-8046-794E-B56D-0C82C8A5BC9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8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6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8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1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2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2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9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0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8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B8D5-0773-A440-88FF-E76245D0C43E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4566866-50FD-314E-911B-D3081AD8C2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941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FRD4uq1mV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KYjXiKzZWg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cvydVrhu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qyBtWIZTkI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JOZp2ZftCw" TargetMode="External"/><Relationship Id="rId2" Type="http://schemas.openxmlformats.org/officeDocument/2006/relationships/hyperlink" Target="https://www.youtube.com/watch?v=ldYkFdu5FJ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Tl1asCDOgs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WGnryjEa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3693"/>
          </a:xfrm>
        </p:spPr>
        <p:txBody>
          <a:bodyPr>
            <a:normAutofit/>
          </a:bodyPr>
          <a:lstStyle/>
          <a:p>
            <a:r>
              <a:rPr lang="en-US" dirty="0"/>
              <a:t>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095" y="5398022"/>
            <a:ext cx="8153654" cy="130961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73122" cy="32630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200" y="0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Phonology: Speech 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Size of phoneme set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English 				40 phoneme</a:t>
            </a:r>
          </a:p>
          <a:p>
            <a:pPr lvl="1"/>
            <a:r>
              <a:rPr lang="en-US" sz="2200" dirty="0"/>
              <a:t>Hawaiian				15 phonemes</a:t>
            </a:r>
          </a:p>
          <a:p>
            <a:pPr lvl="1"/>
            <a:r>
              <a:rPr lang="en-US" sz="2200" dirty="0"/>
              <a:t>African languages		60 phonemes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b="1" i="1" dirty="0"/>
              <a:t>Phonology</a:t>
            </a:r>
            <a:r>
              <a:rPr lang="en-US" sz="2400" dirty="0"/>
              <a:t> – rules for combining phonemes</a:t>
            </a:r>
            <a:br>
              <a:rPr lang="en-US" sz="2400" dirty="0"/>
            </a:br>
            <a:r>
              <a:rPr lang="en-US" sz="2400" dirty="0"/>
              <a:t>		EX: </a:t>
            </a:r>
            <a:r>
              <a:rPr lang="en-US" sz="2400" u="sng" dirty="0">
                <a:hlinkClick r:id="rId3"/>
              </a:rPr>
              <a:t>Squirrel</a:t>
            </a:r>
            <a:r>
              <a:rPr lang="en-US" sz="2400" dirty="0"/>
              <a:t>	</a:t>
            </a:r>
            <a:r>
              <a:rPr lang="en-US" sz="2400" dirty="0">
                <a:hlinkClick r:id="rId4"/>
              </a:rPr>
              <a:t>(let’s be fair)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Co-articulation</a:t>
            </a:r>
          </a:p>
          <a:p>
            <a:pPr lvl="1"/>
            <a:r>
              <a:rPr lang="en-US" sz="2200" dirty="0"/>
              <a:t>phonemes are blended in speech</a:t>
            </a:r>
            <a:endParaRPr lang="en-US" sz="2200" b="1" dirty="0"/>
          </a:p>
          <a:p>
            <a:pPr lvl="1"/>
            <a:r>
              <a:rPr lang="en-US" sz="2200" dirty="0"/>
              <a:t>telephone operator</a:t>
            </a:r>
            <a:endParaRPr lang="en-US" sz="2200" b="1" dirty="0"/>
          </a:p>
          <a:p>
            <a:pPr lvl="1"/>
            <a:r>
              <a:rPr lang="en-US" sz="2200" dirty="0"/>
              <a:t>Problem of invariance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0252" y="984556"/>
            <a:ext cx="4773748" cy="340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Phonology: Speech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Allophones</a:t>
            </a:r>
            <a:endParaRPr lang="en-US" sz="2400" b="1" dirty="0"/>
          </a:p>
          <a:p>
            <a:pPr marL="796925" lvl="0"/>
            <a:r>
              <a:rPr lang="en-US" sz="2200" dirty="0"/>
              <a:t>slightly different articulations of the same sound</a:t>
            </a:r>
            <a:endParaRPr lang="en-US" sz="2200" b="1" dirty="0"/>
          </a:p>
          <a:p>
            <a:pPr marL="796925" lvl="0"/>
            <a:r>
              <a:rPr lang="en-US" sz="2200" dirty="0"/>
              <a:t>"Please put the paper cup to your lip"</a:t>
            </a:r>
            <a:endParaRPr lang="en-US" sz="2200" b="1" dirty="0"/>
          </a:p>
          <a:p>
            <a:pPr marL="796925" lvl="0"/>
            <a:r>
              <a:rPr lang="en-US" sz="2200" dirty="0"/>
              <a:t>foreign language perception</a:t>
            </a:r>
          </a:p>
          <a:p>
            <a:pPr marL="796925"/>
            <a:r>
              <a:rPr lang="en-US" sz="2200" dirty="0"/>
              <a:t>regional differences in English</a:t>
            </a:r>
          </a:p>
          <a:p>
            <a:pPr marL="454025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99532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Is speech perception different?  Yes!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EXTREME </a:t>
            </a:r>
            <a:r>
              <a:rPr lang="en-US" sz="2400" dirty="0"/>
              <a:t>fluency  </a:t>
            </a:r>
            <a:endParaRPr lang="en-US" sz="2400" b="1" dirty="0"/>
          </a:p>
          <a:p>
            <a:pPr lvl="1"/>
            <a:r>
              <a:rPr lang="en-US" sz="2200" dirty="0"/>
              <a:t>50 phonemes/second; 50 times faster than non-speech stimuli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Categorical Perception</a:t>
            </a:r>
            <a:endParaRPr lang="en-US" sz="2400" b="1" dirty="0"/>
          </a:p>
          <a:p>
            <a:pPr lvl="1"/>
            <a:r>
              <a:rPr lang="en-US" sz="2200" dirty="0"/>
              <a:t>/</a:t>
            </a:r>
            <a:r>
              <a:rPr lang="en-US" sz="2200" dirty="0" err="1"/>
              <a:t>ba</a:t>
            </a:r>
            <a:r>
              <a:rPr lang="en-US" sz="2200" dirty="0"/>
              <a:t>/ vs. /pa/</a:t>
            </a:r>
            <a:endParaRPr lang="en-US" sz="2200" b="1" dirty="0"/>
          </a:p>
          <a:p>
            <a:pPr lvl="1"/>
            <a:r>
              <a:rPr lang="en-US" sz="2200" dirty="0"/>
              <a:t>Voice Onset Time – </a:t>
            </a:r>
            <a:r>
              <a:rPr lang="en-US" sz="2200" i="1" dirty="0"/>
              <a:t>pit</a:t>
            </a:r>
            <a:r>
              <a:rPr lang="en-US" sz="2200" dirty="0"/>
              <a:t> vs. </a:t>
            </a:r>
            <a:r>
              <a:rPr lang="en-US" sz="2200" i="1" dirty="0"/>
              <a:t>bit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6790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CogLab</a:t>
            </a:r>
            <a:r>
              <a:rPr lang="en-US" sz="2800" b="1" dirty="0"/>
              <a:t>: Categorical Perception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96850" y="1009650"/>
          <a:ext cx="875030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7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Is speech perception different?  Not so much…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Categorical perception</a:t>
            </a:r>
            <a:r>
              <a:rPr lang="en-US" sz="2400" dirty="0"/>
              <a:t> of non-speech stimuli</a:t>
            </a:r>
            <a:endParaRPr lang="en-US" sz="2400" b="1" dirty="0"/>
          </a:p>
          <a:p>
            <a:pPr marL="912813" lvl="0"/>
            <a:r>
              <a:rPr lang="en-US" sz="2200" dirty="0"/>
              <a:t>Time perception – </a:t>
            </a:r>
            <a:endParaRPr lang="en-US" sz="2200" b="1" dirty="0"/>
          </a:p>
          <a:p>
            <a:pPr marL="912813" lvl="0"/>
            <a:r>
              <a:rPr lang="en-US" sz="2200" dirty="0"/>
              <a:t>Color</a:t>
            </a:r>
            <a:endParaRPr lang="en-US" sz="2200" b="1" dirty="0"/>
          </a:p>
          <a:p>
            <a:pPr marL="912813" lvl="0"/>
            <a:r>
              <a:rPr lang="en-US" sz="2200" dirty="0"/>
              <a:t>Emotional expressions</a:t>
            </a:r>
            <a:endParaRPr lang="en-US" sz="22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/>
              <a:t>Context effects </a:t>
            </a:r>
            <a:endParaRPr lang="en-US" sz="2400" b="1" dirty="0"/>
          </a:p>
          <a:p>
            <a:pPr marL="855663" lvl="0"/>
            <a:r>
              <a:rPr lang="en-US" sz="2200" dirty="0"/>
              <a:t>phonemic restoration effect</a:t>
            </a:r>
            <a:endParaRPr lang="en-US" sz="2200" b="1" dirty="0"/>
          </a:p>
          <a:p>
            <a:pPr marL="855663" lvl="0"/>
            <a:r>
              <a:rPr lang="en-US" sz="2200" dirty="0"/>
              <a:t>phonemic refinement (Deutsch demo)</a:t>
            </a:r>
            <a:endParaRPr lang="en-US" sz="2200" b="1" dirty="0"/>
          </a:p>
          <a:p>
            <a:pPr marL="855663" lvl="0"/>
            <a:r>
              <a:rPr lang="en-US" sz="2200" dirty="0"/>
              <a:t>REM effect</a:t>
            </a:r>
            <a:endParaRPr lang="en-US" sz="2200" b="1" dirty="0"/>
          </a:p>
          <a:p>
            <a:pPr marL="0" indent="0" algn="ctr">
              <a:buNone/>
            </a:pPr>
            <a:r>
              <a:rPr lang="en-US" sz="2000" dirty="0"/>
              <a:t>______________________________________________________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Compromise position: </a:t>
            </a:r>
            <a:r>
              <a:rPr lang="en-US" sz="2400" b="1" dirty="0"/>
              <a:t>modularity </a:t>
            </a:r>
          </a:p>
        </p:txBody>
      </p:sp>
    </p:spTree>
    <p:extLst>
      <p:ext uri="{BB962C8B-B14F-4D97-AF65-F5344CB8AC3E}">
        <p14:creationId xmlns:p14="http://schemas.microsoft.com/office/powerpoint/2010/main" val="302023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Syntax: the study of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2438" indent="-452438">
              <a:buNone/>
            </a:pPr>
            <a:endParaRPr lang="en-US" sz="2400" b="1" i="1" dirty="0"/>
          </a:p>
          <a:p>
            <a:pPr marL="452438" indent="-452438">
              <a:buNone/>
            </a:pPr>
            <a:r>
              <a:rPr lang="en-US" sz="2400" b="1" i="1" dirty="0"/>
              <a:t>Prescriptive</a:t>
            </a:r>
            <a:r>
              <a:rPr lang="en-US" sz="2400" dirty="0"/>
              <a:t> grammar – </a:t>
            </a:r>
          </a:p>
          <a:p>
            <a:pPr lvl="1"/>
            <a:r>
              <a:rPr lang="en-US" sz="2200" dirty="0"/>
              <a:t>what your HS English teacher tried to teach you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  <a:p>
            <a:pPr marL="511175" indent="-511175">
              <a:buNone/>
            </a:pPr>
            <a:endParaRPr lang="en-US" sz="2400" b="1" i="1" dirty="0"/>
          </a:p>
          <a:p>
            <a:pPr marL="511175" indent="-511175">
              <a:buNone/>
            </a:pPr>
            <a:endParaRPr lang="en-US" sz="2400" b="1" i="1" dirty="0"/>
          </a:p>
          <a:p>
            <a:pPr marL="511175" indent="-511175">
              <a:buNone/>
            </a:pPr>
            <a:endParaRPr lang="en-US" sz="2400" b="1" i="1" dirty="0"/>
          </a:p>
          <a:p>
            <a:pPr marL="511175" indent="-511175">
              <a:buNone/>
            </a:pPr>
            <a:r>
              <a:rPr lang="en-US" sz="2400" b="1" i="1" dirty="0"/>
              <a:t>Descriptive</a:t>
            </a:r>
            <a:r>
              <a:rPr lang="en-US" sz="2400" dirty="0"/>
              <a:t> grammar – </a:t>
            </a:r>
          </a:p>
          <a:p>
            <a:pPr lvl="1"/>
            <a:r>
              <a:rPr lang="en-US" sz="2200" dirty="0"/>
              <a:t>the rules that govern ‘legal’ English utterances</a:t>
            </a:r>
            <a:r>
              <a:rPr lang="en-US" sz="2200" b="1" i="1" dirty="0"/>
              <a:t> 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556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Syntax: the study of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Which of these sentences use proper English syntax?</a:t>
            </a:r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 The students bought the book.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Bought the book.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Bought the student the book.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The book was bought by the student.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By whom was the book bought?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By student the book bought.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The student was bought by the book.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Who bought the book?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The book bought the student.</a:t>
            </a:r>
            <a:endParaRPr lang="en-US" sz="2200" b="1" dirty="0"/>
          </a:p>
          <a:p>
            <a:pPr marL="909638" indent="-457200">
              <a:buFont typeface="+mj-lt"/>
              <a:buAutoNum type="arabicParenR"/>
            </a:pPr>
            <a:r>
              <a:rPr lang="en-US" sz="2200" dirty="0"/>
              <a:t>The book bought.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682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2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84556"/>
            <a:ext cx="89408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Semantics</a:t>
            </a:r>
            <a:r>
              <a:rPr lang="en-US" sz="2400" dirty="0"/>
              <a:t> – how do we express meaning through language?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Speech errors</a:t>
            </a:r>
            <a:r>
              <a:rPr lang="en-US" sz="2400" b="1" dirty="0"/>
              <a:t> - </a:t>
            </a:r>
            <a:r>
              <a:rPr lang="en-US" sz="2400" dirty="0"/>
              <a:t>in-class confusions, maintain morphemes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Right</a:t>
            </a:r>
            <a:r>
              <a:rPr lang="en-US" sz="2400" dirty="0"/>
              <a:t>- and </a:t>
            </a:r>
            <a:r>
              <a:rPr lang="en-US" sz="2400" b="1" i="1" dirty="0"/>
              <a:t>left-branching</a:t>
            </a:r>
            <a:r>
              <a:rPr lang="en-US" sz="2400" dirty="0"/>
              <a:t> languages</a:t>
            </a:r>
            <a:endParaRPr lang="en-US" sz="2400" b="1" dirty="0"/>
          </a:p>
          <a:p>
            <a:pPr marL="1249363"/>
            <a:r>
              <a:rPr lang="en-US" sz="2200" dirty="0"/>
              <a:t>He bought the book at the store.	</a:t>
            </a:r>
            <a:r>
              <a:rPr lang="en-US" sz="2200" b="1" i="1" dirty="0"/>
              <a:t>vs.</a:t>
            </a:r>
          </a:p>
          <a:p>
            <a:pPr marL="1249363"/>
            <a:r>
              <a:rPr lang="en-US" sz="2200" dirty="0"/>
              <a:t>He bought at the store the book.</a:t>
            </a:r>
            <a:endParaRPr lang="en-US" sz="2200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309932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2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Syntax and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84556"/>
            <a:ext cx="89408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 Lexical entries include syntactic information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dirty="0"/>
              <a:t>	Objects can have different roles</a:t>
            </a:r>
            <a:endParaRPr lang="en-US" sz="2400" b="1" dirty="0"/>
          </a:p>
          <a:p>
            <a:pPr lvl="2"/>
            <a:r>
              <a:rPr lang="en-US" sz="2200" dirty="0"/>
              <a:t>Agent		doer of an action</a:t>
            </a:r>
            <a:endParaRPr lang="en-US" sz="2200" b="1" dirty="0"/>
          </a:p>
          <a:p>
            <a:pPr lvl="2"/>
            <a:r>
              <a:rPr lang="en-US" sz="2200" dirty="0"/>
              <a:t>Patient		receiver of an action</a:t>
            </a:r>
            <a:endParaRPr lang="en-US" sz="2200" b="1" dirty="0"/>
          </a:p>
          <a:p>
            <a:pPr lvl="2"/>
            <a:r>
              <a:rPr lang="en-US" sz="2200" dirty="0"/>
              <a:t>Beneficiary	indirect recipient of an action	</a:t>
            </a:r>
            <a:endParaRPr lang="en-US" sz="2200" b="1" dirty="0"/>
          </a:p>
          <a:p>
            <a:pPr lvl="2"/>
            <a:r>
              <a:rPr lang="en-US" sz="2200" dirty="0"/>
              <a:t>Instrument	means used to implement it</a:t>
            </a:r>
            <a:endParaRPr lang="en-US" sz="2200" b="1" dirty="0"/>
          </a:p>
          <a:p>
            <a:pPr marL="0" lvl="2" indent="0">
              <a:buNone/>
            </a:pPr>
            <a:endParaRPr lang="en-US" sz="2400" b="1" dirty="0"/>
          </a:p>
          <a:p>
            <a:pPr marL="0" lvl="2" indent="0">
              <a:buNone/>
            </a:pPr>
            <a:r>
              <a:rPr lang="en-US" sz="2400" b="1" i="1" dirty="0"/>
              <a:t>“Mary and John saw the mountains flying to California’</a:t>
            </a:r>
          </a:p>
        </p:txBody>
      </p:sp>
    </p:spTree>
    <p:extLst>
      <p:ext uri="{BB962C8B-B14F-4D97-AF65-F5344CB8AC3E}">
        <p14:creationId xmlns:p14="http://schemas.microsoft.com/office/powerpoint/2010/main" val="4112872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Linguistic Relativity / Whorfian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84556"/>
            <a:ext cx="8229600" cy="5667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400" b="1" i="1" dirty="0"/>
              <a:t>Strong </a:t>
            </a:r>
            <a:r>
              <a:rPr lang="en-US" sz="2400" dirty="0"/>
              <a:t>Version </a:t>
            </a:r>
          </a:p>
          <a:p>
            <a:pPr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language determines thought</a:t>
            </a:r>
            <a:endParaRPr lang="en-US" sz="2000" b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Weaker </a:t>
            </a:r>
            <a:r>
              <a:rPr lang="en-US" sz="2400" dirty="0"/>
              <a:t>Version </a:t>
            </a:r>
          </a:p>
          <a:p>
            <a:pPr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language influences thought.</a:t>
            </a:r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New</a:t>
            </a:r>
            <a:r>
              <a:rPr lang="en-US" sz="2400" b="1" dirty="0"/>
              <a:t> </a:t>
            </a:r>
            <a:r>
              <a:rPr lang="en-US" sz="2400" dirty="0"/>
              <a:t>Version 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language obligates us to entertain certain thoughts.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087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Outline: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400" dirty="0"/>
              <a:t>Distinguish between </a:t>
            </a:r>
            <a:r>
              <a:rPr lang="en-US" sz="2400" b="1" i="1" dirty="0"/>
              <a:t>language</a:t>
            </a:r>
            <a:r>
              <a:rPr lang="en-US" sz="2400" dirty="0"/>
              <a:t> and </a:t>
            </a:r>
            <a:r>
              <a:rPr lang="en-US" sz="2400" b="1" i="1" dirty="0"/>
              <a:t>communication</a:t>
            </a:r>
            <a:r>
              <a:rPr lang="en-US" sz="2400" dirty="0"/>
              <a:t>.</a:t>
            </a:r>
            <a:endParaRPr lang="en-US" sz="2400" b="1" dirty="0"/>
          </a:p>
          <a:p>
            <a:pPr marL="457200" indent="-457200">
              <a:buAutoNum type="arabicParenR"/>
            </a:pPr>
            <a:r>
              <a:rPr lang="en-US" sz="2400" dirty="0"/>
              <a:t>Discuss the hierarchical structure of language.</a:t>
            </a:r>
          </a:p>
          <a:p>
            <a:pPr marL="457200" indent="-457200">
              <a:buAutoNum type="arabicParenR"/>
            </a:pPr>
            <a:r>
              <a:rPr lang="en-US" sz="2400" dirty="0"/>
              <a:t>Examine a variety of approaches aimed at understanding and predicting linguistic behavior:</a:t>
            </a:r>
            <a:endParaRPr lang="en-US" sz="2400" b="1" dirty="0"/>
          </a:p>
          <a:p>
            <a:pPr marL="1195388" lvl="1"/>
            <a:r>
              <a:rPr lang="en-US" sz="2000" dirty="0"/>
              <a:t>Speech perception</a:t>
            </a:r>
            <a:endParaRPr lang="en-US" sz="2000" b="1" dirty="0"/>
          </a:p>
          <a:p>
            <a:pPr marL="1195388" lvl="1"/>
            <a:r>
              <a:rPr lang="en-US" sz="2000" dirty="0"/>
              <a:t>Speech production</a:t>
            </a:r>
            <a:endParaRPr lang="en-US" sz="2000" b="1" dirty="0"/>
          </a:p>
          <a:p>
            <a:pPr marL="1195388" lvl="1"/>
            <a:r>
              <a:rPr lang="en-US" sz="2000" dirty="0"/>
              <a:t>Syntax</a:t>
            </a:r>
            <a:endParaRPr lang="en-US" sz="2000" b="1" dirty="0"/>
          </a:p>
          <a:p>
            <a:pPr marL="1195388" lvl="1"/>
            <a:r>
              <a:rPr lang="en-US" sz="2000" dirty="0"/>
              <a:t>Chomsky’s </a:t>
            </a:r>
            <a:r>
              <a:rPr lang="en-US" sz="2000" dirty="0" err="1"/>
              <a:t>Tranformational</a:t>
            </a:r>
            <a:r>
              <a:rPr lang="en-US" sz="2000" dirty="0"/>
              <a:t> Grammar</a:t>
            </a:r>
            <a:endParaRPr lang="en-US" sz="2000" b="1" dirty="0"/>
          </a:p>
          <a:p>
            <a:pPr marL="1195388" lvl="1"/>
            <a:r>
              <a:rPr lang="en-US" sz="2000" dirty="0"/>
              <a:t>Pragmatics</a:t>
            </a:r>
            <a:endParaRPr lang="en-US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Re-visit the nature vs. nurture debate as it related to language learning.</a:t>
            </a:r>
            <a:endParaRPr lang="en-US" sz="24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Discuss language learning by non-human primates.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2452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Linguistic Relativity / Whorfian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84556"/>
            <a:ext cx="8229600" cy="5667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 Data tossed around as evidence:</a:t>
            </a:r>
            <a:endParaRPr lang="en-US" sz="2400" b="1" dirty="0"/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Inuit language has 100 different words for “snow”.</a:t>
            </a:r>
            <a:endParaRPr lang="en-US" sz="2200" b="1" dirty="0"/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Cross-cultural differences in color words</a:t>
            </a:r>
            <a:endParaRPr lang="en-US" sz="2200" b="1" dirty="0"/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Languages that like counting or timing words.</a:t>
            </a:r>
          </a:p>
          <a:p>
            <a:pPr marL="1254125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“There are 53 people on the boat but only enough lifeboats for 36.”</a:t>
            </a:r>
          </a:p>
          <a:p>
            <a:pPr marL="1254125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Not unaware of the passing of time.</a:t>
            </a:r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Marked/Unmarked terms</a:t>
            </a:r>
            <a:endParaRPr lang="en-US" sz="2200" b="1" dirty="0"/>
          </a:p>
          <a:p>
            <a:pPr marL="1252538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In English:		Belief/Disbelief</a:t>
            </a:r>
            <a:endParaRPr lang="en-US" sz="2200" b="1" dirty="0"/>
          </a:p>
          <a:p>
            <a:pPr marL="1252538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In German: 	</a:t>
            </a:r>
            <a:r>
              <a:rPr lang="en-US" sz="2200" dirty="0" err="1"/>
              <a:t>Doch</a:t>
            </a:r>
            <a:r>
              <a:rPr lang="en-US" sz="2200" dirty="0"/>
              <a:t> vs. </a:t>
            </a:r>
            <a:r>
              <a:rPr lang="en-US" sz="2200" dirty="0" err="1"/>
              <a:t>Doch</a:t>
            </a:r>
            <a:r>
              <a:rPr lang="en-US" sz="2200" dirty="0"/>
              <a:t> </a:t>
            </a:r>
            <a:r>
              <a:rPr lang="en-US" sz="2200" dirty="0" err="1"/>
              <a:t>stimt</a:t>
            </a:r>
            <a:r>
              <a:rPr lang="en-US" sz="2200" dirty="0"/>
              <a:t>.</a:t>
            </a:r>
            <a:endParaRPr lang="en-US" sz="2200" b="1" dirty="0"/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Issues of translation</a:t>
            </a:r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Die </a:t>
            </a:r>
            <a:r>
              <a:rPr lang="en-US" sz="2200" dirty="0" err="1"/>
              <a:t>brucke</a:t>
            </a:r>
            <a:r>
              <a:rPr lang="en-US" sz="2200" dirty="0"/>
              <a:t> (f) vs. el </a:t>
            </a:r>
            <a:r>
              <a:rPr lang="en-US" sz="2200" dirty="0" err="1"/>
              <a:t>puente</a:t>
            </a:r>
            <a:r>
              <a:rPr lang="en-US" sz="2200" dirty="0"/>
              <a:t> (m)</a:t>
            </a:r>
          </a:p>
          <a:p>
            <a:pPr marL="796925" lv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My North foot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3159868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Syntax and semantics: Confusion reigns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horse raced past the barn fell.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dirty="0"/>
              <a:t>		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The florist sent the flowers was very pleased.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dirty="0"/>
              <a:t>		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The old train the young.</a:t>
            </a:r>
            <a:endParaRPr lang="en-US" sz="2400" b="1" dirty="0"/>
          </a:p>
          <a:p>
            <a:pPr marL="0" lvl="0" indent="0">
              <a:buNone/>
            </a:pPr>
            <a:r>
              <a:rPr lang="en-US" sz="2400" dirty="0"/>
              <a:t>		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dirty="0"/>
              <a:t>______________________________________________</a:t>
            </a:r>
            <a:endParaRPr lang="en-US" sz="2400" b="1" dirty="0"/>
          </a:p>
          <a:p>
            <a:pPr marL="452438" indent="-452438">
              <a:buNone/>
            </a:pPr>
            <a:r>
              <a:rPr lang="en-US" sz="2400" b="1" dirty="0"/>
              <a:t>Garden path sentences</a:t>
            </a:r>
            <a:r>
              <a:rPr lang="en-US" sz="2400" dirty="0"/>
              <a:t>  - these sentences are hard because the form of the sentence creates expectations that are not met.</a:t>
            </a:r>
          </a:p>
        </p:txBody>
      </p:sp>
    </p:spTree>
    <p:extLst>
      <p:ext uri="{BB962C8B-B14F-4D97-AF65-F5344CB8AC3E}">
        <p14:creationId xmlns:p14="http://schemas.microsoft.com/office/powerpoint/2010/main" val="16999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Chomsky’s Transformational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A panda walks into a bar…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i="1" dirty="0"/>
              <a:t>Shallow Structure </a:t>
            </a:r>
          </a:p>
          <a:p>
            <a:pPr lvl="1"/>
            <a:r>
              <a:rPr lang="en-US" sz="2200" dirty="0"/>
              <a:t>The words used to express an utterance</a:t>
            </a:r>
            <a:endParaRPr lang="en-US" sz="2200" b="1" dirty="0"/>
          </a:p>
          <a:p>
            <a:pPr marL="0" indent="0">
              <a:buNone/>
            </a:pPr>
            <a:r>
              <a:rPr lang="en-US" sz="2400" b="1" i="1" dirty="0"/>
              <a:t>Deep Structure</a:t>
            </a:r>
          </a:p>
          <a:p>
            <a:pPr lvl="1"/>
            <a:r>
              <a:rPr lang="en-US" sz="2200" dirty="0"/>
              <a:t>What those words actually mean</a:t>
            </a:r>
            <a:endParaRPr lang="en-US" sz="2200" b="1" dirty="0"/>
          </a:p>
          <a:p>
            <a:pPr marL="457200" lvl="1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Why is the distinction important?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b="1" dirty="0"/>
              <a:t>	</a:t>
            </a:r>
            <a:r>
              <a:rPr lang="en-US" sz="2400" b="1" i="1" dirty="0"/>
              <a:t>Word order</a:t>
            </a:r>
            <a:r>
              <a:rPr lang="en-US" sz="2400" dirty="0"/>
              <a:t> makes a difference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The French bottle smells good.	</a:t>
            </a:r>
          </a:p>
          <a:p>
            <a:pPr marL="0" indent="0">
              <a:buNone/>
            </a:pPr>
            <a:r>
              <a:rPr lang="en-US" sz="2400" dirty="0"/>
              <a:t>	The French bottle good smells.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9827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Chomsky’s Transformational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Shallow structures are often </a:t>
            </a:r>
            <a:r>
              <a:rPr lang="en-US" sz="2400" b="1" i="1" dirty="0"/>
              <a:t>ambiguous</a:t>
            </a:r>
            <a:endParaRPr lang="en-US" sz="2400" b="1" dirty="0"/>
          </a:p>
          <a:p>
            <a:pPr marL="1195388" lvl="0" indent="-285750"/>
            <a:r>
              <a:rPr lang="en-US" sz="2200" dirty="0"/>
              <a:t>I saw a man eating fish.</a:t>
            </a:r>
            <a:endParaRPr lang="en-US" sz="2200" b="1" dirty="0"/>
          </a:p>
          <a:p>
            <a:pPr marL="1195388" lvl="0" indent="-285750"/>
            <a:r>
              <a:rPr lang="en-US" sz="2200" dirty="0"/>
              <a:t>The spy saw the cop with binoculars.</a:t>
            </a:r>
            <a:endParaRPr lang="en-US" sz="2200" b="1" dirty="0"/>
          </a:p>
          <a:p>
            <a:pPr marL="1195388" lvl="0" indent="-285750"/>
            <a:r>
              <a:rPr lang="en-US" sz="2200" dirty="0"/>
              <a:t>The Mayor ordered the police to stop drinking.</a:t>
            </a:r>
            <a:endParaRPr lang="en-US" sz="2200" b="1" dirty="0"/>
          </a:p>
          <a:p>
            <a:pPr marL="1195388" lvl="0" indent="-285750"/>
            <a:r>
              <a:rPr lang="en-US" sz="2200" dirty="0"/>
              <a:t>Librarian: </a:t>
            </a:r>
            <a:r>
              <a:rPr lang="en-US" sz="2200" dirty="0" err="1"/>
              <a:t>Shh</a:t>
            </a:r>
            <a:r>
              <a:rPr lang="en-US" sz="2200" dirty="0"/>
              <a:t>!!  The people around you can't read.</a:t>
            </a:r>
            <a:endParaRPr lang="en-US" sz="2200" b="1" dirty="0"/>
          </a:p>
          <a:p>
            <a:pPr marL="1195388" lvl="1"/>
            <a:r>
              <a:rPr lang="en-US" sz="2200" dirty="0"/>
              <a:t>Student: Then what are they doing in a library.</a:t>
            </a:r>
            <a:endParaRPr lang="en-US" sz="2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940693"/>
              </p:ext>
            </p:extLst>
          </p:nvPr>
        </p:nvGraphicFramePr>
        <p:xfrm>
          <a:off x="2814167" y="4801523"/>
          <a:ext cx="3515665" cy="1205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889000" imgH="304800" progId="Equation.3">
                  <p:embed/>
                </p:oleObj>
              </mc:Choice>
              <mc:Fallback>
                <p:oleObj name="Equation" r:id="rId4" imgW="8890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4167" y="4801523"/>
                        <a:ext cx="3515665" cy="1205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2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Do we ever remember the shallow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Jokes, personal statements, and insults</a:t>
            </a:r>
            <a:endParaRPr lang="en-US" sz="2400" b="1" dirty="0"/>
          </a:p>
          <a:p>
            <a:pPr marL="738188"/>
            <a:r>
              <a:rPr lang="en-US" sz="2200" dirty="0"/>
              <a:t>Why?  Because exact wording matters</a:t>
            </a:r>
            <a:endParaRPr lang="en-US" sz="2200" b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Rhythmic speech</a:t>
            </a:r>
            <a:endParaRPr lang="en-US" sz="2400" b="1" dirty="0"/>
          </a:p>
          <a:p>
            <a:pPr marL="796925" lvl="0"/>
            <a:r>
              <a:rPr lang="en-US" sz="2200" dirty="0"/>
              <a:t>Rubin (1977) memory for 23rd Psalm, National Anthem, Preamble</a:t>
            </a:r>
            <a:endParaRPr lang="en-US" sz="2200" b="1" dirty="0"/>
          </a:p>
          <a:p>
            <a:pPr marL="796925" lvl="0"/>
            <a:r>
              <a:rPr lang="en-US" sz="2200" dirty="0"/>
              <a:t>Why?  Rhythmic structure gives you an opportunity to restart at the next rhythmic juncture</a:t>
            </a:r>
            <a:endParaRPr lang="en-US" sz="22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4572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Do we ever remember the shallow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/>
              <a:t>Song lyrics and counting-rhymes</a:t>
            </a:r>
            <a:endParaRPr lang="en-US" sz="2400" b="1" dirty="0"/>
          </a:p>
          <a:p>
            <a:pPr lvl="1"/>
            <a:r>
              <a:rPr lang="en-US" sz="2200" dirty="0"/>
              <a:t>Why?  Integrated levels of multiple constraints</a:t>
            </a:r>
            <a:endParaRPr lang="en-US" sz="22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Friend of the Devil</a:t>
            </a:r>
            <a:endParaRPr lang="en-US" sz="2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I've got two reasons why I cry away each lonely night,</a:t>
            </a:r>
            <a:endParaRPr lang="en-US" sz="22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The first one's named Sweet Anne Marie and she's my heart's ____________.</a:t>
            </a:r>
            <a:endParaRPr lang="en-US" sz="22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The second one is prison babe, and the Sheriff's on my trail,</a:t>
            </a:r>
            <a:endParaRPr lang="en-US" sz="22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And if he catches up with me I'm </a:t>
            </a:r>
            <a:r>
              <a:rPr lang="en-US" sz="2200" dirty="0" err="1"/>
              <a:t>gonna</a:t>
            </a:r>
            <a:r>
              <a:rPr lang="en-US" sz="2200" dirty="0"/>
              <a:t> spend my life in 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3940287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Pragmatics: how we express our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Surface structure changes dramatically (and spontaneously) depending on the audience’s</a:t>
            </a:r>
            <a:endParaRPr lang="en-US" sz="2400" b="1" dirty="0"/>
          </a:p>
          <a:p>
            <a:pPr marL="1131888" lvl="0"/>
            <a:r>
              <a:rPr lang="en-US" sz="2000" dirty="0"/>
              <a:t>Age</a:t>
            </a:r>
            <a:endParaRPr lang="en-US" sz="2000" b="1" dirty="0"/>
          </a:p>
          <a:p>
            <a:pPr marL="1131888" lvl="0"/>
            <a:r>
              <a:rPr lang="en-US" sz="2000" dirty="0"/>
              <a:t>Native language</a:t>
            </a:r>
            <a:endParaRPr lang="en-US" sz="2000" b="1" dirty="0"/>
          </a:p>
          <a:p>
            <a:pPr marL="1131888" lvl="0"/>
            <a:r>
              <a:rPr lang="en-US" sz="2000" dirty="0"/>
              <a:t>Social Standing</a:t>
            </a:r>
            <a:endParaRPr lang="en-US" sz="2000" b="1" dirty="0"/>
          </a:p>
          <a:p>
            <a:pPr marL="1131888" lvl="0"/>
            <a:r>
              <a:rPr lang="en-US" sz="2000" dirty="0"/>
              <a:t>Relationship</a:t>
            </a:r>
            <a:endParaRPr lang="en-US" sz="2000" b="1" dirty="0"/>
          </a:p>
          <a:p>
            <a:pPr marL="1131888" lvl="0"/>
            <a:r>
              <a:rPr lang="en-US" sz="2000" dirty="0"/>
              <a:t>Setting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4513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Pragmatics: how we express our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400" dirty="0"/>
              <a:t>The musicality of speech</a:t>
            </a:r>
            <a:endParaRPr lang="en-US" sz="2400" b="1" dirty="0"/>
          </a:p>
          <a:p>
            <a:pPr lvl="1"/>
            <a:r>
              <a:rPr lang="en-US" sz="2200" dirty="0"/>
              <a:t>Prosody – pitch variations in speech including tonal languages</a:t>
            </a:r>
            <a:endParaRPr lang="en-US" sz="2200" b="1" dirty="0"/>
          </a:p>
          <a:p>
            <a:pPr lvl="1"/>
            <a:r>
              <a:rPr lang="en-US" sz="2200" dirty="0"/>
              <a:t>Cadence – the timing of speech utterance (stressed v unstressed syllables)</a:t>
            </a:r>
            <a:endParaRPr lang="en-US" sz="2200" b="1" dirty="0"/>
          </a:p>
          <a:p>
            <a:pPr lvl="1"/>
            <a:r>
              <a:rPr lang="en-US" sz="2200" dirty="0"/>
              <a:t>Both have implications for meaning </a:t>
            </a:r>
          </a:p>
          <a:p>
            <a:pPr lvl="1"/>
            <a:r>
              <a:rPr lang="en-US" sz="2200" dirty="0"/>
              <a:t>Difference between different </a:t>
            </a:r>
            <a:r>
              <a:rPr lang="en-US" sz="2200" dirty="0">
                <a:hlinkClick r:id="rId3"/>
              </a:rPr>
              <a:t>languages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879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Language learning: Nature v. </a:t>
            </a:r>
            <a:r>
              <a:rPr lang="en-US" sz="2800" b="1" dirty="0">
                <a:solidFill>
                  <a:srgbClr val="FF0000"/>
                </a:solidFill>
              </a:rPr>
              <a:t>Nurture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Imitation</a:t>
            </a:r>
          </a:p>
          <a:p>
            <a:pPr lvl="1"/>
            <a:r>
              <a:rPr lang="en-US" sz="2200" dirty="0"/>
              <a:t>However, never would hear "</a:t>
            </a:r>
            <a:r>
              <a:rPr lang="en-US" sz="2200" dirty="0" err="1"/>
              <a:t>goed</a:t>
            </a:r>
            <a:r>
              <a:rPr lang="en-US" sz="2200" dirty="0"/>
              <a:t>"/"</a:t>
            </a:r>
            <a:r>
              <a:rPr lang="en-US" sz="2200" dirty="0" err="1"/>
              <a:t>buyed</a:t>
            </a:r>
            <a:r>
              <a:rPr lang="en-US" sz="2200" dirty="0"/>
              <a:t>"</a:t>
            </a:r>
          </a:p>
          <a:p>
            <a:pPr lvl="1"/>
            <a:r>
              <a:rPr lang="en-US" sz="2200" dirty="0"/>
              <a:t>Babbling closely tied to native language</a:t>
            </a:r>
          </a:p>
          <a:p>
            <a:pPr lvl="1"/>
            <a:r>
              <a:rPr lang="en-US" sz="2200" dirty="0"/>
              <a:t>Parents speak differently to girls than boys and girls develop language earlier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Learn a set of rules</a:t>
            </a:r>
          </a:p>
          <a:p>
            <a:pPr lvl="1"/>
            <a:r>
              <a:rPr lang="en-US" sz="2200" dirty="0"/>
              <a:t>What is the plural of "</a:t>
            </a:r>
            <a:r>
              <a:rPr lang="en-US" sz="2200" dirty="0" err="1"/>
              <a:t>wuk</a:t>
            </a:r>
            <a:r>
              <a:rPr lang="en-US" sz="2200" dirty="0"/>
              <a:t>"?</a:t>
            </a:r>
          </a:p>
          <a:p>
            <a:pPr lvl="1"/>
            <a:r>
              <a:rPr lang="en-US" sz="2200" dirty="0"/>
              <a:t>What is the plural of "</a:t>
            </a:r>
            <a:r>
              <a:rPr lang="en-US" sz="2200" dirty="0" err="1"/>
              <a:t>wug</a:t>
            </a:r>
            <a:r>
              <a:rPr lang="en-US" sz="2200" dirty="0"/>
              <a:t>"?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 Behaviorist Account</a:t>
            </a:r>
          </a:p>
          <a:p>
            <a:pPr marL="738188" lvl="0"/>
            <a:r>
              <a:rPr lang="en-US" sz="2200" dirty="0"/>
              <a:t>rewarded for sounds that approach real words</a:t>
            </a:r>
          </a:p>
          <a:p>
            <a:pPr marL="1138238" lvl="1"/>
            <a:r>
              <a:rPr lang="en-US" sz="2200" dirty="0"/>
              <a:t>Abby’s first word was ‘</a:t>
            </a:r>
            <a:r>
              <a:rPr lang="en-US" sz="2200" dirty="0" err="1"/>
              <a:t>Dada</a:t>
            </a:r>
            <a:r>
              <a:rPr lang="en-US" sz="22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484698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Language learning: Nature v. </a:t>
            </a:r>
            <a:r>
              <a:rPr lang="en-US" sz="2800" b="1" dirty="0">
                <a:solidFill>
                  <a:srgbClr val="FF0000"/>
                </a:solidFill>
              </a:rPr>
              <a:t>Nurture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509588" lvl="0" indent="0">
              <a:buNone/>
            </a:pPr>
            <a:endParaRPr lang="en-US" sz="2400" dirty="0"/>
          </a:p>
          <a:p>
            <a:pPr marL="509588" lvl="0" indent="0">
              <a:buNone/>
            </a:pPr>
            <a:r>
              <a:rPr lang="en-US" sz="2400" dirty="0"/>
              <a:t>However, not good at explaining grammar</a:t>
            </a:r>
          </a:p>
          <a:p>
            <a:pPr marL="1073150" lvl="1" indent="-342900"/>
            <a:r>
              <a:rPr lang="en-US" sz="2200" dirty="0"/>
              <a:t>mothers correct errors of fact; ‘Nobody don’t like me.</a:t>
            </a:r>
          </a:p>
          <a:p>
            <a:pPr marL="1073150" lvl="1" indent="-342900"/>
            <a:r>
              <a:rPr lang="en-US" sz="2200" dirty="0"/>
              <a:t>generalize to novel situations</a:t>
            </a:r>
          </a:p>
          <a:p>
            <a:pPr marL="1073150" lvl="1" indent="-342900"/>
            <a:r>
              <a:rPr lang="en-US" sz="2200" dirty="0"/>
              <a:t>generate/understand novel utterances 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181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Defining Language…is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Language is very difficult to put into words.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								</a:t>
            </a:r>
            <a:r>
              <a:rPr lang="en-US" sz="2400" b="1" dirty="0"/>
              <a:t>~ Voltaire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Language is…</a:t>
            </a:r>
            <a:endParaRPr lang="en-US" sz="2400" b="1" dirty="0"/>
          </a:p>
          <a:p>
            <a:pPr marL="912813" lvl="0" indent="-168275"/>
            <a:r>
              <a:rPr lang="en-US" sz="2400" dirty="0"/>
              <a:t>a system of symbols that individuals use to communicate ideas or feelings to one another</a:t>
            </a:r>
            <a:endParaRPr lang="en-US" sz="2400" b="1" dirty="0"/>
          </a:p>
          <a:p>
            <a:pPr marL="912813" lvl="0" indent="-168275"/>
            <a:r>
              <a:rPr lang="en-US" sz="2400" dirty="0"/>
              <a:t>a rule-governed use of arbitrary symbols.</a:t>
            </a:r>
            <a:endParaRPr lang="en-US" sz="2400" b="1" dirty="0"/>
          </a:p>
          <a:p>
            <a:pPr marL="912813" lvl="0" indent="-168275"/>
            <a:r>
              <a:rPr lang="en-US" sz="2400" dirty="0"/>
              <a:t>a shared symbolic system for communication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 Language is </a:t>
            </a:r>
            <a:r>
              <a:rPr lang="en-US" sz="2400" b="1" i="1" dirty="0"/>
              <a:t>not</a:t>
            </a:r>
            <a:r>
              <a:rPr lang="en-US" sz="2400" b="1" dirty="0"/>
              <a:t> </a:t>
            </a:r>
            <a:r>
              <a:rPr lang="en-US" sz="2400" dirty="0"/>
              <a:t>synonymous with communication!!!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4315568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Saffran</a:t>
            </a:r>
            <a:r>
              <a:rPr lang="en-US" sz="2800" b="1" dirty="0"/>
              <a:t>, </a:t>
            </a:r>
            <a:r>
              <a:rPr lang="en-US" sz="2800" b="1" dirty="0" err="1"/>
              <a:t>Aslin</a:t>
            </a:r>
            <a:r>
              <a:rPr lang="en-US" sz="2800" b="1" dirty="0"/>
              <a:t>, &amp; Newport (1996): 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2438" indent="-452438">
              <a:buNone/>
            </a:pPr>
            <a:r>
              <a:rPr lang="en-US" sz="2400" b="1" i="1" dirty="0"/>
              <a:t>Theoretical Question</a:t>
            </a:r>
            <a:r>
              <a:rPr lang="en-US" sz="2400" dirty="0"/>
              <a:t>:</a:t>
            </a:r>
          </a:p>
          <a:p>
            <a:pPr marL="452438" indent="-452438">
              <a:buNone/>
            </a:pPr>
            <a:endParaRPr lang="en-US" sz="2200" b="1" dirty="0"/>
          </a:p>
          <a:p>
            <a:pPr marL="452438" indent="-452438">
              <a:buNone/>
            </a:pPr>
            <a:r>
              <a:rPr lang="en-US" sz="2400" b="1" i="1" dirty="0"/>
              <a:t>Empirical Question</a:t>
            </a:r>
            <a:r>
              <a:rPr lang="en-US" sz="2400" dirty="0"/>
              <a:t>:</a:t>
            </a:r>
            <a:endParaRPr lang="en-US" sz="2400" b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Intro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What is the evidence of experience-independent learning?  Experience dependent learning?</a:t>
            </a:r>
            <a:endParaRPr lang="en-US" sz="2200" b="1" dirty="0"/>
          </a:p>
          <a:p>
            <a:pPr lvl="1"/>
            <a:r>
              <a:rPr lang="en-US" sz="2200" dirty="0"/>
              <a:t>Why is language segmentation a difficult problem?</a:t>
            </a:r>
            <a:endParaRPr lang="en-US" sz="2200" b="1" dirty="0"/>
          </a:p>
          <a:p>
            <a:pPr lvl="1"/>
            <a:r>
              <a:rPr lang="en-US" sz="2200" dirty="0"/>
              <a:t>What are transitional probabilities?</a:t>
            </a:r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267" y="843411"/>
            <a:ext cx="4169533" cy="277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 err="1"/>
              <a:t>Saffran</a:t>
            </a:r>
            <a:r>
              <a:rPr lang="en-US" sz="2800" b="1" dirty="0"/>
              <a:t>, </a:t>
            </a:r>
            <a:r>
              <a:rPr lang="en-US" sz="2800" b="1" dirty="0" err="1"/>
              <a:t>Aslin</a:t>
            </a:r>
            <a:r>
              <a:rPr lang="en-US" sz="2800" b="1" dirty="0"/>
              <a:t>, &amp; Newport (1996):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Method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Why did they use synthesized speech?</a:t>
            </a:r>
            <a:endParaRPr lang="en-US" sz="2200" b="1" dirty="0"/>
          </a:p>
          <a:p>
            <a:pPr lvl="1"/>
            <a:r>
              <a:rPr lang="en-US" sz="2200" dirty="0"/>
              <a:t>Words: </a:t>
            </a:r>
            <a:r>
              <a:rPr lang="en-US" sz="2200" dirty="0" err="1"/>
              <a:t>tupiro</a:t>
            </a:r>
            <a:r>
              <a:rPr lang="en-US" sz="2200" dirty="0"/>
              <a:t>/</a:t>
            </a:r>
            <a:r>
              <a:rPr lang="en-US" sz="2200" dirty="0" err="1"/>
              <a:t>golabu</a:t>
            </a:r>
            <a:r>
              <a:rPr lang="en-US" sz="2200" dirty="0"/>
              <a:t>/</a:t>
            </a:r>
            <a:r>
              <a:rPr lang="en-US" sz="2200" dirty="0" err="1"/>
              <a:t>bidaku</a:t>
            </a:r>
            <a:r>
              <a:rPr lang="en-US" sz="2200" dirty="0"/>
              <a:t>/</a:t>
            </a:r>
            <a:r>
              <a:rPr lang="en-US" sz="2200" dirty="0" err="1"/>
              <a:t>padoti</a:t>
            </a:r>
            <a:endParaRPr lang="en-US" sz="2200" b="1" dirty="0"/>
          </a:p>
          <a:p>
            <a:pPr lvl="2"/>
            <a:r>
              <a:rPr lang="en-US" sz="2200" dirty="0"/>
              <a:t>Transitional probabilities?</a:t>
            </a:r>
            <a:endParaRPr lang="en-US" sz="2200" b="1" dirty="0"/>
          </a:p>
          <a:p>
            <a:pPr lvl="1"/>
            <a:r>
              <a:rPr lang="en-US" sz="2200" dirty="0"/>
              <a:t>E1 Test: </a:t>
            </a:r>
            <a:r>
              <a:rPr lang="en-US" sz="2200" dirty="0" err="1"/>
              <a:t>tupiro</a:t>
            </a:r>
            <a:r>
              <a:rPr lang="en-US" sz="2200" dirty="0"/>
              <a:t> vs. </a:t>
            </a:r>
            <a:r>
              <a:rPr lang="en-US" sz="2200" dirty="0" err="1"/>
              <a:t>dapiku</a:t>
            </a:r>
            <a:endParaRPr lang="en-US" sz="2200" b="1" dirty="0"/>
          </a:p>
          <a:p>
            <a:pPr lvl="1"/>
            <a:r>
              <a:rPr lang="en-US" sz="2200" b="1" dirty="0"/>
              <a:t>E2 Test: </a:t>
            </a:r>
            <a:r>
              <a:rPr lang="en-US" sz="2200" b="1" dirty="0" err="1"/>
              <a:t>tupiro</a:t>
            </a:r>
            <a:r>
              <a:rPr lang="en-US" sz="2200" b="1" dirty="0"/>
              <a:t> vs. </a:t>
            </a:r>
            <a:r>
              <a:rPr lang="en-US" sz="2200" b="1" dirty="0" err="1"/>
              <a:t>rogala</a:t>
            </a:r>
            <a:r>
              <a:rPr lang="en-US" sz="2200" b="1" dirty="0"/>
              <a:t> or </a:t>
            </a:r>
            <a:r>
              <a:rPr lang="en-US" sz="2200" b="1" dirty="0" err="1"/>
              <a:t>bubida</a:t>
            </a:r>
            <a:r>
              <a:rPr lang="en-US" sz="2200" dirty="0"/>
              <a:t> </a:t>
            </a:r>
          </a:p>
        </p:txBody>
      </p:sp>
      <p:pic>
        <p:nvPicPr>
          <p:cNvPr id="4098" name="Picture 2" descr="Image result for smart baby images">
            <a:extLst>
              <a:ext uri="{FF2B5EF4-FFF2-40B4-BE49-F238E27FC236}">
                <a16:creationId xmlns:a16="http://schemas.microsoft.com/office/drawing/2014/main" id="{948B2314-19BC-C845-9670-B1E517D64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1224"/>
            <a:ext cx="4108537" cy="29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mart baby images">
            <a:extLst>
              <a:ext uri="{FF2B5EF4-FFF2-40B4-BE49-F238E27FC236}">
                <a16:creationId xmlns:a16="http://schemas.microsoft.com/office/drawing/2014/main" id="{7D2B21A1-4899-F841-ADA9-4CE7D48F8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282" y="4121225"/>
            <a:ext cx="2949718" cy="294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smart baby images">
            <a:extLst>
              <a:ext uri="{FF2B5EF4-FFF2-40B4-BE49-F238E27FC236}">
                <a16:creationId xmlns:a16="http://schemas.microsoft.com/office/drawing/2014/main" id="{981B831A-C1E5-124F-ABD7-65BDBECFB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298" y="4121224"/>
            <a:ext cx="3043149" cy="294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59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 fontScale="90000"/>
          </a:bodyPr>
          <a:lstStyle/>
          <a:p>
            <a:r>
              <a:rPr lang="en-US" sz="2800" b="1" dirty="0" err="1"/>
              <a:t>Saffran</a:t>
            </a:r>
            <a:r>
              <a:rPr lang="en-US" sz="2800" b="1" dirty="0"/>
              <a:t>, </a:t>
            </a:r>
            <a:r>
              <a:rPr lang="en-US" sz="2800" b="1" dirty="0" err="1"/>
              <a:t>Aslin</a:t>
            </a:r>
            <a:r>
              <a:rPr lang="en-US" sz="2800" b="1" dirty="0"/>
              <a:t>, &amp; Newport (1996): Results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Results</a:t>
            </a:r>
            <a:r>
              <a:rPr lang="en-US" sz="2400" dirty="0"/>
              <a:t>:</a:t>
            </a:r>
            <a:r>
              <a:rPr lang="en-US" sz="2400" b="1" dirty="0"/>
              <a:t>	</a:t>
            </a:r>
            <a:r>
              <a:rPr lang="en-US" sz="2400" dirty="0"/>
              <a:t>Listened longer to:</a:t>
            </a:r>
          </a:p>
          <a:p>
            <a:pPr marL="0" indent="0">
              <a:buNone/>
            </a:pPr>
            <a:endParaRPr lang="en-US" sz="1000" b="1" i="1" dirty="0"/>
          </a:p>
          <a:p>
            <a:pPr marL="0" indent="0">
              <a:buNone/>
            </a:pPr>
            <a:r>
              <a:rPr lang="en-US" sz="2400" b="1" i="1" dirty="0"/>
              <a:t>Implications/Questions</a:t>
            </a:r>
            <a:r>
              <a:rPr lang="en-US" sz="2400" dirty="0"/>
              <a:t>: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did </a:t>
            </a:r>
            <a:r>
              <a:rPr lang="en-US" sz="2200" dirty="0" err="1"/>
              <a:t>Exp</a:t>
            </a:r>
            <a:r>
              <a:rPr lang="en-US" sz="2200" dirty="0"/>
              <a:t> 2 accomplish that </a:t>
            </a:r>
            <a:r>
              <a:rPr lang="en-US" sz="2200" dirty="0" err="1"/>
              <a:t>Exp</a:t>
            </a:r>
            <a:r>
              <a:rPr lang="en-US" sz="2200" dirty="0"/>
              <a:t> 1 did not?</a:t>
            </a: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do infants learn vocabulary? </a:t>
            </a: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Is this type of learning completely experience-based?</a:t>
            </a: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are the ‘other types of cues’ that </a:t>
            </a:r>
            <a:r>
              <a:rPr lang="en-US" sz="2200" dirty="0" err="1"/>
              <a:t>Saffran</a:t>
            </a:r>
            <a:r>
              <a:rPr lang="en-US" sz="2200" dirty="0"/>
              <a:t>, et al. (1996) allude to in the penultimate paragraph?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Why did the authors use a habituation procedure?  Do you have any concerns about this </a:t>
            </a:r>
            <a:r>
              <a:rPr lang="en-US" sz="2200" dirty="0" err="1"/>
              <a:t>methdology</a:t>
            </a:r>
            <a:r>
              <a:rPr lang="en-US" sz="2200" dirty="0"/>
              <a:t>? </a:t>
            </a:r>
            <a:endParaRPr lang="en-US" sz="2200" b="1" dirty="0"/>
          </a:p>
          <a:p>
            <a:pPr marL="0" indent="0" algn="ctr">
              <a:buNone/>
            </a:pPr>
            <a:r>
              <a:rPr lang="en-US" sz="2000" dirty="0"/>
              <a:t>___________________________________________________</a:t>
            </a:r>
            <a:endParaRPr lang="en-US" sz="2000" b="1" dirty="0"/>
          </a:p>
          <a:p>
            <a:pPr marL="0" indent="0" algn="r">
              <a:buNone/>
            </a:pPr>
            <a:r>
              <a:rPr lang="en-US" sz="2000" b="1" dirty="0"/>
              <a:t>Aside: Better with foreign language than nonsense</a:t>
            </a:r>
            <a:r>
              <a:rPr lang="en-US" sz="2000" dirty="0"/>
              <a:t>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84556"/>
            <a:ext cx="4352003" cy="12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Language learning: </a:t>
            </a:r>
            <a:r>
              <a:rPr lang="en-US" sz="2800" b="1" dirty="0">
                <a:solidFill>
                  <a:srgbClr val="FF0000"/>
                </a:solidFill>
              </a:rPr>
              <a:t>Nature</a:t>
            </a:r>
            <a:r>
              <a:rPr lang="en-US" sz="2800" b="1" dirty="0"/>
              <a:t> v. Nurture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556"/>
            <a:ext cx="9144000" cy="56678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b="1" i="1" dirty="0"/>
              <a:t>Cultural Universals</a:t>
            </a:r>
            <a:endParaRPr lang="en-US" sz="2400" b="1" dirty="0"/>
          </a:p>
          <a:p>
            <a:pPr lvl="1"/>
            <a:r>
              <a:rPr lang="en-US" sz="2200" dirty="0"/>
              <a:t>Progress very similar across cultures</a:t>
            </a:r>
          </a:p>
          <a:p>
            <a:pPr lvl="1"/>
            <a:r>
              <a:rPr lang="en-US" sz="2200" dirty="0"/>
              <a:t>Girls hit major milestones before boys do (could be genes)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b="1" i="1" dirty="0"/>
              <a:t>Cooing </a:t>
            </a:r>
            <a:endParaRPr lang="en-US" sz="2400" b="1" dirty="0"/>
          </a:p>
          <a:p>
            <a:pPr lvl="1"/>
            <a:r>
              <a:rPr lang="en-US" sz="2200" dirty="0"/>
              <a:t>sounds the same across cultures and even in deaf children</a:t>
            </a:r>
            <a:endParaRPr lang="en-US" sz="2200" b="1" dirty="0"/>
          </a:p>
          <a:p>
            <a:pPr lvl="1"/>
            <a:r>
              <a:rPr lang="en-US" sz="2200" dirty="0"/>
              <a:t>deaf children don’t babble</a:t>
            </a:r>
            <a:endParaRPr lang="en-US" sz="24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b="1" i="1" dirty="0"/>
              <a:t>Infant phoneme recognition</a:t>
            </a:r>
            <a:endParaRPr lang="en-US" sz="2400" b="1" dirty="0"/>
          </a:p>
          <a:p>
            <a:pPr lvl="1"/>
            <a:r>
              <a:rPr lang="en-US" sz="2000" dirty="0"/>
              <a:t>Through at least 6 months, all phonemes are distinguishable</a:t>
            </a:r>
            <a:endParaRPr lang="en-US" sz="2000" b="1" dirty="0"/>
          </a:p>
          <a:p>
            <a:pPr lvl="2"/>
            <a:r>
              <a:rPr lang="en-US" sz="2000" dirty="0"/>
              <a:t>Japanese kids lose /l/ vs. /r/</a:t>
            </a:r>
            <a:endParaRPr lang="en-US" sz="2000" b="1" dirty="0"/>
          </a:p>
          <a:p>
            <a:pPr lvl="2"/>
            <a:r>
              <a:rPr lang="en-US" sz="2000" dirty="0"/>
              <a:t>English kids lose allophones of /t/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b="1" i="1" dirty="0"/>
              <a:t>Subject-Verb-Object Order</a:t>
            </a:r>
            <a:endParaRPr lang="en-US" sz="2400" b="1" dirty="0"/>
          </a:p>
          <a:p>
            <a:pPr lvl="1"/>
            <a:r>
              <a:rPr lang="en-US" sz="2000" dirty="0"/>
              <a:t>OVS and OSV never used  </a:t>
            </a:r>
          </a:p>
        </p:txBody>
      </p:sp>
    </p:spTree>
    <p:extLst>
      <p:ext uri="{BB962C8B-B14F-4D97-AF65-F5344CB8AC3E}">
        <p14:creationId xmlns:p14="http://schemas.microsoft.com/office/powerpoint/2010/main" val="2260534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Language learning: sensitive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Definition</a:t>
            </a:r>
            <a:endParaRPr lang="en-US" sz="2400" b="1" dirty="0"/>
          </a:p>
          <a:p>
            <a:pPr marL="796925" lvl="0"/>
            <a:r>
              <a:rPr lang="en-US" sz="2200" dirty="0"/>
              <a:t>Plasticity confined to a restricted period</a:t>
            </a:r>
            <a:endParaRPr lang="en-US" sz="2200" b="1" dirty="0"/>
          </a:p>
          <a:p>
            <a:pPr marL="796925" lvl="0"/>
            <a:r>
              <a:rPr lang="en-US" sz="2200" dirty="0"/>
              <a:t>Learning is irreversible</a:t>
            </a:r>
            <a:endParaRPr lang="en-US" sz="2200" b="1" dirty="0"/>
          </a:p>
          <a:p>
            <a:pPr marL="454025" lvl="0" indent="0">
              <a:buNone/>
            </a:pPr>
            <a:r>
              <a:rPr lang="en-US" sz="2200" b="1" dirty="0"/>
              <a:t>		</a:t>
            </a:r>
            <a:r>
              <a:rPr lang="en-US" sz="2200" dirty="0"/>
              <a:t>children denied speech (Genie)</a:t>
            </a:r>
            <a:endParaRPr lang="en-US" sz="2200" b="1" dirty="0"/>
          </a:p>
          <a:p>
            <a:pPr marL="909638" lvl="1" indent="0">
              <a:buNone/>
            </a:pPr>
            <a:r>
              <a:rPr lang="en-US" sz="2200" dirty="0"/>
              <a:t>	2</a:t>
            </a:r>
            <a:r>
              <a:rPr lang="en-US" sz="2200" baseline="30000" dirty="0"/>
              <a:t>nd</a:t>
            </a:r>
            <a:r>
              <a:rPr lang="en-US" sz="2200" dirty="0"/>
              <a:t> language learning</a:t>
            </a:r>
            <a:endParaRPr lang="en-US" sz="2200" b="1" dirty="0"/>
          </a:p>
          <a:p>
            <a:pPr marL="738188" lvl="1" indent="-285750"/>
            <a:r>
              <a:rPr lang="en-US" sz="2200" dirty="0"/>
              <a:t>Adults learn faster but rarely gain same level of proficiency</a:t>
            </a:r>
            <a:endParaRPr lang="en-US" sz="2200" b="1" dirty="0"/>
          </a:p>
          <a:p>
            <a:pPr marL="738188" lvl="1" indent="-285750"/>
            <a:r>
              <a:rPr lang="en-US" sz="2200" dirty="0"/>
              <a:t>early vs. late learners of sign language</a:t>
            </a:r>
            <a:endParaRPr lang="en-US" sz="2200" b="1" dirty="0"/>
          </a:p>
          <a:p>
            <a:pPr marL="738188"/>
            <a:r>
              <a:rPr lang="en-US" sz="2200" dirty="0"/>
              <a:t>Cortical organization of L1 and L2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 </a:t>
            </a:r>
            <a:r>
              <a:rPr lang="en-US" sz="2000" dirty="0"/>
              <a:t> 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4698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Language learning: sensitive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i="1" dirty="0"/>
              <a:t>Why do sensitive periods occur?</a:t>
            </a:r>
            <a:endParaRPr lang="en-US" sz="2400" b="1" dirty="0"/>
          </a:p>
          <a:p>
            <a:pPr marL="796925" lvl="0"/>
            <a:r>
              <a:rPr lang="en-US" sz="2200" dirty="0"/>
              <a:t>By-product of specialization</a:t>
            </a:r>
            <a:endParaRPr lang="en-US" sz="2200" b="1" dirty="0"/>
          </a:p>
          <a:p>
            <a:pPr marL="796925" lvl="0"/>
            <a:r>
              <a:rPr lang="en-US" sz="2200" dirty="0"/>
              <a:t>Cortical areas respond to wide-range of stimuli</a:t>
            </a:r>
            <a:endParaRPr lang="en-US" sz="2200" b="1" dirty="0"/>
          </a:p>
          <a:p>
            <a:pPr marL="796925" lvl="0"/>
            <a:r>
              <a:rPr lang="en-US" sz="2200" dirty="0"/>
              <a:t>Slowly become specialized</a:t>
            </a:r>
            <a:endParaRPr lang="en-US" sz="2200" b="1" dirty="0"/>
          </a:p>
          <a:p>
            <a:pPr marL="796925" lvl="0"/>
            <a:r>
              <a:rPr lang="en-US" sz="2200" dirty="0"/>
              <a:t>When specialization is complete, critical period closes</a:t>
            </a:r>
            <a:endParaRPr lang="en-US" sz="2200" b="1" dirty="0"/>
          </a:p>
          <a:p>
            <a:pPr marL="454025" indent="0">
              <a:buNone/>
            </a:pPr>
            <a:r>
              <a:rPr lang="en-US" sz="2200" b="1" dirty="0"/>
              <a:t>		EX</a:t>
            </a:r>
            <a:r>
              <a:rPr lang="en-US" sz="2200" dirty="0"/>
              <a:t>: Raising animals in the dark</a:t>
            </a:r>
            <a:endParaRPr lang="en-US" sz="2200" b="1" dirty="0"/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419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Natural language in non-humans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err="1"/>
              <a:t>Semanticity</a:t>
            </a:r>
            <a:endParaRPr lang="en-US" sz="2400" b="1" dirty="0"/>
          </a:p>
          <a:p>
            <a:pPr lvl="1"/>
            <a:r>
              <a:rPr lang="en-US" sz="2200" dirty="0"/>
              <a:t>Chimps make different sounds for different predators</a:t>
            </a:r>
            <a:endParaRPr lang="en-US" sz="2200" b="1" dirty="0"/>
          </a:p>
          <a:p>
            <a:pPr marL="0" indent="0">
              <a:buNone/>
            </a:pPr>
            <a:r>
              <a:rPr lang="en-US" sz="2400" b="1" i="1" dirty="0"/>
              <a:t>Flexibility</a:t>
            </a:r>
            <a:endParaRPr lang="en-US" sz="2400" b="1" dirty="0"/>
          </a:p>
          <a:p>
            <a:pPr lvl="1"/>
            <a:r>
              <a:rPr lang="en-US" sz="2200" dirty="0"/>
              <a:t>Animal communication is not dynamic</a:t>
            </a:r>
          </a:p>
          <a:p>
            <a:pPr lvl="1"/>
            <a:r>
              <a:rPr lang="en-US" sz="2200" dirty="0"/>
              <a:t>But, whales change calls after exposure to other pods.</a:t>
            </a:r>
          </a:p>
          <a:p>
            <a:pPr marL="0" indent="0">
              <a:buNone/>
            </a:pPr>
            <a:r>
              <a:rPr lang="en-US" sz="2400" b="1" i="1" dirty="0"/>
              <a:t>Limited Scope</a:t>
            </a:r>
            <a:endParaRPr lang="en-US" sz="2400" b="1" dirty="0"/>
          </a:p>
          <a:p>
            <a:pPr lvl="1"/>
            <a:r>
              <a:rPr lang="en-US" sz="2200" dirty="0"/>
              <a:t>No signal for trees, different fruits, emotions</a:t>
            </a:r>
            <a:endParaRPr lang="en-US" sz="2200" b="1" dirty="0"/>
          </a:p>
          <a:p>
            <a:pPr marL="0" indent="0">
              <a:buNone/>
            </a:pPr>
            <a:r>
              <a:rPr lang="en-US" sz="2400" b="1" i="1" dirty="0"/>
              <a:t>Displacement</a:t>
            </a:r>
            <a:r>
              <a:rPr lang="en-US" sz="2400" dirty="0"/>
              <a:t> and </a:t>
            </a:r>
            <a:r>
              <a:rPr lang="en-US" sz="2400" b="1" i="1" dirty="0"/>
              <a:t>Productivity</a:t>
            </a:r>
            <a:endParaRPr lang="en-US" sz="2400" b="1" dirty="0"/>
          </a:p>
          <a:p>
            <a:pPr lvl="1"/>
            <a:r>
              <a:rPr lang="en-US" sz="2200" dirty="0"/>
              <a:t>“Let me tell you about the snake I saw yesterday”</a:t>
            </a:r>
            <a:endParaRPr lang="en-US" sz="2200" b="1" dirty="0"/>
          </a:p>
          <a:p>
            <a:pPr lvl="1"/>
            <a:r>
              <a:rPr lang="en-US" sz="2200" dirty="0"/>
              <a:t>“Whew, glad that wasn’t an eagle”</a:t>
            </a:r>
            <a:endParaRPr lang="en-US" sz="2200" b="1" dirty="0"/>
          </a:p>
          <a:p>
            <a:pPr lvl="1"/>
            <a:r>
              <a:rPr lang="en-US" sz="2200" dirty="0"/>
              <a:t>“No eagles anywhere in sight” </a:t>
            </a:r>
          </a:p>
        </p:txBody>
      </p:sp>
    </p:spTree>
    <p:extLst>
      <p:ext uri="{BB962C8B-B14F-4D97-AF65-F5344CB8AC3E}">
        <p14:creationId xmlns:p14="http://schemas.microsoft.com/office/powerpoint/2010/main" val="1484698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Non-human language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Speech</a:t>
            </a:r>
            <a:r>
              <a:rPr lang="en-US" sz="2400" b="1" dirty="0"/>
              <a:t>	</a:t>
            </a:r>
          </a:p>
          <a:p>
            <a:pPr lvl="1"/>
            <a:r>
              <a:rPr lang="en-US" sz="2200" dirty="0"/>
              <a:t>Primates…no.</a:t>
            </a:r>
          </a:p>
          <a:p>
            <a:pPr lvl="1"/>
            <a:r>
              <a:rPr lang="en-US" sz="2200" dirty="0"/>
              <a:t>Birds… </a:t>
            </a:r>
            <a:r>
              <a:rPr lang="en-US" sz="2200" dirty="0">
                <a:hlinkClick r:id="rId2"/>
              </a:rPr>
              <a:t>maybe</a:t>
            </a:r>
            <a:r>
              <a:rPr lang="en-US" sz="2200" dirty="0"/>
              <a:t>?</a:t>
            </a:r>
            <a:r>
              <a:rPr lang="en-US" sz="2200" b="1" dirty="0"/>
              <a:t>  (see </a:t>
            </a:r>
            <a:r>
              <a:rPr lang="en-US" sz="2200" dirty="0"/>
              <a:t>also </a:t>
            </a:r>
            <a:r>
              <a:rPr lang="en-US" sz="2200" dirty="0">
                <a:hlinkClick r:id="rId3"/>
              </a:rPr>
              <a:t>this</a:t>
            </a:r>
            <a:r>
              <a:rPr lang="en-US" sz="2200" dirty="0"/>
              <a:t>…and </a:t>
            </a:r>
            <a:r>
              <a:rPr lang="en-US" sz="2200" dirty="0">
                <a:hlinkClick r:id="rId4"/>
              </a:rPr>
              <a:t>this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400" b="1" i="1" dirty="0"/>
              <a:t>Washoe’s impressive sign language ability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By age 1, she could combine signs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	"more fruit"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			"open out please hurry”</a:t>
            </a:r>
            <a:endParaRPr lang="en-US" sz="2200" b="1" dirty="0"/>
          </a:p>
          <a:p>
            <a:pPr lvl="1"/>
            <a:r>
              <a:rPr lang="en-US" sz="2200" dirty="0"/>
              <a:t>By age 4, she understood 160 signs</a:t>
            </a:r>
            <a:endParaRPr lang="en-US" sz="2200" b="1" dirty="0"/>
          </a:p>
          <a:p>
            <a:pPr lvl="1"/>
            <a:r>
              <a:rPr lang="en-US" sz="2200" dirty="0"/>
              <a:t>Creative use of language</a:t>
            </a:r>
            <a:endParaRPr lang="en-US" sz="2200" b="1" dirty="0"/>
          </a:p>
          <a:p>
            <a:pPr marL="0" lvl="0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Gardners</a:t>
            </a:r>
            <a:r>
              <a:rPr lang="en-US" sz="2200" dirty="0"/>
              <a:t> fridge = "cold box"</a:t>
            </a:r>
            <a:endParaRPr lang="en-US" sz="2200" b="1" dirty="0"/>
          </a:p>
          <a:p>
            <a:pPr marL="0" lvl="0" indent="0">
              <a:buNone/>
            </a:pPr>
            <a:r>
              <a:rPr lang="en-US" sz="2200" dirty="0"/>
              <a:t>		Washoe 	fridge = "open food drink”</a:t>
            </a:r>
          </a:p>
        </p:txBody>
      </p:sp>
    </p:spTree>
    <p:extLst>
      <p:ext uri="{BB962C8B-B14F-4D97-AF65-F5344CB8AC3E}">
        <p14:creationId xmlns:p14="http://schemas.microsoft.com/office/powerpoint/2010/main" val="1484698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b="1" dirty="0"/>
              <a:t>Non-human language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But</a:t>
            </a:r>
            <a:r>
              <a:rPr lang="en-US" sz="2400" dirty="0"/>
              <a:t>:</a:t>
            </a:r>
            <a:endParaRPr lang="en-US" sz="2400" b="1" dirty="0"/>
          </a:p>
          <a:p>
            <a:pPr lvl="1"/>
            <a:r>
              <a:rPr lang="en-US" sz="2200" dirty="0"/>
              <a:t>By age 4, a child knows 20x as many words</a:t>
            </a:r>
          </a:p>
          <a:p>
            <a:pPr lvl="1"/>
            <a:r>
              <a:rPr lang="en-US" sz="2200" dirty="0"/>
              <a:t>Utterances never averaged more than 1-2 morphemes; </a:t>
            </a:r>
          </a:p>
          <a:p>
            <a:pPr lvl="1"/>
            <a:r>
              <a:rPr lang="en-US" sz="2200" dirty="0"/>
              <a:t>Child by age 3 averages 4 morphemes per utterance</a:t>
            </a:r>
            <a:endParaRPr lang="en-US" sz="2200" b="1" dirty="0"/>
          </a:p>
          <a:p>
            <a:pPr lvl="1"/>
            <a:r>
              <a:rPr lang="en-US" sz="2200" dirty="0"/>
              <a:t>Elementary Constructions  </a:t>
            </a:r>
          </a:p>
        </p:txBody>
      </p:sp>
    </p:spTree>
    <p:extLst>
      <p:ext uri="{BB962C8B-B14F-4D97-AF65-F5344CB8AC3E}">
        <p14:creationId xmlns:p14="http://schemas.microsoft.com/office/powerpoint/2010/main" val="190944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Universal truths and critical features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Universal truths</a:t>
            </a:r>
            <a:r>
              <a:rPr lang="en-US" sz="2400" dirty="0"/>
              <a:t>:</a:t>
            </a:r>
            <a:endParaRPr lang="en-US" sz="2400" b="1" dirty="0"/>
          </a:p>
          <a:p>
            <a:pPr marL="1249363" lvl="0"/>
            <a:r>
              <a:rPr lang="en-US" sz="2200" dirty="0"/>
              <a:t>Universal</a:t>
            </a:r>
            <a:endParaRPr lang="en-US" sz="2200" b="1" dirty="0"/>
          </a:p>
          <a:p>
            <a:pPr marL="1249363" lvl="0"/>
            <a:r>
              <a:rPr lang="en-US" sz="2200" dirty="0"/>
              <a:t>1st Language learning is seemingly effortless</a:t>
            </a:r>
            <a:endParaRPr lang="en-US" sz="2200" b="1" dirty="0"/>
          </a:p>
          <a:p>
            <a:pPr marL="1249363" lvl="0"/>
            <a:r>
              <a:rPr lang="en-US" sz="2200" dirty="0"/>
              <a:t>Infants distinguish phonemes of all </a:t>
            </a:r>
            <a:r>
              <a:rPr lang="en-US" sz="2200" u="sng" dirty="0">
                <a:hlinkClick r:id="rId3"/>
              </a:rPr>
              <a:t>languages</a:t>
            </a:r>
            <a:endParaRPr lang="en-US" sz="2200" b="1" dirty="0"/>
          </a:p>
          <a:p>
            <a:pPr marL="0" indent="0" algn="ctr">
              <a:buNone/>
            </a:pPr>
            <a:r>
              <a:rPr lang="en-US" sz="2000" dirty="0"/>
              <a:t>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2902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Universal truths and critical features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Critical features of Language</a:t>
            </a:r>
            <a:endParaRPr lang="en-US" b="1" dirty="0"/>
          </a:p>
          <a:p>
            <a:pPr marL="1260475" lvl="0" indent="-457200">
              <a:buFont typeface="+mj-lt"/>
              <a:buAutoNum type="arabicPeriod"/>
            </a:pPr>
            <a:r>
              <a:rPr lang="en-US" dirty="0" err="1"/>
              <a:t>Semanticity</a:t>
            </a:r>
            <a:r>
              <a:rPr lang="en-US" dirty="0"/>
              <a:t> / </a:t>
            </a:r>
            <a:r>
              <a:rPr lang="en-US" dirty="0" err="1"/>
              <a:t>communicativity</a:t>
            </a:r>
            <a:r>
              <a:rPr lang="en-US" dirty="0"/>
              <a:t> </a:t>
            </a:r>
          </a:p>
          <a:p>
            <a:pPr marL="1260475" lvl="0" indent="-457200">
              <a:buFont typeface="+mj-lt"/>
              <a:buAutoNum type="arabicPeriod"/>
            </a:pPr>
            <a:r>
              <a:rPr lang="en-US" dirty="0"/>
              <a:t>Productivity/generativity</a:t>
            </a:r>
          </a:p>
          <a:p>
            <a:pPr marL="1260475" indent="-457200">
              <a:buFont typeface="+mj-lt"/>
              <a:buAutoNum type="arabicPeriod"/>
            </a:pPr>
            <a:r>
              <a:rPr lang="en-US" dirty="0"/>
              <a:t>Arbitrariness</a:t>
            </a:r>
          </a:p>
          <a:p>
            <a:pPr marL="1260475" indent="-457200">
              <a:buFont typeface="+mj-lt"/>
              <a:buAutoNum type="arabicPeriod"/>
            </a:pPr>
            <a:r>
              <a:rPr lang="en-US" dirty="0"/>
              <a:t>Structure </a:t>
            </a:r>
          </a:p>
          <a:p>
            <a:pPr marL="1260475" indent="-457200">
              <a:buFont typeface="+mj-lt"/>
              <a:buAutoNum type="arabicPeriod"/>
            </a:pPr>
            <a:r>
              <a:rPr lang="en-US" dirty="0"/>
              <a:t>Displacement</a:t>
            </a:r>
          </a:p>
          <a:p>
            <a:pPr marL="1260475" indent="-457200">
              <a:buFont typeface="+mj-lt"/>
              <a:buAutoNum type="arabicPeriod"/>
            </a:pPr>
            <a:r>
              <a:rPr lang="en-US" dirty="0"/>
              <a:t>Dynamic</a:t>
            </a:r>
          </a:p>
          <a:p>
            <a:pPr marL="1260475" indent="-457200">
              <a:buFont typeface="+mj-lt"/>
              <a:buAutoNum type="arabicPeriod"/>
            </a:pPr>
            <a:r>
              <a:rPr lang="en-US" dirty="0"/>
              <a:t>Traditional Transmission </a:t>
            </a:r>
          </a:p>
          <a:p>
            <a:pPr marL="1260475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0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Building blocks of language: 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i="1" dirty="0"/>
              <a:t>Phoneme</a:t>
            </a:r>
            <a:endParaRPr lang="en-US" sz="2400" b="1" dirty="0"/>
          </a:p>
          <a:p>
            <a:pPr lvl="1"/>
            <a:r>
              <a:rPr lang="en-US" sz="2400" dirty="0"/>
              <a:t>categorical</a:t>
            </a:r>
            <a:endParaRPr lang="en-US" sz="2400" b="1" dirty="0"/>
          </a:p>
          <a:p>
            <a:pPr lvl="1"/>
            <a:r>
              <a:rPr lang="en-US" sz="2400" dirty="0"/>
              <a:t>change based on context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Morpheme</a:t>
            </a:r>
            <a:endParaRPr lang="en-US" sz="2400" b="1" dirty="0"/>
          </a:p>
          <a:p>
            <a:pPr lvl="1"/>
            <a:r>
              <a:rPr lang="en-US" sz="2200" dirty="0"/>
              <a:t>smallest unit of meaning, e.g., truckers</a:t>
            </a:r>
            <a:endParaRPr lang="en-US" sz="2200" b="1" dirty="0"/>
          </a:p>
          <a:p>
            <a:pPr lvl="1"/>
            <a:r>
              <a:rPr lang="en-US" sz="2200" dirty="0"/>
              <a:t>content vs. function</a:t>
            </a:r>
            <a:endParaRPr lang="en-US" sz="2200" b="1" dirty="0"/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tense, number, possession, comparison 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Words</a:t>
            </a:r>
            <a:endParaRPr lang="en-US" sz="2400" b="1" dirty="0"/>
          </a:p>
          <a:p>
            <a:pPr lvl="1"/>
            <a:r>
              <a:rPr lang="en-US" sz="2200" dirty="0" err="1"/>
              <a:t>contentives</a:t>
            </a:r>
            <a:r>
              <a:rPr lang="en-US" sz="2200" dirty="0"/>
              <a:t> and </a:t>
            </a:r>
            <a:r>
              <a:rPr lang="en-US" sz="2200" dirty="0" err="1"/>
              <a:t>functors</a:t>
            </a: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Parts of speech</a:t>
            </a:r>
            <a:r>
              <a:rPr lang="en-US" sz="2400" dirty="0"/>
              <a:t>	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576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Building blocks of language: 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6678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200" b="1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b="1" i="1" dirty="0"/>
              <a:t>Phrase</a:t>
            </a:r>
            <a:endParaRPr lang="en-US" sz="2400" b="1" dirty="0"/>
          </a:p>
          <a:p>
            <a:pPr lvl="1"/>
            <a:r>
              <a:rPr lang="en-US" sz="2200" dirty="0"/>
              <a:t>subject, verb, object </a:t>
            </a:r>
            <a:endParaRPr lang="en-US" sz="2200" b="1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b="1" i="1" dirty="0"/>
              <a:t>Sentence</a:t>
            </a:r>
            <a:endParaRPr lang="en-US" sz="2400" b="1" dirty="0"/>
          </a:p>
          <a:p>
            <a:pPr lvl="1"/>
            <a:r>
              <a:rPr lang="en-US" sz="2200" dirty="0"/>
              <a:t>Positive vs. negative</a:t>
            </a:r>
            <a:endParaRPr lang="en-US" sz="2200" b="1" dirty="0"/>
          </a:p>
          <a:p>
            <a:pPr lvl="1"/>
            <a:r>
              <a:rPr lang="en-US" sz="2200" dirty="0"/>
              <a:t>True vs. false </a:t>
            </a:r>
            <a:endParaRPr lang="en-US" sz="2200" b="1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b="1" i="1" dirty="0"/>
              <a:t>Discourse</a:t>
            </a:r>
            <a:r>
              <a:rPr lang="en-US" sz="2400" dirty="0"/>
              <a:t> </a:t>
            </a:r>
            <a:endParaRPr lang="en-US" sz="2400" b="1" dirty="0"/>
          </a:p>
          <a:p>
            <a:pPr lvl="1"/>
            <a:r>
              <a:rPr lang="en-US" sz="2200" dirty="0"/>
              <a:t>Speaking roles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60951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Analyzing language at multiple levels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556"/>
            <a:ext cx="9144000" cy="5667812"/>
          </a:xfrm>
        </p:spPr>
        <p:txBody>
          <a:bodyPr>
            <a:noAutofit/>
          </a:bodyPr>
          <a:lstStyle/>
          <a:p>
            <a:pPr marL="280988" indent="-280988" algn="ctr">
              <a:buNone/>
            </a:pPr>
            <a:r>
              <a:rPr lang="en-US" sz="2000" dirty="0"/>
              <a:t>“My friend Pete stole the little boy's rocks and put them under his towel.” </a:t>
            </a:r>
          </a:p>
          <a:p>
            <a:pPr marL="280988" indent="-280988" algn="ctr">
              <a:buNone/>
            </a:pPr>
            <a:r>
              <a:rPr lang="en-US" sz="2000" dirty="0"/>
              <a:t>“My friend Pete stole the little boy's </a:t>
            </a:r>
            <a:r>
              <a:rPr lang="en-US" sz="2000" dirty="0">
                <a:solidFill>
                  <a:srgbClr val="FF0000"/>
                </a:solidFill>
              </a:rPr>
              <a:t>towels</a:t>
            </a:r>
            <a:r>
              <a:rPr lang="en-US" sz="2000" dirty="0"/>
              <a:t> and put them under his </a:t>
            </a:r>
            <a:r>
              <a:rPr lang="en-US" sz="2000" dirty="0">
                <a:solidFill>
                  <a:srgbClr val="FF0000"/>
                </a:solidFill>
              </a:rPr>
              <a:t>rock</a:t>
            </a:r>
            <a:r>
              <a:rPr lang="en-US" sz="2000" dirty="0"/>
              <a:t>.” </a:t>
            </a:r>
          </a:p>
          <a:p>
            <a:pPr marL="280988" indent="-280988">
              <a:buNone/>
            </a:pPr>
            <a:endParaRPr lang="en-US" sz="2000" b="1" dirty="0"/>
          </a:p>
          <a:p>
            <a:pPr marL="280988" indent="-280988">
              <a:buNone/>
            </a:pPr>
            <a:r>
              <a:rPr lang="en-US" sz="2000" b="1" dirty="0"/>
              <a:t>Phonology</a:t>
            </a:r>
          </a:p>
          <a:p>
            <a:pPr marL="280988" indent="-280988">
              <a:buNone/>
            </a:pPr>
            <a:r>
              <a:rPr lang="en-US" sz="2000" dirty="0"/>
              <a:t>			Phonemes			- deleting phonemes</a:t>
            </a:r>
          </a:p>
          <a:p>
            <a:pPr marL="280988" indent="-280988">
              <a:buNone/>
            </a:pPr>
            <a:r>
              <a:rPr lang="en-US" sz="2000" dirty="0"/>
              <a:t>			Morphemes		- speech errors</a:t>
            </a:r>
          </a:p>
          <a:p>
            <a:pPr marL="280988" indent="-280988">
              <a:buNone/>
            </a:pPr>
            <a:r>
              <a:rPr lang="en-US" sz="2000" b="1" dirty="0"/>
              <a:t>Syntax</a:t>
            </a:r>
          </a:p>
          <a:p>
            <a:pPr marL="280988" indent="-280988">
              <a:buNone/>
            </a:pPr>
            <a:r>
              <a:rPr lang="en-US" sz="2000" dirty="0"/>
              <a:t>			Words			- lexical access (TOT)</a:t>
            </a:r>
          </a:p>
          <a:p>
            <a:pPr marL="280988" indent="-280988">
              <a:buNone/>
            </a:pPr>
            <a:r>
              <a:rPr lang="en-US" sz="2000" dirty="0"/>
              <a:t>			Parts of Speech		- anaphor resolution</a:t>
            </a:r>
          </a:p>
          <a:p>
            <a:pPr marL="280988" indent="-280988">
              <a:buNone/>
            </a:pPr>
            <a:r>
              <a:rPr lang="en-US" sz="2000" dirty="0"/>
              <a:t>			Phrase   			- expectations/comprehension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933" y="2015066"/>
            <a:ext cx="2269067" cy="22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3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n-US" sz="2800" dirty="0"/>
              <a:t>Analyzing language at multiple levels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556"/>
            <a:ext cx="9144000" cy="5667812"/>
          </a:xfrm>
        </p:spPr>
        <p:txBody>
          <a:bodyPr>
            <a:noAutofit/>
          </a:bodyPr>
          <a:lstStyle/>
          <a:p>
            <a:pPr marL="280988" indent="-280988" algn="ctr">
              <a:buNone/>
            </a:pPr>
            <a:r>
              <a:rPr lang="en-US" sz="2000" dirty="0"/>
              <a:t>“My friend Pete stole the little boy's rocks and put them under his towel.” </a:t>
            </a:r>
          </a:p>
          <a:p>
            <a:pPr marL="280988" indent="-280988" algn="ctr">
              <a:buNone/>
            </a:pPr>
            <a:r>
              <a:rPr lang="en-US" sz="2000" dirty="0"/>
              <a:t>“My friend Pete stole the little boy's </a:t>
            </a:r>
            <a:r>
              <a:rPr lang="en-US" sz="2000" dirty="0">
                <a:solidFill>
                  <a:srgbClr val="FF0000"/>
                </a:solidFill>
              </a:rPr>
              <a:t>towels</a:t>
            </a:r>
            <a:r>
              <a:rPr lang="en-US" sz="2000" dirty="0"/>
              <a:t> and put them under his </a:t>
            </a:r>
            <a:r>
              <a:rPr lang="en-US" sz="2000" dirty="0">
                <a:solidFill>
                  <a:srgbClr val="FF0000"/>
                </a:solidFill>
              </a:rPr>
              <a:t>rock</a:t>
            </a:r>
            <a:r>
              <a:rPr lang="en-US" sz="2000" dirty="0"/>
              <a:t>.” </a:t>
            </a:r>
          </a:p>
          <a:p>
            <a:pPr marL="280988" indent="-280988">
              <a:buNone/>
            </a:pPr>
            <a:endParaRPr lang="en-US" sz="2000" b="1" dirty="0"/>
          </a:p>
          <a:p>
            <a:pPr marL="280988" indent="-280988">
              <a:buNone/>
            </a:pPr>
            <a:endParaRPr lang="en-US" sz="2000" b="1" dirty="0"/>
          </a:p>
          <a:p>
            <a:pPr marL="280988" indent="-280988">
              <a:buNone/>
            </a:pPr>
            <a:endParaRPr lang="en-US" b="1" dirty="0"/>
          </a:p>
          <a:p>
            <a:pPr marL="280988" indent="-280988">
              <a:buNone/>
            </a:pPr>
            <a:r>
              <a:rPr lang="en-US" sz="2000" b="1" dirty="0"/>
              <a:t>Semantics</a:t>
            </a:r>
          </a:p>
          <a:p>
            <a:pPr marL="280988" indent="-280988">
              <a:buNone/>
            </a:pPr>
            <a:r>
              <a:rPr lang="en-US" sz="2000" dirty="0"/>
              <a:t>			Sentence			- words v structure</a:t>
            </a:r>
            <a:endParaRPr lang="en-US" sz="2000" b="1" dirty="0"/>
          </a:p>
          <a:p>
            <a:pPr marL="280988" indent="-280988">
              <a:buNone/>
            </a:pPr>
            <a:r>
              <a:rPr lang="en-US" sz="2000" b="1" dirty="0"/>
              <a:t>Pragmatics</a:t>
            </a:r>
          </a:p>
          <a:p>
            <a:pPr marL="280988" indent="-280988">
              <a:buNone/>
            </a:pPr>
            <a:r>
              <a:rPr lang="en-US" sz="2000" dirty="0"/>
              <a:t>			Discourse			- audience factors</a:t>
            </a:r>
          </a:p>
          <a:p>
            <a:pPr marL="280988" indent="-280988" algn="ctr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933" y="2015066"/>
            <a:ext cx="2269067" cy="22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305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{0FB592F6-E00E-DB43-848B-1CDF625DAD7F}tf10001119</Template>
  <TotalTime>2862</TotalTime>
  <Words>2042</Words>
  <Application>Microsoft Macintosh PowerPoint</Application>
  <PresentationFormat>On-screen Show (4:3)</PresentationFormat>
  <Paragraphs>386</Paragraphs>
  <Slides>38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Rockwell</vt:lpstr>
      <vt:lpstr>Wingdings</vt:lpstr>
      <vt:lpstr>Gallery</vt:lpstr>
      <vt:lpstr>Equation</vt:lpstr>
      <vt:lpstr>Language</vt:lpstr>
      <vt:lpstr>Outline: Language</vt:lpstr>
      <vt:lpstr>Defining Language…is hard</vt:lpstr>
      <vt:lpstr>Universal truths and critical features</vt:lpstr>
      <vt:lpstr>Universal truths and critical features</vt:lpstr>
      <vt:lpstr>Building blocks of language: I</vt:lpstr>
      <vt:lpstr>Building blocks of language: II</vt:lpstr>
      <vt:lpstr>Analyzing language at multiple levels</vt:lpstr>
      <vt:lpstr>Analyzing language at multiple levels</vt:lpstr>
      <vt:lpstr>Phonology: Speech Perception</vt:lpstr>
      <vt:lpstr>Phonology: Speech Production</vt:lpstr>
      <vt:lpstr>Is speech perception different?  Yes!</vt:lpstr>
      <vt:lpstr>CogLab: Categorical Perception</vt:lpstr>
      <vt:lpstr>Is speech perception different?  Not so much…</vt:lpstr>
      <vt:lpstr>Syntax: the study of grammar</vt:lpstr>
      <vt:lpstr>Syntax: the study of grammar</vt:lpstr>
      <vt:lpstr>Syntax and Semantics</vt:lpstr>
      <vt:lpstr>Syntax and Semantics</vt:lpstr>
      <vt:lpstr>Linguistic Relativity / Whorfian Hypothesis</vt:lpstr>
      <vt:lpstr>Linguistic Relativity / Whorfian Hypothesis</vt:lpstr>
      <vt:lpstr>Syntax and semantics: Confusion reigns</vt:lpstr>
      <vt:lpstr>Chomsky’s Transformational Grammar</vt:lpstr>
      <vt:lpstr>Chomsky’s Transformational Grammar</vt:lpstr>
      <vt:lpstr>Do we ever remember the shallow structure?</vt:lpstr>
      <vt:lpstr>Do we ever remember the shallow structure?</vt:lpstr>
      <vt:lpstr>Pragmatics: how we express our thoughts</vt:lpstr>
      <vt:lpstr>Pragmatics: how we express our thoughts</vt:lpstr>
      <vt:lpstr>Language learning: Nature v. Nurture</vt:lpstr>
      <vt:lpstr>Language learning: Nature v. Nurture</vt:lpstr>
      <vt:lpstr>Saffran, Aslin, &amp; Newport (1996): Intro</vt:lpstr>
      <vt:lpstr>Saffran, Aslin, &amp; Newport (1996): METHOD</vt:lpstr>
      <vt:lpstr>Saffran, Aslin, &amp; Newport (1996): Results and Discussion</vt:lpstr>
      <vt:lpstr>Language learning: Nature v. Nurture</vt:lpstr>
      <vt:lpstr>Language learning: sensitive periods</vt:lpstr>
      <vt:lpstr>Language learning: sensitive periods</vt:lpstr>
      <vt:lpstr>Natural language in non-humans</vt:lpstr>
      <vt:lpstr>Non-human language learning</vt:lpstr>
      <vt:lpstr>Non-human language learning</vt:lpstr>
    </vt:vector>
  </TitlesOfParts>
  <Company>Amherst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Cognition!</dc:title>
  <dc:creator>Matthew Schulkind</dc:creator>
  <cp:lastModifiedBy>The Darkness</cp:lastModifiedBy>
  <cp:revision>186</cp:revision>
  <dcterms:created xsi:type="dcterms:W3CDTF">2018-01-04T15:50:01Z</dcterms:created>
  <dcterms:modified xsi:type="dcterms:W3CDTF">2020-02-09T18:41:14Z</dcterms:modified>
</cp:coreProperties>
</file>