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2"/>
  </p:notesMasterIdLst>
  <p:sldIdLst>
    <p:sldId id="256" r:id="rId2"/>
    <p:sldId id="281" r:id="rId3"/>
    <p:sldId id="482" r:id="rId4"/>
    <p:sldId id="485" r:id="rId5"/>
    <p:sldId id="483" r:id="rId6"/>
    <p:sldId id="484" r:id="rId7"/>
    <p:sldId id="377" r:id="rId8"/>
    <p:sldId id="321" r:id="rId9"/>
    <p:sldId id="422" r:id="rId10"/>
    <p:sldId id="423" r:id="rId11"/>
    <p:sldId id="424" r:id="rId12"/>
    <p:sldId id="430" r:id="rId13"/>
    <p:sldId id="425" r:id="rId14"/>
    <p:sldId id="407" r:id="rId15"/>
    <p:sldId id="287" r:id="rId16"/>
    <p:sldId id="440" r:id="rId17"/>
    <p:sldId id="481" r:id="rId18"/>
    <p:sldId id="444" r:id="rId19"/>
    <p:sldId id="445" r:id="rId20"/>
    <p:sldId id="378" r:id="rId21"/>
    <p:sldId id="492" r:id="rId22"/>
    <p:sldId id="456" r:id="rId23"/>
    <p:sldId id="457" r:id="rId24"/>
    <p:sldId id="480" r:id="rId25"/>
    <p:sldId id="411" r:id="rId26"/>
    <p:sldId id="346" r:id="rId27"/>
    <p:sldId id="493" r:id="rId28"/>
    <p:sldId id="458" r:id="rId29"/>
    <p:sldId id="459" r:id="rId30"/>
    <p:sldId id="460" r:id="rId31"/>
    <p:sldId id="347" r:id="rId32"/>
    <p:sldId id="352" r:id="rId33"/>
    <p:sldId id="464" r:id="rId34"/>
    <p:sldId id="395" r:id="rId35"/>
    <p:sldId id="410" r:id="rId36"/>
    <p:sldId id="494" r:id="rId37"/>
    <p:sldId id="356" r:id="rId38"/>
    <p:sldId id="412" r:id="rId39"/>
    <p:sldId id="479" r:id="rId40"/>
    <p:sldId id="4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66"/>
  </p:normalViewPr>
  <p:slideViewPr>
    <p:cSldViewPr snapToGrid="0" snapToObjects="1">
      <p:cViewPr varScale="1">
        <p:scale>
          <a:sx n="102" d="100"/>
          <a:sy n="102" d="100"/>
        </p:scale>
        <p:origin x="60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0CF02-AEC0-9E4A-96AF-5998456A1E42}" type="datetimeFigureOut">
              <a:rPr lang="en-US" smtClean="0"/>
              <a:t>2/9/20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5146-8046-794E-B56D-0C82C8A5BC9B}" type="slidenum">
              <a:rPr lang="en-US" smtClean="0"/>
              <a:t>‹#›</a:t>
            </a:fld>
            <a:endParaRPr lang="en-US" dirty="0"/>
          </a:p>
        </p:txBody>
      </p:sp>
    </p:spTree>
    <p:extLst>
      <p:ext uri="{BB962C8B-B14F-4D97-AF65-F5344CB8AC3E}">
        <p14:creationId xmlns:p14="http://schemas.microsoft.com/office/powerpoint/2010/main" val="2937673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10</a:t>
            </a:fld>
            <a:endParaRPr lang="en-US" dirty="0"/>
          </a:p>
        </p:txBody>
      </p:sp>
    </p:spTree>
    <p:extLst>
      <p:ext uri="{BB962C8B-B14F-4D97-AF65-F5344CB8AC3E}">
        <p14:creationId xmlns:p14="http://schemas.microsoft.com/office/powerpoint/2010/main" val="85089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of the world affects our images</a:t>
            </a:r>
          </a:p>
        </p:txBody>
      </p:sp>
      <p:sp>
        <p:nvSpPr>
          <p:cNvPr id="4" name="Slide Number Placeholder 3"/>
          <p:cNvSpPr>
            <a:spLocks noGrp="1"/>
          </p:cNvSpPr>
          <p:nvPr>
            <p:ph type="sldNum" sz="quarter" idx="10"/>
          </p:nvPr>
        </p:nvSpPr>
        <p:spPr/>
        <p:txBody>
          <a:bodyPr/>
          <a:lstStyle/>
          <a:p>
            <a:fld id="{8EE25146-8046-794E-B56D-0C82C8A5BC9B}" type="slidenum">
              <a:rPr lang="en-US" smtClean="0"/>
              <a:t>32</a:t>
            </a:fld>
            <a:endParaRPr lang="en-US" dirty="0"/>
          </a:p>
        </p:txBody>
      </p:sp>
    </p:spTree>
    <p:extLst>
      <p:ext uri="{BB962C8B-B14F-4D97-AF65-F5344CB8AC3E}">
        <p14:creationId xmlns:p14="http://schemas.microsoft.com/office/powerpoint/2010/main" val="316857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25146-8046-794E-B56D-0C82C8A5BC9B}" type="slidenum">
              <a:rPr lang="en-US" smtClean="0"/>
              <a:t>35</a:t>
            </a:fld>
            <a:endParaRPr lang="en-US" dirty="0"/>
          </a:p>
        </p:txBody>
      </p:sp>
    </p:spTree>
    <p:extLst>
      <p:ext uri="{BB962C8B-B14F-4D97-AF65-F5344CB8AC3E}">
        <p14:creationId xmlns:p14="http://schemas.microsoft.com/office/powerpoint/2010/main" val="251805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64566866-50FD-314E-911B-D3081AD8C254}" type="slidenum">
              <a:rPr lang="en-US" smtClean="0"/>
              <a:t>‹#›</a:t>
            </a:fld>
            <a:endParaRPr lang="en-US" dirty="0"/>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6663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52757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179241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F6058DB-CD47-B64E-A06E-6FE45E3B2F34}" type="slidenum">
              <a:rPr lang="en-US"/>
              <a:pPr/>
              <a:t>‹#›</a:t>
            </a:fld>
            <a:endParaRPr lang="en-US"/>
          </a:p>
        </p:txBody>
      </p:sp>
    </p:spTree>
    <p:extLst>
      <p:ext uri="{BB962C8B-B14F-4D97-AF65-F5344CB8AC3E}">
        <p14:creationId xmlns:p14="http://schemas.microsoft.com/office/powerpoint/2010/main" val="33233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5B8D5-0773-A440-88FF-E76245D0C43E}" type="datetimeFigureOut">
              <a:rPr lang="en-US" smtClean="0"/>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9933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C5B8D5-0773-A440-88FF-E76245D0C43E}" type="datetimeFigureOut">
              <a:rPr lang="en-US" smtClean="0"/>
              <a:t>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66866-50FD-314E-911B-D3081AD8C254}" type="slidenum">
              <a:rPr lang="en-US" smtClean="0"/>
              <a:t>‹#›</a:t>
            </a:fld>
            <a:endParaRPr lang="en-US" dirty="0"/>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6993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5B8D5-0773-A440-88FF-E76245D0C43E}" type="datetimeFigureOut">
              <a:rPr lang="en-US" smtClean="0"/>
              <a:t>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1833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C5B8D5-0773-A440-88FF-E76245D0C43E}" type="datetimeFigureOut">
              <a:rPr lang="en-US" smtClean="0"/>
              <a:t>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99447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C5B8D5-0773-A440-88FF-E76245D0C43E}" type="datetimeFigureOut">
              <a:rPr lang="en-US" smtClean="0"/>
              <a:t>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85729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AC5B8D5-0773-A440-88FF-E76245D0C43E}" type="datetimeFigureOut">
              <a:rPr lang="en-US" smtClean="0"/>
              <a:t>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44515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C5B8D5-0773-A440-88FF-E76245D0C43E}" type="datetimeFigureOut">
              <a:rPr lang="en-US" smtClean="0"/>
              <a:t>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22532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C5B8D5-0773-A440-88FF-E76245D0C43E}" type="datetimeFigureOut">
              <a:rPr lang="en-US" smtClean="0"/>
              <a:t>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66866-50FD-314E-911B-D3081AD8C254}" type="slidenum">
              <a:rPr lang="en-US" smtClean="0"/>
              <a:t>‹#›</a:t>
            </a:fld>
            <a:endParaRPr lang="en-US" dirty="0"/>
          </a:p>
        </p:txBody>
      </p:sp>
    </p:spTree>
    <p:extLst>
      <p:ext uri="{BB962C8B-B14F-4D97-AF65-F5344CB8AC3E}">
        <p14:creationId xmlns:p14="http://schemas.microsoft.com/office/powerpoint/2010/main" val="376246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5">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AC5B8D5-0773-A440-88FF-E76245D0C43E}" type="datetimeFigureOut">
              <a:rPr lang="en-US" smtClean="0"/>
              <a:t>2/9/20</a:t>
            </a:fld>
            <a:endParaRPr lang="en-US" dirty="0"/>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64566866-50FD-314E-911B-D3081AD8C254}" type="slidenum">
              <a:rPr lang="en-US" smtClean="0"/>
              <a:t>‹#›</a:t>
            </a:fld>
            <a:endParaRPr lang="en-US" dirty="0"/>
          </a:p>
        </p:txBody>
      </p:sp>
    </p:spTree>
    <p:extLst>
      <p:ext uri="{BB962C8B-B14F-4D97-AF65-F5344CB8AC3E}">
        <p14:creationId xmlns:p14="http://schemas.microsoft.com/office/powerpoint/2010/main" val="404710564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322576"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xcel_Chart.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477" y="226468"/>
            <a:ext cx="7772400" cy="1903693"/>
          </a:xfrm>
        </p:spPr>
        <p:txBody>
          <a:bodyPr>
            <a:normAutofit/>
          </a:bodyPr>
          <a:lstStyle/>
          <a:p>
            <a:pPr algn="l"/>
            <a:r>
              <a:rPr lang="en-US" dirty="0">
                <a:solidFill>
                  <a:schemeClr val="accent4"/>
                </a:solidFill>
              </a:rPr>
              <a:t>Problem Solving</a:t>
            </a:r>
          </a:p>
        </p:txBody>
      </p:sp>
      <p:sp>
        <p:nvSpPr>
          <p:cNvPr id="3" name="Subtitle 2"/>
          <p:cNvSpPr>
            <a:spLocks noGrp="1"/>
          </p:cNvSpPr>
          <p:nvPr>
            <p:ph type="subTitle" idx="1"/>
          </p:nvPr>
        </p:nvSpPr>
        <p:spPr>
          <a:xfrm>
            <a:off x="505095" y="5398022"/>
            <a:ext cx="8153654" cy="1309619"/>
          </a:xfrm>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668137" y="1402915"/>
            <a:ext cx="6810945" cy="3814129"/>
          </a:xfrm>
          <a:prstGeom prst="rect">
            <a:avLst/>
          </a:prstGeom>
        </p:spPr>
      </p:pic>
    </p:spTree>
    <p:extLst>
      <p:ext uri="{BB962C8B-B14F-4D97-AF65-F5344CB8AC3E}">
        <p14:creationId xmlns:p14="http://schemas.microsoft.com/office/powerpoint/2010/main" val="213471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732" y="274638"/>
            <a:ext cx="7603067" cy="709918"/>
          </a:xfrm>
        </p:spPr>
        <p:txBody>
          <a:bodyPr>
            <a:noAutofit/>
          </a:bodyPr>
          <a:lstStyle/>
          <a:p>
            <a:pPr algn="l"/>
            <a:r>
              <a:rPr lang="en-US" dirty="0">
                <a:solidFill>
                  <a:schemeClr val="accent4"/>
                </a:solidFill>
              </a:rPr>
              <a:t>General problem solving strategies</a:t>
            </a:r>
            <a:endParaRPr lang="en-US" b="1" dirty="0">
              <a:solidFill>
                <a:schemeClr val="accent4"/>
              </a:solidFill>
            </a:endParaRPr>
          </a:p>
        </p:txBody>
      </p:sp>
      <p:sp>
        <p:nvSpPr>
          <p:cNvPr id="3" name="Content Placeholder 2"/>
          <p:cNvSpPr>
            <a:spLocks noGrp="1"/>
          </p:cNvSpPr>
          <p:nvPr>
            <p:ph idx="1"/>
          </p:nvPr>
        </p:nvSpPr>
        <p:spPr>
          <a:xfrm>
            <a:off x="1083732" y="984556"/>
            <a:ext cx="7603068" cy="5667812"/>
          </a:xfrm>
        </p:spPr>
        <p:txBody>
          <a:bodyPr anchor="t">
            <a:noAutofit/>
          </a:bodyPr>
          <a:lstStyle/>
          <a:p>
            <a:pPr marL="0" indent="0">
              <a:buNone/>
            </a:pPr>
            <a:r>
              <a:rPr lang="en-US" sz="2400" b="1" i="1" dirty="0"/>
              <a:t>Alternative Representations </a:t>
            </a:r>
            <a:r>
              <a:rPr lang="en-US" sz="2000" dirty="0"/>
              <a:t>– </a:t>
            </a:r>
          </a:p>
          <a:p>
            <a:pPr lvl="1"/>
            <a:r>
              <a:rPr lang="en-US" sz="2200" dirty="0"/>
              <a:t>try describing the problem space in a different modality (e.g., visual instead of verbal</a:t>
            </a:r>
            <a:r>
              <a:rPr lang="en-US" sz="1800" dirty="0"/>
              <a:t>)</a:t>
            </a:r>
            <a:endParaRPr lang="en-US" sz="1800" b="1" dirty="0"/>
          </a:p>
          <a:p>
            <a:pPr marL="0" indent="0">
              <a:buNone/>
            </a:pPr>
            <a:r>
              <a:rPr lang="en-US" sz="2000" dirty="0"/>
              <a:t>	</a:t>
            </a:r>
            <a:endParaRPr lang="en-US" sz="2000" b="1" dirty="0"/>
          </a:p>
        </p:txBody>
      </p:sp>
      <p:pic>
        <p:nvPicPr>
          <p:cNvPr id="7" name="Picture 6"/>
          <p:cNvPicPr>
            <a:picLocks noChangeAspect="1"/>
          </p:cNvPicPr>
          <p:nvPr/>
        </p:nvPicPr>
        <p:blipFill>
          <a:blip r:embed="rId3"/>
          <a:stretch>
            <a:fillRect/>
          </a:stretch>
        </p:blipFill>
        <p:spPr>
          <a:xfrm>
            <a:off x="2833942" y="3406582"/>
            <a:ext cx="3386713" cy="1945072"/>
          </a:xfrm>
          <a:prstGeom prst="rect">
            <a:avLst/>
          </a:prstGeom>
        </p:spPr>
      </p:pic>
    </p:spTree>
    <p:extLst>
      <p:ext uri="{BB962C8B-B14F-4D97-AF65-F5344CB8AC3E}">
        <p14:creationId xmlns:p14="http://schemas.microsoft.com/office/powerpoint/2010/main" val="2625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08" y="274638"/>
            <a:ext cx="7599291" cy="709918"/>
          </a:xfrm>
        </p:spPr>
        <p:txBody>
          <a:bodyPr>
            <a:normAutofit/>
          </a:bodyPr>
          <a:lstStyle/>
          <a:p>
            <a:pPr algn="l"/>
            <a:r>
              <a:rPr lang="en-US" sz="2800" dirty="0">
                <a:solidFill>
                  <a:schemeClr val="accent4"/>
                </a:solidFill>
              </a:rPr>
              <a:t>General problem solving strategies</a:t>
            </a:r>
            <a:endParaRPr lang="en-US" sz="2800" b="1" dirty="0">
              <a:solidFill>
                <a:schemeClr val="accent4"/>
              </a:solidFill>
            </a:endParaRPr>
          </a:p>
        </p:txBody>
      </p:sp>
      <p:sp>
        <p:nvSpPr>
          <p:cNvPr id="3" name="Content Placeholder 2"/>
          <p:cNvSpPr>
            <a:spLocks noGrp="1"/>
          </p:cNvSpPr>
          <p:nvPr>
            <p:ph idx="1"/>
          </p:nvPr>
        </p:nvSpPr>
        <p:spPr>
          <a:xfrm>
            <a:off x="457200" y="984556"/>
            <a:ext cx="8229600" cy="5667812"/>
          </a:xfrm>
        </p:spPr>
        <p:txBody>
          <a:bodyPr anchor="t">
            <a:noAutofit/>
          </a:bodyPr>
          <a:lstStyle/>
          <a:p>
            <a:pPr marL="0" indent="0">
              <a:buNone/>
            </a:pPr>
            <a:r>
              <a:rPr lang="en-US" sz="2400" b="1" i="1" dirty="0"/>
              <a:t>Solution Reversal </a:t>
            </a:r>
            <a:r>
              <a:rPr lang="en-US" sz="2400" dirty="0"/>
              <a:t>– </a:t>
            </a:r>
          </a:p>
          <a:p>
            <a:pPr lvl="1">
              <a:lnSpc>
                <a:spcPct val="100000"/>
              </a:lnSpc>
            </a:pPr>
            <a:r>
              <a:rPr lang="en-US" sz="2200" dirty="0"/>
              <a:t>start at the end state and try to work your way back to the beginning state.</a:t>
            </a:r>
            <a:endParaRPr lang="en-US" sz="2200" b="1" dirty="0"/>
          </a:p>
          <a:p>
            <a:pPr lvl="1">
              <a:lnSpc>
                <a:spcPct val="100000"/>
              </a:lnSpc>
            </a:pPr>
            <a:r>
              <a:rPr lang="en-US" sz="2200" b="1" dirty="0"/>
              <a:t>EX:</a:t>
            </a:r>
            <a:r>
              <a:rPr lang="en-US" sz="2200" dirty="0"/>
              <a:t>	Ten Pennies (you can take 1, 2, or 3; last one loses)</a:t>
            </a:r>
            <a:endParaRPr lang="en-US" sz="2200" b="1" dirty="0"/>
          </a:p>
          <a:p>
            <a:pPr marL="0" indent="0">
              <a:buNone/>
            </a:pPr>
            <a:endParaRPr lang="en-US" sz="2000" b="1"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217" y="4992682"/>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910" y="4992682"/>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95" y="4992682"/>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603" y="4992682"/>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382" y="3498270"/>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42" y="4992682"/>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603" y="3507573"/>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910" y="3498270"/>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217" y="3498270"/>
            <a:ext cx="1326098" cy="123914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42" y="3498270"/>
            <a:ext cx="1326098" cy="1239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252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64504" y="274638"/>
            <a:ext cx="7722296" cy="868362"/>
          </a:xfrm>
        </p:spPr>
        <p:txBody>
          <a:bodyPr>
            <a:normAutofit/>
          </a:bodyPr>
          <a:lstStyle/>
          <a:p>
            <a:pPr algn="l"/>
            <a:r>
              <a:rPr lang="en-US" dirty="0">
                <a:solidFill>
                  <a:schemeClr val="accent4"/>
                </a:solidFill>
                <a:latin typeface="Times New Roman" charset="0"/>
              </a:rPr>
              <a:t>Pick a Penny – Any Takers?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242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9530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8768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954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954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7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pic>
        <p:nvPicPr>
          <p:cNvPr id="71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1743075" cy="1628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749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504" y="274638"/>
            <a:ext cx="7722296" cy="709918"/>
          </a:xfrm>
        </p:spPr>
        <p:txBody>
          <a:bodyPr>
            <a:normAutofit/>
          </a:bodyPr>
          <a:lstStyle/>
          <a:p>
            <a:pPr algn="l"/>
            <a:r>
              <a:rPr lang="en-US" sz="2800" dirty="0">
                <a:solidFill>
                  <a:schemeClr val="accent4"/>
                </a:solidFill>
              </a:rPr>
              <a:t>General problem solving strategies</a:t>
            </a:r>
            <a:endParaRPr lang="en-US" sz="2800" b="1" dirty="0">
              <a:solidFill>
                <a:schemeClr val="accent4"/>
              </a:solidFill>
            </a:endParaRPr>
          </a:p>
        </p:txBody>
      </p:sp>
      <p:sp>
        <p:nvSpPr>
          <p:cNvPr id="3" name="Content Placeholder 2"/>
          <p:cNvSpPr>
            <a:spLocks noGrp="1"/>
          </p:cNvSpPr>
          <p:nvPr>
            <p:ph idx="1"/>
          </p:nvPr>
        </p:nvSpPr>
        <p:spPr>
          <a:xfrm>
            <a:off x="964504" y="984556"/>
            <a:ext cx="7722296" cy="5667812"/>
          </a:xfrm>
        </p:spPr>
        <p:txBody>
          <a:bodyPr anchor="t">
            <a:noAutofit/>
          </a:bodyPr>
          <a:lstStyle/>
          <a:p>
            <a:pPr marL="0" indent="0">
              <a:buNone/>
            </a:pPr>
            <a:r>
              <a:rPr lang="en-US" sz="2400" b="1" i="1" dirty="0"/>
              <a:t>Means-end analysis </a:t>
            </a:r>
            <a:r>
              <a:rPr lang="en-US" sz="2400" dirty="0"/>
              <a:t>– </a:t>
            </a:r>
          </a:p>
          <a:p>
            <a:pPr lvl="1">
              <a:lnSpc>
                <a:spcPct val="100000"/>
              </a:lnSpc>
            </a:pPr>
            <a:r>
              <a:rPr lang="en-US" sz="2200" dirty="0"/>
              <a:t>create a </a:t>
            </a:r>
            <a:r>
              <a:rPr lang="en-US" sz="2200" dirty="0" err="1"/>
              <a:t>subgoal</a:t>
            </a:r>
            <a:r>
              <a:rPr lang="en-US" sz="2200" dirty="0"/>
              <a:t> that will allow a certain operator to become useful.</a:t>
            </a:r>
            <a:endParaRPr lang="en-US" sz="2200" b="1" dirty="0"/>
          </a:p>
          <a:p>
            <a:pPr lvl="1">
              <a:lnSpc>
                <a:spcPct val="100000"/>
              </a:lnSpc>
            </a:pPr>
            <a:r>
              <a:rPr lang="en-US" sz="2200" dirty="0"/>
              <a:t>EX: </a:t>
            </a:r>
            <a:r>
              <a:rPr lang="en-US" sz="2200" b="1" dirty="0"/>
              <a:t>Sultan the Monkey</a:t>
            </a:r>
            <a:r>
              <a:rPr lang="en-US" sz="2200" dirty="0"/>
              <a:t> </a:t>
            </a:r>
            <a:endParaRPr lang="en-US" sz="2200" b="1" dirty="0"/>
          </a:p>
        </p:txBody>
      </p:sp>
      <p:pic>
        <p:nvPicPr>
          <p:cNvPr id="4" name="Picture 3"/>
          <p:cNvPicPr>
            <a:picLocks noChangeAspect="1"/>
          </p:cNvPicPr>
          <p:nvPr/>
        </p:nvPicPr>
        <p:blipFill>
          <a:blip r:embed="rId2"/>
          <a:stretch>
            <a:fillRect/>
          </a:stretch>
        </p:blipFill>
        <p:spPr>
          <a:xfrm>
            <a:off x="0" y="2990007"/>
            <a:ext cx="9144000" cy="3867993"/>
          </a:xfrm>
          <a:prstGeom prst="rect">
            <a:avLst/>
          </a:prstGeom>
        </p:spPr>
      </p:pic>
    </p:spTree>
    <p:extLst>
      <p:ext uri="{BB962C8B-B14F-4D97-AF65-F5344CB8AC3E}">
        <p14:creationId xmlns:p14="http://schemas.microsoft.com/office/powerpoint/2010/main" val="26252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34" y="274638"/>
            <a:ext cx="7659666" cy="709918"/>
          </a:xfrm>
        </p:spPr>
        <p:txBody>
          <a:bodyPr>
            <a:normAutofit/>
          </a:bodyPr>
          <a:lstStyle/>
          <a:p>
            <a:pPr algn="l"/>
            <a:r>
              <a:rPr lang="en-US" sz="2800" dirty="0">
                <a:solidFill>
                  <a:schemeClr val="accent4"/>
                </a:solidFill>
              </a:rPr>
              <a:t>What makes problem solving hard?</a:t>
            </a:r>
            <a:endParaRPr lang="en-US" sz="2800" b="1" dirty="0">
              <a:solidFill>
                <a:schemeClr val="accent4"/>
              </a:solidFill>
            </a:endParaRPr>
          </a:p>
        </p:txBody>
      </p:sp>
      <p:sp>
        <p:nvSpPr>
          <p:cNvPr id="3" name="Content Placeholder 2"/>
          <p:cNvSpPr>
            <a:spLocks noGrp="1"/>
          </p:cNvSpPr>
          <p:nvPr>
            <p:ph idx="1"/>
          </p:nvPr>
        </p:nvSpPr>
        <p:spPr>
          <a:xfrm>
            <a:off x="1027134" y="984556"/>
            <a:ext cx="7659666" cy="5667812"/>
          </a:xfrm>
        </p:spPr>
        <p:txBody>
          <a:bodyPr anchor="t">
            <a:noAutofit/>
          </a:bodyPr>
          <a:lstStyle/>
          <a:p>
            <a:pPr marL="0" indent="0">
              <a:buNone/>
            </a:pPr>
            <a:r>
              <a:rPr lang="en-US" sz="2400" b="1" i="1" dirty="0"/>
              <a:t>Difference reduction</a:t>
            </a:r>
            <a:r>
              <a:rPr lang="en-US" sz="2400" dirty="0"/>
              <a:t> – </a:t>
            </a:r>
          </a:p>
          <a:p>
            <a:pPr lvl="1"/>
            <a:r>
              <a:rPr lang="en-US" sz="2200" dirty="0"/>
              <a:t>bias to make the move that will have the greatest affect on the distance to the goal state.</a:t>
            </a:r>
            <a:endParaRPr lang="en-US" sz="2200" b="1" dirty="0"/>
          </a:p>
          <a:p>
            <a:pPr marL="0" indent="0">
              <a:buNone/>
            </a:pPr>
            <a:r>
              <a:rPr lang="en-US" sz="2400" b="1" dirty="0"/>
              <a:t>	EX</a:t>
            </a:r>
            <a:r>
              <a:rPr lang="en-US" sz="2400" dirty="0"/>
              <a:t>: </a:t>
            </a:r>
          </a:p>
        </p:txBody>
      </p:sp>
      <p:pic>
        <p:nvPicPr>
          <p:cNvPr id="6" name="Picture 5" descr="Screen Shot 2018-01-16 at 11.14.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21" y="2548223"/>
            <a:ext cx="5949451" cy="4008585"/>
          </a:xfrm>
          <a:prstGeom prst="rect">
            <a:avLst/>
          </a:prstGeom>
        </p:spPr>
      </p:pic>
    </p:spTree>
    <p:extLst>
      <p:ext uri="{BB962C8B-B14F-4D97-AF65-F5344CB8AC3E}">
        <p14:creationId xmlns:p14="http://schemas.microsoft.com/office/powerpoint/2010/main" val="417835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34" y="274638"/>
            <a:ext cx="7659666" cy="709918"/>
          </a:xfrm>
        </p:spPr>
        <p:txBody>
          <a:bodyPr>
            <a:normAutofit/>
          </a:bodyPr>
          <a:lstStyle/>
          <a:p>
            <a:pPr algn="l"/>
            <a:r>
              <a:rPr lang="en-US" sz="2800" dirty="0">
                <a:solidFill>
                  <a:schemeClr val="accent4"/>
                </a:solidFill>
              </a:rPr>
              <a:t>Difference Reduction: People version</a:t>
            </a:r>
          </a:p>
        </p:txBody>
      </p:sp>
      <p:sp>
        <p:nvSpPr>
          <p:cNvPr id="3" name="Content Placeholder 2"/>
          <p:cNvSpPr>
            <a:spLocks noGrp="1"/>
          </p:cNvSpPr>
          <p:nvPr>
            <p:ph idx="1"/>
          </p:nvPr>
        </p:nvSpPr>
        <p:spPr>
          <a:xfrm>
            <a:off x="1027134" y="851985"/>
            <a:ext cx="4992776" cy="5667812"/>
          </a:xfrm>
        </p:spPr>
        <p:txBody>
          <a:bodyPr>
            <a:noAutofit/>
          </a:bodyPr>
          <a:lstStyle/>
          <a:p>
            <a:pPr marL="0" indent="0" algn="ctr">
              <a:buNone/>
            </a:pPr>
            <a:r>
              <a:rPr lang="en-US" sz="2800" dirty="0"/>
              <a:t>C		O		L		D</a:t>
            </a:r>
            <a:endParaRPr lang="en-US" sz="2800" b="1" dirty="0"/>
          </a:p>
          <a:p>
            <a:pPr marL="0" indent="0" algn="ctr">
              <a:buNone/>
            </a:pPr>
            <a:endParaRPr lang="en-US" sz="2800" dirty="0"/>
          </a:p>
          <a:p>
            <a:pPr marL="0" indent="0" algn="ctr">
              <a:buNone/>
            </a:pPr>
            <a:r>
              <a:rPr lang="en-US" sz="2800" dirty="0"/>
              <a:t>__		__		__		__</a:t>
            </a:r>
            <a:endParaRPr lang="en-US" sz="2800" b="1" dirty="0"/>
          </a:p>
          <a:p>
            <a:pPr marL="0" indent="0" algn="ctr">
              <a:buNone/>
            </a:pPr>
            <a:endParaRPr lang="en-US" sz="2800" dirty="0"/>
          </a:p>
          <a:p>
            <a:pPr marL="0" indent="0" algn="ctr">
              <a:buNone/>
            </a:pPr>
            <a:r>
              <a:rPr lang="en-US" sz="2800" dirty="0"/>
              <a:t>__		__		__		__</a:t>
            </a:r>
            <a:endParaRPr lang="en-US" sz="2800" b="1" dirty="0"/>
          </a:p>
          <a:p>
            <a:pPr marL="0" indent="0" algn="ctr">
              <a:buNone/>
            </a:pPr>
            <a:endParaRPr lang="en-US" sz="2800" dirty="0"/>
          </a:p>
          <a:p>
            <a:pPr marL="0" indent="0" algn="ctr">
              <a:buNone/>
            </a:pPr>
            <a:r>
              <a:rPr lang="en-US" sz="2800" dirty="0"/>
              <a:t>__		__		__		__</a:t>
            </a:r>
            <a:endParaRPr lang="en-US" sz="2800" b="1" dirty="0"/>
          </a:p>
          <a:p>
            <a:pPr marL="0" indent="0" algn="ctr">
              <a:buNone/>
            </a:pPr>
            <a:endParaRPr lang="en-US" sz="2800" dirty="0"/>
          </a:p>
          <a:p>
            <a:pPr marL="0" indent="0" algn="ctr">
              <a:buNone/>
            </a:pPr>
            <a:r>
              <a:rPr lang="en-US" sz="2800" dirty="0"/>
              <a:t>W		A		R		M</a:t>
            </a:r>
            <a:endParaRPr lang="en-US" sz="2800" b="1" dirty="0"/>
          </a:p>
        </p:txBody>
      </p:sp>
      <p:pic>
        <p:nvPicPr>
          <p:cNvPr id="4" name="Picture 3"/>
          <p:cNvPicPr>
            <a:picLocks noChangeAspect="1"/>
          </p:cNvPicPr>
          <p:nvPr/>
        </p:nvPicPr>
        <p:blipFill>
          <a:blip r:embed="rId2"/>
          <a:stretch>
            <a:fillRect/>
          </a:stretch>
        </p:blipFill>
        <p:spPr>
          <a:xfrm>
            <a:off x="6553978" y="629597"/>
            <a:ext cx="2489200" cy="3263900"/>
          </a:xfrm>
          <a:prstGeom prst="rect">
            <a:avLst/>
          </a:prstGeom>
        </p:spPr>
      </p:pic>
      <p:pic>
        <p:nvPicPr>
          <p:cNvPr id="5" name="Picture 4"/>
          <p:cNvPicPr>
            <a:picLocks noChangeAspect="1"/>
          </p:cNvPicPr>
          <p:nvPr/>
        </p:nvPicPr>
        <p:blipFill>
          <a:blip r:embed="rId3"/>
          <a:stretch>
            <a:fillRect/>
          </a:stretch>
        </p:blipFill>
        <p:spPr>
          <a:xfrm>
            <a:off x="6193187" y="5117154"/>
            <a:ext cx="2950813" cy="1652455"/>
          </a:xfrm>
          <a:prstGeom prst="rect">
            <a:avLst/>
          </a:prstGeom>
        </p:spPr>
      </p:pic>
    </p:spTree>
    <p:extLst>
      <p:ext uri="{BB962C8B-B14F-4D97-AF65-F5344CB8AC3E}">
        <p14:creationId xmlns:p14="http://schemas.microsoft.com/office/powerpoint/2010/main" val="1133759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660" y="274638"/>
            <a:ext cx="7647140" cy="709918"/>
          </a:xfrm>
        </p:spPr>
        <p:txBody>
          <a:bodyPr>
            <a:normAutofit/>
          </a:bodyPr>
          <a:lstStyle/>
          <a:p>
            <a:pPr algn="l"/>
            <a:r>
              <a:rPr lang="en-US" sz="2800" dirty="0">
                <a:solidFill>
                  <a:schemeClr val="accent4"/>
                </a:solidFill>
              </a:rPr>
              <a:t>Difference Reduction: People version</a:t>
            </a:r>
          </a:p>
        </p:txBody>
      </p:sp>
      <p:sp>
        <p:nvSpPr>
          <p:cNvPr id="3" name="Content Placeholder 2"/>
          <p:cNvSpPr>
            <a:spLocks noGrp="1"/>
          </p:cNvSpPr>
          <p:nvPr>
            <p:ph idx="1"/>
          </p:nvPr>
        </p:nvSpPr>
        <p:spPr>
          <a:xfrm>
            <a:off x="1079502" y="809408"/>
            <a:ext cx="5416226" cy="5667812"/>
          </a:xfrm>
        </p:spPr>
        <p:txBody>
          <a:bodyPr>
            <a:noAutofit/>
          </a:bodyPr>
          <a:lstStyle/>
          <a:p>
            <a:pPr marL="0" indent="0" algn="ctr">
              <a:buNone/>
            </a:pPr>
            <a:r>
              <a:rPr lang="en-US" sz="2000" dirty="0"/>
              <a:t> </a:t>
            </a:r>
            <a:endParaRPr lang="en-US" sz="2000" b="1" dirty="0"/>
          </a:p>
          <a:p>
            <a:pPr marL="0" indent="0" algn="ctr">
              <a:buNone/>
            </a:pPr>
            <a:r>
              <a:rPr lang="en-US" sz="2800" dirty="0"/>
              <a:t>F		A		L		L</a:t>
            </a:r>
            <a:endParaRPr lang="en-US" sz="2800" b="1" dirty="0"/>
          </a:p>
          <a:p>
            <a:pPr marL="0" indent="0" algn="ctr">
              <a:buNone/>
            </a:pPr>
            <a:endParaRPr lang="en-US" sz="2800" dirty="0"/>
          </a:p>
          <a:p>
            <a:pPr marL="0" indent="0" algn="ctr">
              <a:buNone/>
            </a:pPr>
            <a:r>
              <a:rPr lang="en-US" sz="2800" dirty="0"/>
              <a:t>__		__		__		__</a:t>
            </a:r>
            <a:endParaRPr lang="en-US" sz="2800" b="1" dirty="0"/>
          </a:p>
          <a:p>
            <a:pPr marL="0" indent="0" algn="ctr">
              <a:buNone/>
            </a:pPr>
            <a:endParaRPr lang="en-US" sz="2800" dirty="0"/>
          </a:p>
          <a:p>
            <a:pPr marL="0" indent="0" algn="ctr">
              <a:buNone/>
            </a:pPr>
            <a:r>
              <a:rPr lang="en-US" sz="2800" dirty="0"/>
              <a:t>__		__		__		__</a:t>
            </a:r>
            <a:endParaRPr lang="en-US" sz="2800" b="1" dirty="0"/>
          </a:p>
          <a:p>
            <a:pPr marL="0" indent="0" algn="ctr">
              <a:buNone/>
            </a:pPr>
            <a:endParaRPr lang="en-US" sz="2800" dirty="0"/>
          </a:p>
          <a:p>
            <a:pPr marL="0" indent="0" algn="ctr">
              <a:buNone/>
            </a:pPr>
            <a:r>
              <a:rPr lang="en-US" sz="2800" dirty="0"/>
              <a:t>__		__		__		__</a:t>
            </a:r>
            <a:endParaRPr lang="en-US" sz="2800" b="1" dirty="0"/>
          </a:p>
          <a:p>
            <a:pPr marL="0" indent="0" algn="ctr">
              <a:buNone/>
            </a:pPr>
            <a:endParaRPr lang="en-US" sz="2800" b="1" dirty="0"/>
          </a:p>
          <a:p>
            <a:pPr marL="0" indent="0" algn="ctr">
              <a:buNone/>
            </a:pPr>
            <a:r>
              <a:rPr lang="en-US" sz="2800" b="1" dirty="0"/>
              <a:t>C		O		L		D</a:t>
            </a:r>
            <a:r>
              <a:rPr lang="en-US" sz="2800" dirty="0"/>
              <a:t> </a:t>
            </a:r>
            <a:endParaRPr lang="en-US" sz="2800" b="1" dirty="0"/>
          </a:p>
        </p:txBody>
      </p:sp>
      <p:pic>
        <p:nvPicPr>
          <p:cNvPr id="4" name="Picture 3"/>
          <p:cNvPicPr>
            <a:picLocks noChangeAspect="1"/>
          </p:cNvPicPr>
          <p:nvPr/>
        </p:nvPicPr>
        <p:blipFill>
          <a:blip r:embed="rId2"/>
          <a:stretch>
            <a:fillRect/>
          </a:stretch>
        </p:blipFill>
        <p:spPr>
          <a:xfrm>
            <a:off x="6717733" y="3594100"/>
            <a:ext cx="2489200" cy="3263900"/>
          </a:xfrm>
          <a:prstGeom prst="rect">
            <a:avLst/>
          </a:prstGeom>
        </p:spPr>
      </p:pic>
      <p:pic>
        <p:nvPicPr>
          <p:cNvPr id="5" name="Picture 4"/>
          <p:cNvPicPr>
            <a:picLocks noChangeAspect="1"/>
          </p:cNvPicPr>
          <p:nvPr/>
        </p:nvPicPr>
        <p:blipFill>
          <a:blip r:embed="rId3"/>
          <a:stretch>
            <a:fillRect/>
          </a:stretch>
        </p:blipFill>
        <p:spPr>
          <a:xfrm>
            <a:off x="6717733" y="809408"/>
            <a:ext cx="2426267" cy="1629318"/>
          </a:xfrm>
          <a:prstGeom prst="rect">
            <a:avLst/>
          </a:prstGeom>
        </p:spPr>
      </p:pic>
    </p:spTree>
    <p:extLst>
      <p:ext uri="{BB962C8B-B14F-4D97-AF65-F5344CB8AC3E}">
        <p14:creationId xmlns:p14="http://schemas.microsoft.com/office/powerpoint/2010/main" val="78882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74638"/>
            <a:ext cx="7684718" cy="709918"/>
          </a:xfrm>
        </p:spPr>
        <p:txBody>
          <a:bodyPr>
            <a:normAutofit/>
          </a:bodyPr>
          <a:lstStyle/>
          <a:p>
            <a:pPr algn="l"/>
            <a:r>
              <a:rPr lang="en-US" sz="2800" dirty="0">
                <a:solidFill>
                  <a:schemeClr val="accent4"/>
                </a:solidFill>
              </a:rPr>
              <a:t>What makes problem solving hard?</a:t>
            </a:r>
            <a:endParaRPr lang="en-US" sz="2800" b="1" dirty="0">
              <a:solidFill>
                <a:schemeClr val="accent4"/>
              </a:solidFill>
            </a:endParaRPr>
          </a:p>
        </p:txBody>
      </p:sp>
      <p:sp>
        <p:nvSpPr>
          <p:cNvPr id="3" name="Content Placeholder 2"/>
          <p:cNvSpPr>
            <a:spLocks noGrp="1"/>
          </p:cNvSpPr>
          <p:nvPr>
            <p:ph idx="1"/>
          </p:nvPr>
        </p:nvSpPr>
        <p:spPr>
          <a:xfrm>
            <a:off x="1002082" y="984556"/>
            <a:ext cx="7684718" cy="5667812"/>
          </a:xfrm>
        </p:spPr>
        <p:txBody>
          <a:bodyPr anchor="t">
            <a:noAutofit/>
          </a:bodyPr>
          <a:lstStyle/>
          <a:p>
            <a:pPr marL="0" indent="0">
              <a:buNone/>
            </a:pPr>
            <a:endParaRPr lang="en-US" sz="2400" dirty="0"/>
          </a:p>
          <a:p>
            <a:pPr marL="0" indent="0">
              <a:buNone/>
            </a:pPr>
            <a:r>
              <a:rPr lang="en-US" sz="2400" dirty="0"/>
              <a:t>Repeat State Avoidance – </a:t>
            </a:r>
          </a:p>
          <a:p>
            <a:pPr lvl="1">
              <a:lnSpc>
                <a:spcPct val="100000"/>
              </a:lnSpc>
            </a:pPr>
            <a:r>
              <a:rPr lang="en-US" sz="2200" dirty="0"/>
              <a:t>bias against returning to an earlier state; sometimes you have to go backwards in order to go forwards</a:t>
            </a:r>
          </a:p>
          <a:p>
            <a:pPr lvl="1">
              <a:lnSpc>
                <a:spcPct val="100000"/>
              </a:lnSpc>
            </a:pPr>
            <a:r>
              <a:rPr lang="en-US" sz="2200" dirty="0"/>
              <a:t>EX:  football vs. soccer</a:t>
            </a:r>
          </a:p>
          <a:p>
            <a:pPr lvl="1">
              <a:lnSpc>
                <a:spcPct val="100000"/>
              </a:lnSpc>
            </a:pPr>
            <a:r>
              <a:rPr lang="en-US" sz="2200" dirty="0"/>
              <a:t>Orc / Hobbit</a:t>
            </a:r>
          </a:p>
          <a:p>
            <a:pPr lvl="1">
              <a:lnSpc>
                <a:spcPct val="100000"/>
              </a:lnSpc>
            </a:pPr>
            <a:r>
              <a:rPr lang="en-US" sz="2200" dirty="0"/>
              <a:t>Tower of Hanoi</a:t>
            </a:r>
          </a:p>
          <a:p>
            <a:pPr marL="0" indent="0">
              <a:lnSpc>
                <a:spcPct val="100000"/>
              </a:lnSpc>
              <a:buNone/>
            </a:pPr>
            <a:r>
              <a:rPr lang="en-US" sz="2200" dirty="0"/>
              <a:t> </a:t>
            </a:r>
            <a:endParaRPr lang="en-US" sz="2200" b="1" dirty="0"/>
          </a:p>
        </p:txBody>
      </p:sp>
    </p:spTree>
    <p:extLst>
      <p:ext uri="{BB962C8B-B14F-4D97-AF65-F5344CB8AC3E}">
        <p14:creationId xmlns:p14="http://schemas.microsoft.com/office/powerpoint/2010/main" val="275580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447800" y="156703"/>
            <a:ext cx="5878011" cy="1077229"/>
          </a:xfrm>
        </p:spPr>
        <p:txBody>
          <a:bodyPr/>
          <a:lstStyle/>
          <a:p>
            <a:pPr algn="ctr" eaLnBrk="1" hangingPunct="1">
              <a:defRPr/>
            </a:pPr>
            <a:r>
              <a:rPr lang="en-US" dirty="0" err="1">
                <a:solidFill>
                  <a:schemeClr val="accent4"/>
                </a:solidFill>
                <a:cs typeface="+mj-cs"/>
              </a:rPr>
              <a:t>Orc</a:t>
            </a:r>
            <a:r>
              <a:rPr lang="en-US" dirty="0">
                <a:solidFill>
                  <a:schemeClr val="accent4"/>
                </a:solidFill>
                <a:cs typeface="+mj-cs"/>
              </a:rPr>
              <a:t> Hobbit Problem</a:t>
            </a:r>
          </a:p>
        </p:txBody>
      </p:sp>
      <p:sp>
        <p:nvSpPr>
          <p:cNvPr id="3078" name="Text Box 6"/>
          <p:cNvSpPr txBox="1">
            <a:spLocks noChangeArrowheads="1"/>
          </p:cNvSpPr>
          <p:nvPr/>
        </p:nvSpPr>
        <p:spPr bwMode="auto">
          <a:xfrm>
            <a:off x="1447800" y="1233932"/>
            <a:ext cx="685800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Three </a:t>
            </a:r>
            <a:r>
              <a:rPr lang="en-US" dirty="0" err="1"/>
              <a:t>Orcs</a:t>
            </a:r>
            <a:r>
              <a:rPr lang="en-US" dirty="0"/>
              <a:t> and three hobbits are the West side of the Connecticut River.  As you know, there are hardly any bridges across the CT River, so everyone decides to take a boat.  The only rowboat available carries two creatures.  Your job is to get all 6 Middle-</a:t>
            </a:r>
            <a:r>
              <a:rPr lang="en-US" dirty="0" err="1"/>
              <a:t>Earthers</a:t>
            </a:r>
            <a:r>
              <a:rPr lang="en-US" dirty="0"/>
              <a:t> across the river, with the following stipulation.  If you leave more </a:t>
            </a:r>
            <a:r>
              <a:rPr lang="en-US" dirty="0" err="1"/>
              <a:t>Orcs</a:t>
            </a:r>
            <a:r>
              <a:rPr lang="en-US" dirty="0"/>
              <a:t> than Hobbits on one side of the river, it’s curtains for the hobbits.  </a:t>
            </a:r>
            <a:endParaRPr lang="en-US" b="1" dirty="0"/>
          </a:p>
        </p:txBody>
      </p:sp>
    </p:spTree>
    <p:extLst>
      <p:ext uri="{BB962C8B-B14F-4D97-AF65-F5344CB8AC3E}">
        <p14:creationId xmlns:p14="http://schemas.microsoft.com/office/powerpoint/2010/main" val="198484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00200" y="27671"/>
            <a:ext cx="5878011" cy="1077229"/>
          </a:xfrm>
        </p:spPr>
        <p:txBody>
          <a:bodyPr/>
          <a:lstStyle/>
          <a:p>
            <a:pPr algn="ctr" eaLnBrk="1" hangingPunct="1">
              <a:defRPr/>
            </a:pPr>
            <a:r>
              <a:rPr lang="en-US" sz="3200" dirty="0" err="1">
                <a:solidFill>
                  <a:schemeClr val="accent4"/>
                </a:solidFill>
                <a:latin typeface="Times New Roman" charset="0"/>
                <a:cs typeface="+mj-cs"/>
              </a:rPr>
              <a:t>Orc</a:t>
            </a:r>
            <a:r>
              <a:rPr lang="en-US" sz="3200" dirty="0">
                <a:solidFill>
                  <a:schemeClr val="accent4"/>
                </a:solidFill>
                <a:latin typeface="Times New Roman" charset="0"/>
                <a:cs typeface="+mj-cs"/>
              </a:rPr>
              <a:t> / Hobbit: Step 1</a:t>
            </a:r>
          </a:p>
        </p:txBody>
      </p:sp>
      <p:graphicFrame>
        <p:nvGraphicFramePr>
          <p:cNvPr id="3074" name="Object 4"/>
          <p:cNvGraphicFramePr>
            <a:graphicFrameLocks noGrp="1" noChangeAspect="1"/>
          </p:cNvGraphicFramePr>
          <p:nvPr>
            <p:ph idx="1"/>
          </p:nvPr>
        </p:nvGraphicFramePr>
        <p:xfrm>
          <a:off x="2520950" y="1371600"/>
          <a:ext cx="3873500" cy="5105400"/>
        </p:xfrm>
        <a:graphic>
          <a:graphicData uri="http://schemas.openxmlformats.org/presentationml/2006/ole">
            <mc:AlternateContent xmlns:mc="http://schemas.openxmlformats.org/markup-compatibility/2006">
              <mc:Choice xmlns:v="urn:schemas-microsoft-com:vml" Requires="v">
                <p:oleObj spid="_x0000_s12324" name="Bitmap Image" r:id="rId3" imgW="2666667" imgH="3514286" progId="Paint.Picture">
                  <p:embed/>
                </p:oleObj>
              </mc:Choice>
              <mc:Fallback>
                <p:oleObj name="Bitmap Image" r:id="rId3" imgW="2666667" imgH="35142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1371600"/>
                        <a:ext cx="38735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134" name="Rectangle 14"/>
          <p:cNvSpPr>
            <a:spLocks noChangeArrowheads="1"/>
          </p:cNvSpPr>
          <p:nvPr/>
        </p:nvSpPr>
        <p:spPr bwMode="auto">
          <a:xfrm>
            <a:off x="2362200" y="3124200"/>
            <a:ext cx="3962400" cy="762000"/>
          </a:xfrm>
          <a:prstGeom prst="rect">
            <a:avLst/>
          </a:prstGeom>
          <a:solidFill>
            <a:srgbClr val="A4804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76" name="WordArt 15"/>
          <p:cNvSpPr>
            <a:spLocks noChangeArrowheads="1" noChangeShapeType="1" noTextEdit="1"/>
          </p:cNvSpPr>
          <p:nvPr/>
        </p:nvSpPr>
        <p:spPr bwMode="auto">
          <a:xfrm>
            <a:off x="914400" y="2133600"/>
            <a:ext cx="228600" cy="304800"/>
          </a:xfrm>
          <a:prstGeom prst="rect">
            <a:avLst/>
          </a:prstGeom>
        </p:spPr>
        <p:txBody>
          <a:bodyPr wrap="none" fromWordArt="1">
            <a:prstTxWarp prst="textPlain">
              <a:avLst>
                <a:gd name="adj" fmla="val 50000"/>
              </a:avLst>
            </a:prstTxWarp>
          </a:bodyPr>
          <a:lstStyle/>
          <a:p>
            <a:pPr algn="ctr"/>
            <a:r>
              <a:rPr lang="en-US" sz="3200" b="1" kern="10">
                <a:ln w="9525">
                  <a:solidFill>
                    <a:srgbClr val="000000"/>
                  </a:solidFill>
                  <a:round/>
                  <a:headEnd/>
                  <a:tailEnd/>
                </a:ln>
                <a:solidFill>
                  <a:srgbClr val="660066"/>
                </a:solidFill>
                <a:latin typeface="Arial Black"/>
                <a:ea typeface="Arial Black"/>
                <a:cs typeface="Arial Black"/>
              </a:rPr>
              <a:t>H</a:t>
            </a:r>
          </a:p>
        </p:txBody>
      </p:sp>
      <p:sp>
        <p:nvSpPr>
          <p:cNvPr id="3077" name="WordArt 16"/>
          <p:cNvSpPr>
            <a:spLocks noChangeArrowheads="1" noChangeShapeType="1" noTextEdit="1"/>
          </p:cNvSpPr>
          <p:nvPr/>
        </p:nvSpPr>
        <p:spPr bwMode="auto">
          <a:xfrm>
            <a:off x="1371600" y="2133600"/>
            <a:ext cx="228600" cy="304800"/>
          </a:xfrm>
          <a:prstGeom prst="rect">
            <a:avLst/>
          </a:prstGeom>
        </p:spPr>
        <p:txBody>
          <a:bodyPr wrap="none" fromWordArt="1">
            <a:prstTxWarp prst="textPlain">
              <a:avLst>
                <a:gd name="adj" fmla="val 50000"/>
              </a:avLst>
            </a:prstTxWarp>
          </a:bodyPr>
          <a:lstStyle/>
          <a:p>
            <a:pPr algn="ctr"/>
            <a:r>
              <a:rPr lang="en-US" sz="3200" b="1" kern="10">
                <a:ln w="9525">
                  <a:solidFill>
                    <a:srgbClr val="000000"/>
                  </a:solidFill>
                  <a:round/>
                  <a:headEnd/>
                  <a:tailEnd/>
                </a:ln>
                <a:solidFill>
                  <a:srgbClr val="660066"/>
                </a:solidFill>
                <a:latin typeface="Arial Black"/>
                <a:ea typeface="Arial Black"/>
                <a:cs typeface="Arial Black"/>
              </a:rPr>
              <a:t>H</a:t>
            </a:r>
          </a:p>
        </p:txBody>
      </p:sp>
      <p:sp>
        <p:nvSpPr>
          <p:cNvPr id="3078" name="WordArt 17"/>
          <p:cNvSpPr>
            <a:spLocks noChangeArrowheads="1" noChangeShapeType="1" noTextEdit="1"/>
          </p:cNvSpPr>
          <p:nvPr/>
        </p:nvSpPr>
        <p:spPr bwMode="auto">
          <a:xfrm>
            <a:off x="1828800" y="2133600"/>
            <a:ext cx="228600" cy="304800"/>
          </a:xfrm>
          <a:prstGeom prst="rect">
            <a:avLst/>
          </a:prstGeom>
        </p:spPr>
        <p:txBody>
          <a:bodyPr wrap="none" fromWordArt="1">
            <a:prstTxWarp prst="textPlain">
              <a:avLst>
                <a:gd name="adj" fmla="val 50000"/>
              </a:avLst>
            </a:prstTxWarp>
          </a:bodyPr>
          <a:lstStyle/>
          <a:p>
            <a:pPr algn="ctr"/>
            <a:r>
              <a:rPr lang="en-US" sz="3200" b="1" kern="10">
                <a:ln w="9525">
                  <a:solidFill>
                    <a:srgbClr val="000000"/>
                  </a:solidFill>
                  <a:round/>
                  <a:headEnd/>
                  <a:tailEnd/>
                </a:ln>
                <a:solidFill>
                  <a:srgbClr val="660066"/>
                </a:solidFill>
                <a:latin typeface="Arial Black"/>
                <a:ea typeface="Arial Black"/>
                <a:cs typeface="Arial Black"/>
              </a:rPr>
              <a:t>H</a:t>
            </a:r>
          </a:p>
        </p:txBody>
      </p:sp>
      <p:sp>
        <p:nvSpPr>
          <p:cNvPr id="3079" name="WordArt 19"/>
          <p:cNvSpPr>
            <a:spLocks noChangeArrowheads="1" noChangeShapeType="1" noTextEdit="1"/>
          </p:cNvSpPr>
          <p:nvPr/>
        </p:nvSpPr>
        <p:spPr bwMode="auto">
          <a:xfrm>
            <a:off x="1295400" y="4114800"/>
            <a:ext cx="209550" cy="361950"/>
          </a:xfrm>
          <a:prstGeom prst="rect">
            <a:avLst/>
          </a:prstGeom>
        </p:spPr>
        <p:txBody>
          <a:bodyPr wrap="none" fromWordArt="1">
            <a:prstTxWarp prst="textPlain">
              <a:avLst>
                <a:gd name="adj" fmla="val 50000"/>
              </a:avLst>
            </a:prstTxWarp>
          </a:bodyPr>
          <a:lstStyle/>
          <a:p>
            <a:pPr algn="ctr"/>
            <a:r>
              <a:rPr lang="en-US" sz="2000" b="1" kern="10">
                <a:ln w="9525">
                  <a:solidFill>
                    <a:srgbClr val="000000"/>
                  </a:solidFill>
                  <a:round/>
                  <a:headEnd/>
                  <a:tailEnd/>
                </a:ln>
                <a:solidFill>
                  <a:srgbClr val="FF0000"/>
                </a:solidFill>
                <a:latin typeface="Arial Black"/>
                <a:ea typeface="Arial Black"/>
                <a:cs typeface="Arial Black"/>
              </a:rPr>
              <a:t>O</a:t>
            </a:r>
          </a:p>
        </p:txBody>
      </p:sp>
      <p:sp>
        <p:nvSpPr>
          <p:cNvPr id="5140" name="WordArt 20"/>
          <p:cNvSpPr>
            <a:spLocks noChangeArrowheads="1" noChangeShapeType="1" noTextEdit="1"/>
          </p:cNvSpPr>
          <p:nvPr/>
        </p:nvSpPr>
        <p:spPr bwMode="auto">
          <a:xfrm>
            <a:off x="1676400" y="4114800"/>
            <a:ext cx="209550" cy="361950"/>
          </a:xfrm>
          <a:prstGeom prst="rect">
            <a:avLst/>
          </a:prstGeom>
        </p:spPr>
        <p:txBody>
          <a:bodyPr wrap="none" fromWordArt="1">
            <a:prstTxWarp prst="textPlain">
              <a:avLst>
                <a:gd name="adj" fmla="val 50000"/>
              </a:avLst>
            </a:prstTxWarp>
          </a:bodyPr>
          <a:lstStyle/>
          <a:p>
            <a:pPr algn="ctr"/>
            <a:r>
              <a:rPr lang="en-US" sz="2000" b="1" kern="10">
                <a:ln w="9525">
                  <a:solidFill>
                    <a:srgbClr val="000000"/>
                  </a:solidFill>
                  <a:round/>
                  <a:headEnd/>
                  <a:tailEnd/>
                </a:ln>
                <a:solidFill>
                  <a:srgbClr val="FF0000"/>
                </a:solidFill>
                <a:latin typeface="Arial Black"/>
                <a:ea typeface="Arial Black"/>
                <a:cs typeface="Arial Black"/>
              </a:rPr>
              <a:t>O</a:t>
            </a:r>
          </a:p>
        </p:txBody>
      </p:sp>
      <p:sp>
        <p:nvSpPr>
          <p:cNvPr id="5141" name="WordArt 21"/>
          <p:cNvSpPr>
            <a:spLocks noChangeArrowheads="1" noChangeShapeType="1" noTextEdit="1"/>
          </p:cNvSpPr>
          <p:nvPr/>
        </p:nvSpPr>
        <p:spPr bwMode="auto">
          <a:xfrm>
            <a:off x="2133600" y="4114800"/>
            <a:ext cx="209550" cy="361950"/>
          </a:xfrm>
          <a:prstGeom prst="rect">
            <a:avLst/>
          </a:prstGeom>
        </p:spPr>
        <p:txBody>
          <a:bodyPr wrap="none" fromWordArt="1">
            <a:prstTxWarp prst="textPlain">
              <a:avLst>
                <a:gd name="adj" fmla="val 50000"/>
              </a:avLst>
            </a:prstTxWarp>
          </a:bodyPr>
          <a:lstStyle/>
          <a:p>
            <a:pPr algn="ctr"/>
            <a:r>
              <a:rPr lang="en-US" sz="2000" b="1" kern="10">
                <a:ln w="9525">
                  <a:solidFill>
                    <a:srgbClr val="000000"/>
                  </a:solidFill>
                  <a:round/>
                  <a:headEnd/>
                  <a:tailEnd/>
                </a:ln>
                <a:solidFill>
                  <a:srgbClr val="FF0000"/>
                </a:solidFill>
                <a:latin typeface="Arial Black"/>
                <a:ea typeface="Arial Black"/>
                <a:cs typeface="Arial Black"/>
              </a:rPr>
              <a:t>O</a:t>
            </a:r>
          </a:p>
        </p:txBody>
      </p:sp>
      <p:grpSp>
        <p:nvGrpSpPr>
          <p:cNvPr id="3082" name="Group 38"/>
          <p:cNvGrpSpPr>
            <a:grpSpLocks/>
          </p:cNvGrpSpPr>
          <p:nvPr/>
        </p:nvGrpSpPr>
        <p:grpSpPr bwMode="auto">
          <a:xfrm>
            <a:off x="838200" y="1981200"/>
            <a:ext cx="1295400" cy="609600"/>
            <a:chOff x="528" y="1248"/>
            <a:chExt cx="816" cy="384"/>
          </a:xfrm>
        </p:grpSpPr>
        <p:sp>
          <p:nvSpPr>
            <p:cNvPr id="5143" name="Rectangle 23"/>
            <p:cNvSpPr>
              <a:spLocks noChangeArrowheads="1"/>
            </p:cNvSpPr>
            <p:nvPr/>
          </p:nvSpPr>
          <p:spPr bwMode="auto">
            <a:xfrm>
              <a:off x="528" y="1248"/>
              <a:ext cx="816" cy="3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47" name="Line 27"/>
            <p:cNvSpPr>
              <a:spLocks noChangeShapeType="1"/>
            </p:cNvSpPr>
            <p:nvPr/>
          </p:nvSpPr>
          <p:spPr bwMode="auto">
            <a:xfrm>
              <a:off x="768" y="1248"/>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48" name="Line 28"/>
            <p:cNvSpPr>
              <a:spLocks noChangeShapeType="1"/>
            </p:cNvSpPr>
            <p:nvPr/>
          </p:nvSpPr>
          <p:spPr bwMode="auto">
            <a:xfrm>
              <a:off x="1104" y="1248"/>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083" name="Group 31"/>
          <p:cNvGrpSpPr>
            <a:grpSpLocks/>
          </p:cNvGrpSpPr>
          <p:nvPr/>
        </p:nvGrpSpPr>
        <p:grpSpPr bwMode="auto">
          <a:xfrm>
            <a:off x="1143000" y="4038600"/>
            <a:ext cx="1295400" cy="609600"/>
            <a:chOff x="720" y="2544"/>
            <a:chExt cx="816" cy="384"/>
          </a:xfrm>
        </p:grpSpPr>
        <p:sp>
          <p:nvSpPr>
            <p:cNvPr id="5144" name="Rectangle 24"/>
            <p:cNvSpPr>
              <a:spLocks noChangeArrowheads="1"/>
            </p:cNvSpPr>
            <p:nvPr/>
          </p:nvSpPr>
          <p:spPr bwMode="auto">
            <a:xfrm>
              <a:off x="720" y="2544"/>
              <a:ext cx="816" cy="3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49" name="Line 29"/>
            <p:cNvSpPr>
              <a:spLocks noChangeShapeType="1"/>
            </p:cNvSpPr>
            <p:nvPr/>
          </p:nvSpPr>
          <p:spPr bwMode="auto">
            <a:xfrm>
              <a:off x="1008" y="2544"/>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50" name="Line 30"/>
            <p:cNvSpPr>
              <a:spLocks noChangeShapeType="1"/>
            </p:cNvSpPr>
            <p:nvPr/>
          </p:nvSpPr>
          <p:spPr bwMode="auto">
            <a:xfrm>
              <a:off x="1296" y="2544"/>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084" name="Group 32"/>
          <p:cNvGrpSpPr>
            <a:grpSpLocks/>
          </p:cNvGrpSpPr>
          <p:nvPr/>
        </p:nvGrpSpPr>
        <p:grpSpPr bwMode="auto">
          <a:xfrm>
            <a:off x="6400800" y="4114800"/>
            <a:ext cx="1295400" cy="609600"/>
            <a:chOff x="720" y="2544"/>
            <a:chExt cx="816" cy="384"/>
          </a:xfrm>
        </p:grpSpPr>
        <p:sp>
          <p:nvSpPr>
            <p:cNvPr id="5153" name="Rectangle 33"/>
            <p:cNvSpPr>
              <a:spLocks noChangeArrowheads="1"/>
            </p:cNvSpPr>
            <p:nvPr/>
          </p:nvSpPr>
          <p:spPr bwMode="auto">
            <a:xfrm>
              <a:off x="720" y="2544"/>
              <a:ext cx="816" cy="3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54" name="Line 34"/>
            <p:cNvSpPr>
              <a:spLocks noChangeShapeType="1"/>
            </p:cNvSpPr>
            <p:nvPr/>
          </p:nvSpPr>
          <p:spPr bwMode="auto">
            <a:xfrm>
              <a:off x="1008" y="2544"/>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55" name="Line 35"/>
            <p:cNvSpPr>
              <a:spLocks noChangeShapeType="1"/>
            </p:cNvSpPr>
            <p:nvPr/>
          </p:nvSpPr>
          <p:spPr bwMode="auto">
            <a:xfrm>
              <a:off x="1296" y="2544"/>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085" name="Group 39"/>
          <p:cNvGrpSpPr>
            <a:grpSpLocks/>
          </p:cNvGrpSpPr>
          <p:nvPr/>
        </p:nvGrpSpPr>
        <p:grpSpPr bwMode="auto">
          <a:xfrm>
            <a:off x="6248400" y="1981200"/>
            <a:ext cx="1295400" cy="609600"/>
            <a:chOff x="528" y="1248"/>
            <a:chExt cx="816" cy="384"/>
          </a:xfrm>
        </p:grpSpPr>
        <p:sp>
          <p:nvSpPr>
            <p:cNvPr id="5160" name="Rectangle 40"/>
            <p:cNvSpPr>
              <a:spLocks noChangeArrowheads="1"/>
            </p:cNvSpPr>
            <p:nvPr/>
          </p:nvSpPr>
          <p:spPr bwMode="auto">
            <a:xfrm>
              <a:off x="528" y="1248"/>
              <a:ext cx="816" cy="3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61" name="Line 41"/>
            <p:cNvSpPr>
              <a:spLocks noChangeShapeType="1"/>
            </p:cNvSpPr>
            <p:nvPr/>
          </p:nvSpPr>
          <p:spPr bwMode="auto">
            <a:xfrm>
              <a:off x="768" y="1248"/>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62" name="Line 42"/>
            <p:cNvSpPr>
              <a:spLocks noChangeShapeType="1"/>
            </p:cNvSpPr>
            <p:nvPr/>
          </p:nvSpPr>
          <p:spPr bwMode="auto">
            <a:xfrm>
              <a:off x="1104" y="1248"/>
              <a:ext cx="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extLst>
      <p:ext uri="{BB962C8B-B14F-4D97-AF65-F5344CB8AC3E}">
        <p14:creationId xmlns:p14="http://schemas.microsoft.com/office/powerpoint/2010/main" val="315862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6 9.07514E-6 C 0.00261 -0.0171 0.00643 -0.03375 0.00955 -0.05063 C 0.01007 -0.05687 0.01077 -0.06335 0.01112 -0.06959 C 0.01511 -0.13803 0.00139 -0.10381 0.09046 -0.10127 C 0.22778 -0.10312 0.3625 -0.10335 0.5 -0.10127 C 0.50764 -0.0978 0.51511 -0.0934 0.52223 -0.08878 C 0.52674 -0.07653 0.52466 -0.08277 0.52865 -0.06751 C 0.52917 -0.06543 0.53021 -0.06127 0.53021 -0.06127 C 0.5316 -0.05063 0.53195 -0.04277 0.53646 -0.03375 C 0.53438 -0.01063 0.53334 -0.003 0.53334 0.02336 " pathEditMode="relative" ptsTypes="fffffffffA">
                                      <p:cBhvr>
                                        <p:cTn id="6" dur="2000" fill="hold"/>
                                        <p:tgtEl>
                                          <p:spTgt spid="514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77778E-6 2.77457E-6 C 0.00208 -0.01387 0.00486 -0.03584 0.00955 -0.04855 C 0.01302 -0.0578 0.02187 -0.06104 0.02864 -0.06335 C 0.03437 -0.07144 0.10382 -0.07121 0.1158 -0.07191 C 0.16233 -0.08393 0.21441 -0.08162 0.26024 -0.08254 C 0.32864 -0.08855 0.3967 -0.08439 0.4651 -0.08254 C 0.4776 -0.07699 0.49358 -0.0763 0.50642 -0.07399 C 0.50955 -0.0726 0.51267 -0.07144 0.5158 -0.06982 C 0.52014 -0.06774 0.52864 -0.06335 0.52864 -0.06335 C 0.5368 -0.04185 0.53368 -0.0363 0.53489 -0.00416 C 0.53333 0.00393 0.53021 0.00879 0.53021 0.01688 " pathEditMode="relative" ptsTypes="ffffffffffA">
                                      <p:cBhvr>
                                        <p:cTn id="8" dur="2000" fill="hold"/>
                                        <p:tgtEl>
                                          <p:spTgt spid="51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animBg="1"/>
      <p:bldP spid="5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608" y="274638"/>
            <a:ext cx="7672192" cy="709918"/>
          </a:xfrm>
        </p:spPr>
        <p:txBody>
          <a:bodyPr>
            <a:normAutofit/>
          </a:bodyPr>
          <a:lstStyle/>
          <a:p>
            <a:pPr algn="l"/>
            <a:r>
              <a:rPr lang="en-US" sz="2800" b="1" dirty="0">
                <a:solidFill>
                  <a:schemeClr val="accent4"/>
                </a:solidFill>
              </a:rPr>
              <a:t>Outline: Problem Solving</a:t>
            </a:r>
          </a:p>
        </p:txBody>
      </p:sp>
      <p:sp>
        <p:nvSpPr>
          <p:cNvPr id="3" name="Content Placeholder 2"/>
          <p:cNvSpPr>
            <a:spLocks noGrp="1"/>
          </p:cNvSpPr>
          <p:nvPr>
            <p:ph idx="1"/>
          </p:nvPr>
        </p:nvSpPr>
        <p:spPr>
          <a:xfrm>
            <a:off x="1014608" y="984556"/>
            <a:ext cx="7390356" cy="5667812"/>
          </a:xfrm>
        </p:spPr>
        <p:txBody>
          <a:bodyPr anchor="t">
            <a:noAutofit/>
          </a:bodyPr>
          <a:lstStyle/>
          <a:p>
            <a:pPr marL="457200" indent="-457200">
              <a:lnSpc>
                <a:spcPct val="100000"/>
              </a:lnSpc>
              <a:buFont typeface="+mj-lt"/>
              <a:buAutoNum type="arabicPeriod"/>
            </a:pPr>
            <a:r>
              <a:rPr lang="en-US" sz="2200" dirty="0"/>
              <a:t>Explore different kinds of problems and break down the basic anatomy of a problem.  </a:t>
            </a:r>
          </a:p>
          <a:p>
            <a:pPr marL="457200" indent="-457200">
              <a:lnSpc>
                <a:spcPct val="100000"/>
              </a:lnSpc>
              <a:buFont typeface="+mj-lt"/>
              <a:buAutoNum type="arabicPeriod"/>
            </a:pPr>
            <a:r>
              <a:rPr lang="en-US" sz="2200" dirty="0"/>
              <a:t>Look at methods that encourage and interfere with for successful problem solving.</a:t>
            </a:r>
            <a:endParaRPr lang="en-US" sz="2200" b="1" dirty="0"/>
          </a:p>
          <a:p>
            <a:pPr marL="457200" indent="-457200">
              <a:lnSpc>
                <a:spcPct val="100000"/>
              </a:lnSpc>
              <a:buFont typeface="+mj-lt"/>
              <a:buAutoNum type="arabicPeriod"/>
            </a:pPr>
            <a:r>
              <a:rPr lang="en-US" sz="2200" dirty="0"/>
              <a:t>Discuss three important issues related to success:</a:t>
            </a:r>
            <a:endParaRPr lang="en-US" sz="2200" b="1" dirty="0"/>
          </a:p>
          <a:p>
            <a:pPr lvl="2">
              <a:lnSpc>
                <a:spcPct val="100000"/>
              </a:lnSpc>
            </a:pPr>
            <a:r>
              <a:rPr lang="en-US" sz="2000" dirty="0"/>
              <a:t>Transfer</a:t>
            </a:r>
            <a:endParaRPr lang="en-US" sz="2000" b="1" dirty="0"/>
          </a:p>
          <a:p>
            <a:pPr lvl="2">
              <a:lnSpc>
                <a:spcPct val="100000"/>
              </a:lnSpc>
            </a:pPr>
            <a:r>
              <a:rPr lang="en-US" sz="2000" dirty="0"/>
              <a:t>Incubation</a:t>
            </a:r>
            <a:endParaRPr lang="en-US" sz="2000" b="1" dirty="0"/>
          </a:p>
          <a:p>
            <a:pPr lvl="2">
              <a:lnSpc>
                <a:spcPct val="100000"/>
              </a:lnSpc>
            </a:pPr>
            <a:r>
              <a:rPr lang="en-US" sz="2000" dirty="0"/>
              <a:t>Insight</a:t>
            </a:r>
            <a:endParaRPr lang="en-US" sz="2000" b="1" dirty="0"/>
          </a:p>
          <a:p>
            <a:pPr marL="457200" indent="-457200">
              <a:lnSpc>
                <a:spcPct val="100000"/>
              </a:lnSpc>
              <a:buFont typeface="+mj-lt"/>
              <a:buAutoNum type="arabicPeriod"/>
            </a:pPr>
            <a:r>
              <a:rPr lang="en-US" sz="2200" dirty="0"/>
              <a:t>Examine personality characteristics/individual differences related to problem solving:</a:t>
            </a:r>
            <a:endParaRPr lang="en-US" sz="2200" b="1" dirty="0"/>
          </a:p>
          <a:p>
            <a:pPr lvl="2">
              <a:lnSpc>
                <a:spcPct val="100000"/>
              </a:lnSpc>
            </a:pPr>
            <a:r>
              <a:rPr lang="en-US" sz="2000" dirty="0"/>
              <a:t>Talent</a:t>
            </a:r>
          </a:p>
          <a:p>
            <a:pPr lvl="2">
              <a:lnSpc>
                <a:spcPct val="100000"/>
              </a:lnSpc>
            </a:pPr>
            <a:r>
              <a:rPr lang="en-US" sz="2000" dirty="0"/>
              <a:t>Creativity</a:t>
            </a:r>
          </a:p>
          <a:p>
            <a:pPr lvl="2">
              <a:lnSpc>
                <a:spcPct val="100000"/>
              </a:lnSpc>
            </a:pPr>
            <a:r>
              <a:rPr lang="en-US" sz="2000" dirty="0"/>
              <a:t>Expertise </a:t>
            </a:r>
          </a:p>
        </p:txBody>
      </p:sp>
    </p:spTree>
    <p:extLst>
      <p:ext uri="{BB962C8B-B14F-4D97-AF65-F5344CB8AC3E}">
        <p14:creationId xmlns:p14="http://schemas.microsoft.com/office/powerpoint/2010/main" val="180245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978" y="274638"/>
            <a:ext cx="7734822" cy="709918"/>
          </a:xfrm>
        </p:spPr>
        <p:txBody>
          <a:bodyPr>
            <a:normAutofit fontScale="90000"/>
          </a:bodyPr>
          <a:lstStyle/>
          <a:p>
            <a:pPr algn="l"/>
            <a:r>
              <a:rPr lang="en-US" sz="2800" dirty="0">
                <a:solidFill>
                  <a:schemeClr val="accent4"/>
                </a:solidFill>
              </a:rPr>
              <a:t>More problems with problems: Persistence of set</a:t>
            </a:r>
          </a:p>
        </p:txBody>
      </p:sp>
      <p:sp>
        <p:nvSpPr>
          <p:cNvPr id="3" name="Content Placeholder 2"/>
          <p:cNvSpPr>
            <a:spLocks noGrp="1"/>
          </p:cNvSpPr>
          <p:nvPr>
            <p:ph idx="1"/>
          </p:nvPr>
        </p:nvSpPr>
        <p:spPr>
          <a:xfrm>
            <a:off x="951978" y="984556"/>
            <a:ext cx="7734822" cy="5667812"/>
          </a:xfrm>
        </p:spPr>
        <p:txBody>
          <a:bodyPr anchor="t">
            <a:noAutofit/>
          </a:bodyPr>
          <a:lstStyle/>
          <a:p>
            <a:pPr marL="0" indent="0">
              <a:buNone/>
            </a:pPr>
            <a:r>
              <a:rPr lang="en-US" sz="2400" dirty="0"/>
              <a:t>You have three jugs (A, B, and C) and a faucet.  Use the jugs to create the target volume of water in Column D.  </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graphicFrame>
        <p:nvGraphicFramePr>
          <p:cNvPr id="7" name="Table 6"/>
          <p:cNvGraphicFramePr>
            <a:graphicFrameLocks noGrp="1"/>
          </p:cNvGraphicFramePr>
          <p:nvPr>
            <p:extLst>
              <p:ext uri="{D42A27DB-BD31-4B8C-83A1-F6EECF244321}">
                <p14:modId xmlns:p14="http://schemas.microsoft.com/office/powerpoint/2010/main" val="163848166"/>
              </p:ext>
            </p:extLst>
          </p:nvPr>
        </p:nvGraphicFramePr>
        <p:xfrm>
          <a:off x="2428792" y="3189062"/>
          <a:ext cx="6715208" cy="3668938"/>
        </p:xfrm>
        <a:graphic>
          <a:graphicData uri="http://schemas.openxmlformats.org/drawingml/2006/table">
            <a:tbl>
              <a:tblPr firstRow="1" bandRow="1">
                <a:tableStyleId>{775DCB02-9BB8-47FD-8907-85C794F793BA}</a:tableStyleId>
              </a:tblPr>
              <a:tblGrid>
                <a:gridCol w="1678802">
                  <a:extLst>
                    <a:ext uri="{9D8B030D-6E8A-4147-A177-3AD203B41FA5}">
                      <a16:colId xmlns:a16="http://schemas.microsoft.com/office/drawing/2014/main" val="20000"/>
                    </a:ext>
                  </a:extLst>
                </a:gridCol>
                <a:gridCol w="1678802">
                  <a:extLst>
                    <a:ext uri="{9D8B030D-6E8A-4147-A177-3AD203B41FA5}">
                      <a16:colId xmlns:a16="http://schemas.microsoft.com/office/drawing/2014/main" val="20001"/>
                    </a:ext>
                  </a:extLst>
                </a:gridCol>
                <a:gridCol w="1678802">
                  <a:extLst>
                    <a:ext uri="{9D8B030D-6E8A-4147-A177-3AD203B41FA5}">
                      <a16:colId xmlns:a16="http://schemas.microsoft.com/office/drawing/2014/main" val="20002"/>
                    </a:ext>
                  </a:extLst>
                </a:gridCol>
                <a:gridCol w="1678802">
                  <a:extLst>
                    <a:ext uri="{9D8B030D-6E8A-4147-A177-3AD203B41FA5}">
                      <a16:colId xmlns:a16="http://schemas.microsoft.com/office/drawing/2014/main" val="20003"/>
                    </a:ext>
                  </a:extLst>
                </a:gridCol>
              </a:tblGrid>
              <a:tr h="524134">
                <a:tc>
                  <a:txBody>
                    <a:bodyPr/>
                    <a:lstStyle/>
                    <a:p>
                      <a:pPr algn="ctr"/>
                      <a:r>
                        <a:rPr lang="en-US" sz="2400" dirty="0"/>
                        <a:t>A</a:t>
                      </a:r>
                    </a:p>
                  </a:txBody>
                  <a:tcPr/>
                </a:tc>
                <a:tc>
                  <a:txBody>
                    <a:bodyPr/>
                    <a:lstStyle/>
                    <a:p>
                      <a:pPr algn="ctr"/>
                      <a:r>
                        <a:rPr lang="en-US" sz="2400" dirty="0"/>
                        <a:t>B</a:t>
                      </a:r>
                    </a:p>
                  </a:txBody>
                  <a:tcPr/>
                </a:tc>
                <a:tc>
                  <a:txBody>
                    <a:bodyPr/>
                    <a:lstStyle/>
                    <a:p>
                      <a:pPr algn="ctr"/>
                      <a:r>
                        <a:rPr lang="en-US" sz="2400" dirty="0"/>
                        <a:t>C</a:t>
                      </a:r>
                    </a:p>
                  </a:txBody>
                  <a:tcPr/>
                </a:tc>
                <a:tc>
                  <a:txBody>
                    <a:bodyPr/>
                    <a:lstStyle/>
                    <a:p>
                      <a:pPr algn="ctr"/>
                      <a:r>
                        <a:rPr lang="en-US" sz="2400" dirty="0"/>
                        <a:t>D</a:t>
                      </a:r>
                    </a:p>
                  </a:txBody>
                  <a:tcPr/>
                </a:tc>
                <a:extLst>
                  <a:ext uri="{0D108BD9-81ED-4DB2-BD59-A6C34878D82A}">
                    <a16:rowId xmlns:a16="http://schemas.microsoft.com/office/drawing/2014/main" val="10000"/>
                  </a:ext>
                </a:extLst>
              </a:tr>
              <a:tr h="524134">
                <a:tc>
                  <a:txBody>
                    <a:bodyPr/>
                    <a:lstStyle/>
                    <a:p>
                      <a:pPr algn="ctr"/>
                      <a:r>
                        <a:rPr lang="en-US" sz="2400" dirty="0"/>
                        <a:t>21</a:t>
                      </a:r>
                    </a:p>
                  </a:txBody>
                  <a:tcPr/>
                </a:tc>
                <a:tc>
                  <a:txBody>
                    <a:bodyPr/>
                    <a:lstStyle/>
                    <a:p>
                      <a:pPr algn="ctr"/>
                      <a:r>
                        <a:rPr lang="en-US" sz="2400" dirty="0"/>
                        <a:t>127</a:t>
                      </a:r>
                    </a:p>
                  </a:txBody>
                  <a:tcPr/>
                </a:tc>
                <a:tc>
                  <a:txBody>
                    <a:bodyPr/>
                    <a:lstStyle/>
                    <a:p>
                      <a:pPr algn="ctr"/>
                      <a:r>
                        <a:rPr lang="en-US" sz="2400" dirty="0"/>
                        <a:t>3</a:t>
                      </a:r>
                    </a:p>
                  </a:txBody>
                  <a:tcPr/>
                </a:tc>
                <a:tc>
                  <a:txBody>
                    <a:bodyPr/>
                    <a:lstStyle/>
                    <a:p>
                      <a:pPr algn="ctr"/>
                      <a:r>
                        <a:rPr lang="en-US" sz="2400" dirty="0"/>
                        <a:t>100</a:t>
                      </a:r>
                    </a:p>
                  </a:txBody>
                  <a:tcPr/>
                </a:tc>
                <a:extLst>
                  <a:ext uri="{0D108BD9-81ED-4DB2-BD59-A6C34878D82A}">
                    <a16:rowId xmlns:a16="http://schemas.microsoft.com/office/drawing/2014/main" val="10001"/>
                  </a:ext>
                </a:extLst>
              </a:tr>
              <a:tr h="524134">
                <a:tc>
                  <a:txBody>
                    <a:bodyPr/>
                    <a:lstStyle/>
                    <a:p>
                      <a:pPr algn="ctr"/>
                      <a:r>
                        <a:rPr lang="en-US" sz="2400" dirty="0"/>
                        <a:t>14</a:t>
                      </a:r>
                    </a:p>
                  </a:txBody>
                  <a:tcPr/>
                </a:tc>
                <a:tc>
                  <a:txBody>
                    <a:bodyPr/>
                    <a:lstStyle/>
                    <a:p>
                      <a:pPr algn="ctr"/>
                      <a:r>
                        <a:rPr lang="en-US" sz="2400" dirty="0"/>
                        <a:t>163</a:t>
                      </a:r>
                    </a:p>
                  </a:txBody>
                  <a:tcPr/>
                </a:tc>
                <a:tc>
                  <a:txBody>
                    <a:bodyPr/>
                    <a:lstStyle/>
                    <a:p>
                      <a:pPr algn="ctr"/>
                      <a:r>
                        <a:rPr lang="en-US" sz="2400" dirty="0"/>
                        <a:t>25</a:t>
                      </a:r>
                    </a:p>
                  </a:txBody>
                  <a:tcPr/>
                </a:tc>
                <a:tc>
                  <a:txBody>
                    <a:bodyPr/>
                    <a:lstStyle/>
                    <a:p>
                      <a:pPr algn="ctr"/>
                      <a:r>
                        <a:rPr lang="en-US" sz="2400" dirty="0"/>
                        <a:t>99</a:t>
                      </a:r>
                    </a:p>
                  </a:txBody>
                  <a:tcPr/>
                </a:tc>
                <a:extLst>
                  <a:ext uri="{0D108BD9-81ED-4DB2-BD59-A6C34878D82A}">
                    <a16:rowId xmlns:a16="http://schemas.microsoft.com/office/drawing/2014/main" val="10002"/>
                  </a:ext>
                </a:extLst>
              </a:tr>
              <a:tr h="524134">
                <a:tc>
                  <a:txBody>
                    <a:bodyPr/>
                    <a:lstStyle/>
                    <a:p>
                      <a:pPr algn="ctr"/>
                      <a:r>
                        <a:rPr lang="en-US" sz="2400" dirty="0"/>
                        <a:t>18</a:t>
                      </a:r>
                    </a:p>
                  </a:txBody>
                  <a:tcPr/>
                </a:tc>
                <a:tc>
                  <a:txBody>
                    <a:bodyPr/>
                    <a:lstStyle/>
                    <a:p>
                      <a:pPr algn="ctr"/>
                      <a:r>
                        <a:rPr lang="en-US" sz="2400" dirty="0"/>
                        <a:t>43</a:t>
                      </a:r>
                    </a:p>
                  </a:txBody>
                  <a:tcPr/>
                </a:tc>
                <a:tc>
                  <a:txBody>
                    <a:bodyPr/>
                    <a:lstStyle/>
                    <a:p>
                      <a:pPr algn="ctr"/>
                      <a:r>
                        <a:rPr lang="en-US" sz="2400" dirty="0"/>
                        <a:t>10</a:t>
                      </a:r>
                    </a:p>
                  </a:txBody>
                  <a:tcPr/>
                </a:tc>
                <a:tc>
                  <a:txBody>
                    <a:bodyPr/>
                    <a:lstStyle/>
                    <a:p>
                      <a:pPr algn="ctr"/>
                      <a:r>
                        <a:rPr lang="en-US" sz="2400" dirty="0"/>
                        <a:t>5</a:t>
                      </a:r>
                    </a:p>
                  </a:txBody>
                  <a:tcPr/>
                </a:tc>
                <a:extLst>
                  <a:ext uri="{0D108BD9-81ED-4DB2-BD59-A6C34878D82A}">
                    <a16:rowId xmlns:a16="http://schemas.microsoft.com/office/drawing/2014/main" val="10003"/>
                  </a:ext>
                </a:extLst>
              </a:tr>
              <a:tr h="524134">
                <a:tc>
                  <a:txBody>
                    <a:bodyPr/>
                    <a:lstStyle/>
                    <a:p>
                      <a:pPr algn="ctr"/>
                      <a:r>
                        <a:rPr lang="en-US" sz="2400" dirty="0"/>
                        <a:t>9</a:t>
                      </a:r>
                    </a:p>
                  </a:txBody>
                  <a:tcPr/>
                </a:tc>
                <a:tc>
                  <a:txBody>
                    <a:bodyPr/>
                    <a:lstStyle/>
                    <a:p>
                      <a:pPr algn="ctr"/>
                      <a:r>
                        <a:rPr lang="en-US" sz="2400" dirty="0"/>
                        <a:t>42</a:t>
                      </a:r>
                    </a:p>
                  </a:txBody>
                  <a:tcPr/>
                </a:tc>
                <a:tc>
                  <a:txBody>
                    <a:bodyPr/>
                    <a:lstStyle/>
                    <a:p>
                      <a:pPr algn="ctr"/>
                      <a:r>
                        <a:rPr lang="en-US" sz="2400" dirty="0"/>
                        <a:t>6</a:t>
                      </a:r>
                    </a:p>
                  </a:txBody>
                  <a:tcPr/>
                </a:tc>
                <a:tc>
                  <a:txBody>
                    <a:bodyPr/>
                    <a:lstStyle/>
                    <a:p>
                      <a:pPr algn="ctr"/>
                      <a:r>
                        <a:rPr lang="en-US" sz="2400" dirty="0"/>
                        <a:t>21</a:t>
                      </a:r>
                    </a:p>
                  </a:txBody>
                  <a:tcPr/>
                </a:tc>
                <a:extLst>
                  <a:ext uri="{0D108BD9-81ED-4DB2-BD59-A6C34878D82A}">
                    <a16:rowId xmlns:a16="http://schemas.microsoft.com/office/drawing/2014/main" val="10004"/>
                  </a:ext>
                </a:extLst>
              </a:tr>
              <a:tr h="524134">
                <a:tc>
                  <a:txBody>
                    <a:bodyPr/>
                    <a:lstStyle/>
                    <a:p>
                      <a:pPr algn="ctr"/>
                      <a:r>
                        <a:rPr lang="en-US" sz="2400" dirty="0"/>
                        <a:t>20</a:t>
                      </a:r>
                    </a:p>
                  </a:txBody>
                  <a:tcPr/>
                </a:tc>
                <a:tc>
                  <a:txBody>
                    <a:bodyPr/>
                    <a:lstStyle/>
                    <a:p>
                      <a:pPr algn="ctr"/>
                      <a:r>
                        <a:rPr lang="en-US" sz="2400" dirty="0"/>
                        <a:t>59</a:t>
                      </a:r>
                    </a:p>
                  </a:txBody>
                  <a:tcPr/>
                </a:tc>
                <a:tc>
                  <a:txBody>
                    <a:bodyPr/>
                    <a:lstStyle/>
                    <a:p>
                      <a:pPr algn="ctr"/>
                      <a:r>
                        <a:rPr lang="en-US" sz="2400" dirty="0"/>
                        <a:t>4</a:t>
                      </a:r>
                    </a:p>
                  </a:txBody>
                  <a:tcPr/>
                </a:tc>
                <a:tc>
                  <a:txBody>
                    <a:bodyPr/>
                    <a:lstStyle/>
                    <a:p>
                      <a:pPr algn="ctr"/>
                      <a:r>
                        <a:rPr lang="en-US" sz="2400" dirty="0"/>
                        <a:t>31</a:t>
                      </a:r>
                    </a:p>
                  </a:txBody>
                  <a:tcPr/>
                </a:tc>
                <a:extLst>
                  <a:ext uri="{0D108BD9-81ED-4DB2-BD59-A6C34878D82A}">
                    <a16:rowId xmlns:a16="http://schemas.microsoft.com/office/drawing/2014/main" val="10005"/>
                  </a:ext>
                </a:extLst>
              </a:tr>
              <a:tr h="524134">
                <a:tc>
                  <a:txBody>
                    <a:bodyPr/>
                    <a:lstStyle/>
                    <a:p>
                      <a:pPr algn="ctr"/>
                      <a:r>
                        <a:rPr lang="en-US" sz="2400" dirty="0"/>
                        <a:t>23</a:t>
                      </a:r>
                    </a:p>
                  </a:txBody>
                  <a:tcPr/>
                </a:tc>
                <a:tc>
                  <a:txBody>
                    <a:bodyPr/>
                    <a:lstStyle/>
                    <a:p>
                      <a:pPr algn="ctr"/>
                      <a:r>
                        <a:rPr lang="en-US" sz="2400" dirty="0"/>
                        <a:t>49</a:t>
                      </a:r>
                    </a:p>
                  </a:txBody>
                  <a:tcPr/>
                </a:tc>
                <a:tc>
                  <a:txBody>
                    <a:bodyPr/>
                    <a:lstStyle/>
                    <a:p>
                      <a:pPr algn="ctr"/>
                      <a:r>
                        <a:rPr lang="en-US" sz="2400" dirty="0"/>
                        <a:t>3</a:t>
                      </a:r>
                    </a:p>
                  </a:txBody>
                  <a:tcPr/>
                </a:tc>
                <a:tc>
                  <a:txBody>
                    <a:bodyPr/>
                    <a:lstStyle/>
                    <a:p>
                      <a:pPr algn="ctr"/>
                      <a:r>
                        <a:rPr lang="en-US" sz="2400" dirty="0"/>
                        <a:t>20</a:t>
                      </a:r>
                    </a:p>
                  </a:txBody>
                  <a:tcP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2"/>
          <a:stretch>
            <a:fillRect/>
          </a:stretch>
        </p:blipFill>
        <p:spPr>
          <a:xfrm>
            <a:off x="117616" y="3189062"/>
            <a:ext cx="2278604" cy="3668938"/>
          </a:xfrm>
          <a:prstGeom prst="rect">
            <a:avLst/>
          </a:prstGeom>
        </p:spPr>
      </p:pic>
    </p:spTree>
    <p:extLst>
      <p:ext uri="{BB962C8B-B14F-4D97-AF65-F5344CB8AC3E}">
        <p14:creationId xmlns:p14="http://schemas.microsoft.com/office/powerpoint/2010/main" val="16790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fontScale="90000"/>
          </a:bodyPr>
          <a:lstStyle/>
          <a:p>
            <a:pPr algn="l"/>
            <a:r>
              <a:rPr lang="en-US" sz="2800" dirty="0">
                <a:solidFill>
                  <a:schemeClr val="accent4"/>
                </a:solidFill>
              </a:rPr>
              <a:t>More problems with problems: Persistence of set</a:t>
            </a:r>
          </a:p>
        </p:txBody>
      </p:sp>
      <p:sp>
        <p:nvSpPr>
          <p:cNvPr id="3" name="Content Placeholder 2"/>
          <p:cNvSpPr>
            <a:spLocks noGrp="1"/>
          </p:cNvSpPr>
          <p:nvPr>
            <p:ph idx="1"/>
          </p:nvPr>
        </p:nvSpPr>
        <p:spPr>
          <a:xfrm>
            <a:off x="350729" y="984556"/>
            <a:ext cx="8336071" cy="5667812"/>
          </a:xfrm>
        </p:spPr>
        <p:txBody>
          <a:bodyPr anchor="t">
            <a:noAutofit/>
          </a:bodyPr>
          <a:lstStyle/>
          <a:p>
            <a:pPr marL="0" indent="0">
              <a:buNone/>
            </a:pPr>
            <a:endParaRPr lang="en-US" sz="2400" b="1" dirty="0"/>
          </a:p>
          <a:p>
            <a:pPr marL="0" indent="0">
              <a:buNone/>
            </a:pPr>
            <a:endParaRPr lang="en-US" sz="2400" b="1" dirty="0"/>
          </a:p>
          <a:p>
            <a:pPr marL="0" indent="0" algn="ctr">
              <a:buNone/>
            </a:pPr>
            <a:r>
              <a:rPr lang="en-US" sz="2400" dirty="0">
                <a:solidFill>
                  <a:schemeClr val="accent2"/>
                </a:solidFill>
              </a:rPr>
              <a:t>Solve these Anagrams:</a:t>
            </a:r>
            <a:endParaRPr lang="en-US" sz="2400" b="1" dirty="0">
              <a:solidFill>
                <a:schemeClr val="accent2"/>
              </a:solidFill>
            </a:endParaRPr>
          </a:p>
          <a:p>
            <a:pPr marL="0" indent="0" algn="ctr">
              <a:buNone/>
            </a:pPr>
            <a:r>
              <a:rPr lang="en-US" sz="2400" dirty="0" err="1"/>
              <a:t>hcsip</a:t>
            </a:r>
            <a:r>
              <a:rPr lang="en-US" sz="2400" dirty="0"/>
              <a:t> 	</a:t>
            </a:r>
            <a:r>
              <a:rPr lang="en-US" sz="2400" dirty="0" err="1"/>
              <a:t>rbkoo</a:t>
            </a:r>
            <a:r>
              <a:rPr lang="en-US" sz="2400" dirty="0"/>
              <a:t>	</a:t>
            </a:r>
            <a:r>
              <a:rPr lang="en-US" sz="2400" dirty="0" err="1"/>
              <a:t>ugeid</a:t>
            </a:r>
            <a:endParaRPr lang="en-US" sz="2400" dirty="0"/>
          </a:p>
          <a:p>
            <a:pPr marL="0" indent="0" algn="ctr">
              <a:buNone/>
            </a:pPr>
            <a:endParaRPr lang="en-US" sz="2400" dirty="0"/>
          </a:p>
          <a:p>
            <a:pPr marL="0" indent="0" algn="ctr">
              <a:buNone/>
            </a:pPr>
            <a:r>
              <a:rPr lang="en-US" sz="2400" dirty="0" err="1"/>
              <a:t>hcfie</a:t>
            </a:r>
            <a:r>
              <a:rPr lang="en-US" sz="2400" dirty="0"/>
              <a:t>		</a:t>
            </a:r>
            <a:r>
              <a:rPr lang="en-US" sz="2400" dirty="0" err="1"/>
              <a:t>rfhes</a:t>
            </a:r>
            <a:r>
              <a:rPr lang="en-US" sz="2400" dirty="0"/>
              <a:t>		</a:t>
            </a:r>
            <a:r>
              <a:rPr lang="en-US" sz="2400" dirty="0" err="1"/>
              <a:t>tseal</a:t>
            </a:r>
            <a:endParaRPr lang="en-US" sz="2400" b="1" dirty="0"/>
          </a:p>
          <a:p>
            <a:pPr marL="0" indent="0">
              <a:buNone/>
            </a:pPr>
            <a:endParaRPr lang="en-US" sz="2400" b="1" dirty="0"/>
          </a:p>
        </p:txBody>
      </p:sp>
    </p:spTree>
    <p:extLst>
      <p:ext uri="{BB962C8B-B14F-4D97-AF65-F5344CB8AC3E}">
        <p14:creationId xmlns:p14="http://schemas.microsoft.com/office/powerpoint/2010/main" val="17323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39452" y="274638"/>
            <a:ext cx="7290148" cy="1143000"/>
          </a:xfrm>
        </p:spPr>
        <p:txBody>
          <a:bodyPr/>
          <a:lstStyle/>
          <a:p>
            <a:pPr algn="l"/>
            <a:r>
              <a:rPr lang="en-US" sz="3600" dirty="0">
                <a:solidFill>
                  <a:schemeClr val="accent4"/>
                </a:solidFill>
                <a:latin typeface="Times New Roman" charset="0"/>
              </a:rPr>
              <a:t>Functional fixedness: dot problem</a:t>
            </a:r>
          </a:p>
        </p:txBody>
      </p:sp>
      <p:sp>
        <p:nvSpPr>
          <p:cNvPr id="6147" name="Text Box 3"/>
          <p:cNvSpPr txBox="1">
            <a:spLocks noChangeArrowheads="1"/>
          </p:cNvSpPr>
          <p:nvPr/>
        </p:nvSpPr>
        <p:spPr bwMode="auto">
          <a:xfrm>
            <a:off x="1447800" y="1143000"/>
            <a:ext cx="6934200" cy="3776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400" b="1">
                <a:latin typeface="Times New Roman" charset="0"/>
              </a:rPr>
              <a:t>.		.		.		.</a:t>
            </a:r>
          </a:p>
          <a:p>
            <a:pPr>
              <a:spcBef>
                <a:spcPct val="50000"/>
              </a:spcBef>
            </a:pPr>
            <a:r>
              <a:rPr lang="en-US" sz="4400" b="1">
                <a:latin typeface="Times New Roman" charset="0"/>
              </a:rPr>
              <a:t>.		.		.		.</a:t>
            </a:r>
          </a:p>
          <a:p>
            <a:pPr>
              <a:spcBef>
                <a:spcPct val="50000"/>
              </a:spcBef>
            </a:pPr>
            <a:r>
              <a:rPr lang="en-US" sz="4400" b="1">
                <a:latin typeface="Times New Roman" charset="0"/>
              </a:rPr>
              <a:t>.		.		.		.</a:t>
            </a:r>
          </a:p>
          <a:p>
            <a:pPr>
              <a:spcBef>
                <a:spcPct val="50000"/>
              </a:spcBef>
            </a:pPr>
            <a:r>
              <a:rPr lang="en-US" sz="4400" b="1">
                <a:latin typeface="Times New Roman" charset="0"/>
              </a:rPr>
              <a:t>.		.		.		.</a:t>
            </a:r>
          </a:p>
        </p:txBody>
      </p:sp>
    </p:spTree>
    <p:extLst>
      <p:ext uri="{BB962C8B-B14F-4D97-AF65-F5344CB8AC3E}">
        <p14:creationId xmlns:p14="http://schemas.microsoft.com/office/powerpoint/2010/main" val="177584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94490" y="274638"/>
            <a:ext cx="7235110" cy="1143000"/>
          </a:xfrm>
        </p:spPr>
        <p:txBody>
          <a:bodyPr/>
          <a:lstStyle/>
          <a:p>
            <a:pPr algn="ctr"/>
            <a:r>
              <a:rPr lang="en-US" sz="3600" dirty="0">
                <a:solidFill>
                  <a:schemeClr val="accent4"/>
                </a:solidFill>
                <a:latin typeface="Times New Roman" charset="0"/>
              </a:rPr>
              <a:t>Functional fixedness: matchsticks</a:t>
            </a:r>
          </a:p>
        </p:txBody>
      </p:sp>
      <p:sp>
        <p:nvSpPr>
          <p:cNvPr id="4140" name="Rectangle 44"/>
          <p:cNvSpPr>
            <a:spLocks noChangeArrowheads="1"/>
          </p:cNvSpPr>
          <p:nvPr/>
        </p:nvSpPr>
        <p:spPr bwMode="auto">
          <a:xfrm rot="-3520464">
            <a:off x="472281" y="2651919"/>
            <a:ext cx="2359025" cy="103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1" name="Rectangle 45"/>
          <p:cNvSpPr>
            <a:spLocks noChangeArrowheads="1"/>
          </p:cNvSpPr>
          <p:nvPr/>
        </p:nvSpPr>
        <p:spPr bwMode="auto">
          <a:xfrm rot="-3520464">
            <a:off x="624681" y="2804319"/>
            <a:ext cx="2359025" cy="103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2" name="Rectangle 46"/>
          <p:cNvSpPr>
            <a:spLocks noChangeArrowheads="1"/>
          </p:cNvSpPr>
          <p:nvPr/>
        </p:nvSpPr>
        <p:spPr bwMode="auto">
          <a:xfrm rot="-3520464">
            <a:off x="777081" y="2956719"/>
            <a:ext cx="2359025" cy="103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3" name="Rectangle 47"/>
          <p:cNvSpPr>
            <a:spLocks noChangeArrowheads="1"/>
          </p:cNvSpPr>
          <p:nvPr/>
        </p:nvSpPr>
        <p:spPr bwMode="auto">
          <a:xfrm rot="-3520464">
            <a:off x="929481" y="3109119"/>
            <a:ext cx="2359025" cy="103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4" name="Rectangle 48"/>
          <p:cNvSpPr>
            <a:spLocks noChangeArrowheads="1"/>
          </p:cNvSpPr>
          <p:nvPr/>
        </p:nvSpPr>
        <p:spPr bwMode="auto">
          <a:xfrm rot="-3520464">
            <a:off x="1081881" y="3261519"/>
            <a:ext cx="2359025" cy="103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5" name="Rectangle 49"/>
          <p:cNvSpPr>
            <a:spLocks noChangeArrowheads="1"/>
          </p:cNvSpPr>
          <p:nvPr/>
        </p:nvSpPr>
        <p:spPr bwMode="auto">
          <a:xfrm rot="-3520464">
            <a:off x="1234281" y="3413919"/>
            <a:ext cx="2359025" cy="103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TextBox 1"/>
          <p:cNvSpPr txBox="1"/>
          <p:nvPr/>
        </p:nvSpPr>
        <p:spPr>
          <a:xfrm>
            <a:off x="3532785" y="1189088"/>
            <a:ext cx="5262887" cy="1569660"/>
          </a:xfrm>
          <a:prstGeom prst="rect">
            <a:avLst/>
          </a:prstGeom>
          <a:noFill/>
        </p:spPr>
        <p:txBody>
          <a:bodyPr wrap="square" rtlCol="0">
            <a:spAutoFit/>
          </a:bodyPr>
          <a:lstStyle/>
          <a:p>
            <a:r>
              <a:rPr lang="en-US" sz="2400" b="1" i="1" dirty="0"/>
              <a:t>Match Problem</a:t>
            </a:r>
            <a:r>
              <a:rPr lang="en-US" sz="2400" b="1" dirty="0"/>
              <a:t>:  </a:t>
            </a:r>
            <a:r>
              <a:rPr lang="en-US" sz="2400" dirty="0"/>
              <a:t>You have six matches.  Arrange them such that you create 4 equilateral triangles with each side equal to the length of one match. </a:t>
            </a:r>
          </a:p>
        </p:txBody>
      </p:sp>
    </p:spTree>
    <p:extLst>
      <p:ext uri="{BB962C8B-B14F-4D97-AF65-F5344CB8AC3E}">
        <p14:creationId xmlns:p14="http://schemas.microsoft.com/office/powerpoint/2010/main" val="151002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74638"/>
            <a:ext cx="7684718" cy="709918"/>
          </a:xfrm>
        </p:spPr>
        <p:txBody>
          <a:bodyPr>
            <a:normAutofit/>
          </a:bodyPr>
          <a:lstStyle/>
          <a:p>
            <a:pPr algn="l"/>
            <a:r>
              <a:rPr lang="en-US" sz="2800" dirty="0">
                <a:solidFill>
                  <a:schemeClr val="accent4"/>
                </a:solidFill>
              </a:rPr>
              <a:t>Last bit on functional fixedness: hat rack</a:t>
            </a:r>
          </a:p>
        </p:txBody>
      </p:sp>
      <p:sp>
        <p:nvSpPr>
          <p:cNvPr id="3" name="Content Placeholder 2"/>
          <p:cNvSpPr>
            <a:spLocks noGrp="1"/>
          </p:cNvSpPr>
          <p:nvPr>
            <p:ph idx="1"/>
          </p:nvPr>
        </p:nvSpPr>
        <p:spPr>
          <a:xfrm>
            <a:off x="1002082" y="984556"/>
            <a:ext cx="7684718" cy="5667812"/>
          </a:xfrm>
        </p:spPr>
        <p:txBody>
          <a:bodyPr anchor="t">
            <a:noAutofit/>
          </a:bodyPr>
          <a:lstStyle/>
          <a:p>
            <a:pPr marL="0" indent="0">
              <a:buNone/>
            </a:pPr>
            <a:r>
              <a:rPr lang="en-US" sz="2400" dirty="0"/>
              <a:t>Using just the materials shown here, can you construct a hat rack in the room shown in this figure?</a:t>
            </a:r>
            <a:endParaRPr lang="en-US" sz="2400" b="1" dirty="0"/>
          </a:p>
        </p:txBody>
      </p:sp>
      <p:pic>
        <p:nvPicPr>
          <p:cNvPr id="7" name="Picture 6"/>
          <p:cNvPicPr>
            <a:picLocks noChangeAspect="1"/>
          </p:cNvPicPr>
          <p:nvPr/>
        </p:nvPicPr>
        <p:blipFill>
          <a:blip r:embed="rId2"/>
          <a:stretch>
            <a:fillRect/>
          </a:stretch>
        </p:blipFill>
        <p:spPr>
          <a:xfrm>
            <a:off x="1578279" y="1976757"/>
            <a:ext cx="6242182" cy="4675611"/>
          </a:xfrm>
          <a:prstGeom prst="rect">
            <a:avLst/>
          </a:prstGeom>
        </p:spPr>
      </p:pic>
    </p:spTree>
    <p:extLst>
      <p:ext uri="{BB962C8B-B14F-4D97-AF65-F5344CB8AC3E}">
        <p14:creationId xmlns:p14="http://schemas.microsoft.com/office/powerpoint/2010/main" val="3670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397" y="274638"/>
            <a:ext cx="8229600" cy="709918"/>
          </a:xfrm>
        </p:spPr>
        <p:txBody>
          <a:bodyPr>
            <a:normAutofit/>
          </a:bodyPr>
          <a:lstStyle/>
          <a:p>
            <a:pPr algn="l"/>
            <a:r>
              <a:rPr lang="en-US" sz="2800" dirty="0">
                <a:solidFill>
                  <a:schemeClr val="accent4"/>
                </a:solidFill>
              </a:rPr>
              <a:t>Which game would be easiest to win?</a:t>
            </a:r>
          </a:p>
        </p:txBody>
      </p:sp>
      <p:sp>
        <p:nvSpPr>
          <p:cNvPr id="3" name="Content Placeholder 2"/>
          <p:cNvSpPr>
            <a:spLocks noGrp="1"/>
          </p:cNvSpPr>
          <p:nvPr>
            <p:ph idx="1"/>
          </p:nvPr>
        </p:nvSpPr>
        <p:spPr>
          <a:xfrm>
            <a:off x="1033396" y="984556"/>
            <a:ext cx="7263937" cy="5667812"/>
          </a:xfrm>
        </p:spPr>
        <p:txBody>
          <a:bodyPr>
            <a:noAutofit/>
          </a:bodyPr>
          <a:lstStyle/>
          <a:p>
            <a:pPr marL="287338" indent="-287338">
              <a:buNone/>
            </a:pPr>
            <a:r>
              <a:rPr lang="en-US" sz="2000" dirty="0"/>
              <a:t>1) A set of cards showing the integers 1-9 are placed face up between two players.  The goal of the game is to be the first to hold three cards bearing integers that sum to 15 (you are not limited to three cards, but three of your cards must sum to 15).  If neither player satisfies these conditions, the game is declared a draw, the cards are replaced on the table, and the game begins anew.</a:t>
            </a:r>
            <a:endParaRPr lang="en-US" sz="2000" b="1" dirty="0"/>
          </a:p>
          <a:p>
            <a:pPr marL="0" indent="0">
              <a:buNone/>
            </a:pPr>
            <a:r>
              <a:rPr lang="en-US" sz="2000" dirty="0"/>
              <a:t>  </a:t>
            </a:r>
            <a:endParaRPr lang="en-US" sz="2000" b="1" dirty="0"/>
          </a:p>
          <a:p>
            <a:pPr marL="0" indent="0">
              <a:buNone/>
            </a:pPr>
            <a:r>
              <a:rPr lang="en-US" sz="2000" dirty="0"/>
              <a:t>2) Tic-Tac-Toe</a:t>
            </a:r>
            <a:endParaRPr lang="en-US" sz="2000" b="1" dirty="0"/>
          </a:p>
          <a:p>
            <a:pPr marL="0" indent="0">
              <a:buNone/>
            </a:pPr>
            <a:r>
              <a:rPr lang="en-US" sz="2000" dirty="0"/>
              <a:t> </a:t>
            </a:r>
            <a:endParaRPr lang="en-US" sz="2000" b="1" dirty="0"/>
          </a:p>
          <a:p>
            <a:pPr marL="287338" indent="-287338">
              <a:buNone/>
            </a:pPr>
            <a:r>
              <a:rPr lang="en-US" sz="2000" dirty="0"/>
              <a:t>3) Each player chooses a square.  The first player who completes a horizontal, vertical, or diagonal line that sums to 15 wins.  If neither player wins, the game is a draw and play starts over. </a:t>
            </a:r>
          </a:p>
        </p:txBody>
      </p:sp>
      <p:graphicFrame>
        <p:nvGraphicFramePr>
          <p:cNvPr id="4" name="Table 3"/>
          <p:cNvGraphicFramePr>
            <a:graphicFrameLocks noGrp="1"/>
          </p:cNvGraphicFramePr>
          <p:nvPr>
            <p:extLst>
              <p:ext uri="{D42A27DB-BD31-4B8C-83A1-F6EECF244321}">
                <p14:modId xmlns:p14="http://schemas.microsoft.com/office/powerpoint/2010/main" val="127812022"/>
              </p:ext>
            </p:extLst>
          </p:nvPr>
        </p:nvGraphicFramePr>
        <p:xfrm>
          <a:off x="4582195" y="3692007"/>
          <a:ext cx="3904188" cy="1371600"/>
        </p:xfrm>
        <a:graphic>
          <a:graphicData uri="http://schemas.openxmlformats.org/drawingml/2006/table">
            <a:tbl>
              <a:tblPr bandRow="1">
                <a:tableStyleId>{3C2FFA5D-87B4-456A-9821-1D502468CF0F}</a:tableStyleId>
              </a:tblPr>
              <a:tblGrid>
                <a:gridCol w="1301396">
                  <a:extLst>
                    <a:ext uri="{9D8B030D-6E8A-4147-A177-3AD203B41FA5}">
                      <a16:colId xmlns:a16="http://schemas.microsoft.com/office/drawing/2014/main" val="20000"/>
                    </a:ext>
                  </a:extLst>
                </a:gridCol>
                <a:gridCol w="1301396">
                  <a:extLst>
                    <a:ext uri="{9D8B030D-6E8A-4147-A177-3AD203B41FA5}">
                      <a16:colId xmlns:a16="http://schemas.microsoft.com/office/drawing/2014/main" val="20001"/>
                    </a:ext>
                  </a:extLst>
                </a:gridCol>
                <a:gridCol w="1301396">
                  <a:extLst>
                    <a:ext uri="{9D8B030D-6E8A-4147-A177-3AD203B41FA5}">
                      <a16:colId xmlns:a16="http://schemas.microsoft.com/office/drawing/2014/main" val="20002"/>
                    </a:ext>
                  </a:extLst>
                </a:gridCol>
              </a:tblGrid>
              <a:tr h="370840">
                <a:tc>
                  <a:txBody>
                    <a:bodyPr/>
                    <a:lstStyle/>
                    <a:p>
                      <a:pPr algn="ctr"/>
                      <a:r>
                        <a:rPr lang="en-US" sz="2400" dirty="0"/>
                        <a:t>6</a:t>
                      </a:r>
                    </a:p>
                  </a:txBody>
                  <a:tcPr/>
                </a:tc>
                <a:tc>
                  <a:txBody>
                    <a:bodyPr/>
                    <a:lstStyle/>
                    <a:p>
                      <a:pPr algn="ctr"/>
                      <a:r>
                        <a:rPr lang="en-US" sz="2400" dirty="0"/>
                        <a:t>1</a:t>
                      </a:r>
                    </a:p>
                  </a:txBody>
                  <a:tcPr/>
                </a:tc>
                <a:tc>
                  <a:txBody>
                    <a:bodyPr/>
                    <a:lstStyle/>
                    <a:p>
                      <a:pPr algn="ctr"/>
                      <a:r>
                        <a:rPr lang="en-US" sz="2400" dirty="0"/>
                        <a:t>8</a:t>
                      </a:r>
                    </a:p>
                  </a:txBody>
                  <a:tcPr/>
                </a:tc>
                <a:extLst>
                  <a:ext uri="{0D108BD9-81ED-4DB2-BD59-A6C34878D82A}">
                    <a16:rowId xmlns:a16="http://schemas.microsoft.com/office/drawing/2014/main" val="10000"/>
                  </a:ext>
                </a:extLst>
              </a:tr>
              <a:tr h="370840">
                <a:tc>
                  <a:txBody>
                    <a:bodyPr/>
                    <a:lstStyle/>
                    <a:p>
                      <a:pPr algn="ctr"/>
                      <a:r>
                        <a:rPr lang="en-US" sz="2400" dirty="0"/>
                        <a:t>7</a:t>
                      </a:r>
                    </a:p>
                  </a:txBody>
                  <a:tcPr/>
                </a:tc>
                <a:tc>
                  <a:txBody>
                    <a:bodyPr/>
                    <a:lstStyle/>
                    <a:p>
                      <a:pPr algn="ctr"/>
                      <a:r>
                        <a:rPr lang="en-US" sz="2400" dirty="0"/>
                        <a:t>5</a:t>
                      </a:r>
                    </a:p>
                  </a:txBody>
                  <a:tcPr/>
                </a:tc>
                <a:tc>
                  <a:txBody>
                    <a:bodyPr/>
                    <a:lstStyle/>
                    <a:p>
                      <a:pPr algn="ctr"/>
                      <a:r>
                        <a:rPr lang="en-US" sz="2400" dirty="0"/>
                        <a:t>3</a:t>
                      </a:r>
                    </a:p>
                  </a:txBody>
                  <a:tcPr/>
                </a:tc>
                <a:extLst>
                  <a:ext uri="{0D108BD9-81ED-4DB2-BD59-A6C34878D82A}">
                    <a16:rowId xmlns:a16="http://schemas.microsoft.com/office/drawing/2014/main" val="10001"/>
                  </a:ext>
                </a:extLst>
              </a:tr>
              <a:tr h="370840">
                <a:tc>
                  <a:txBody>
                    <a:bodyPr/>
                    <a:lstStyle/>
                    <a:p>
                      <a:pPr algn="ctr"/>
                      <a:r>
                        <a:rPr lang="en-US" sz="2400" dirty="0"/>
                        <a:t>2</a:t>
                      </a:r>
                    </a:p>
                  </a:txBody>
                  <a:tcPr/>
                </a:tc>
                <a:tc>
                  <a:txBody>
                    <a:bodyPr/>
                    <a:lstStyle/>
                    <a:p>
                      <a:pPr algn="ctr"/>
                      <a:r>
                        <a:rPr lang="en-US" sz="2400" dirty="0"/>
                        <a:t>9</a:t>
                      </a:r>
                    </a:p>
                  </a:txBody>
                  <a:tcPr/>
                </a:tc>
                <a:tc>
                  <a:txBody>
                    <a:bodyPr/>
                    <a:lstStyle/>
                    <a:p>
                      <a:pPr algn="ctr"/>
                      <a:r>
                        <a:rPr lang="en-US" sz="2400" dirty="0"/>
                        <a:t>4</a:t>
                      </a:r>
                    </a:p>
                  </a:txBody>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stretch>
            <a:fillRect/>
          </a:stretch>
        </p:blipFill>
        <p:spPr>
          <a:xfrm>
            <a:off x="3033454" y="3677046"/>
            <a:ext cx="1348326" cy="1348326"/>
          </a:xfrm>
          <a:prstGeom prst="rect">
            <a:avLst/>
          </a:prstGeom>
        </p:spPr>
      </p:pic>
    </p:spTree>
    <p:extLst>
      <p:ext uri="{BB962C8B-B14F-4D97-AF65-F5344CB8AC3E}">
        <p14:creationId xmlns:p14="http://schemas.microsoft.com/office/powerpoint/2010/main" val="2682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6" y="290128"/>
            <a:ext cx="7687733" cy="709918"/>
          </a:xfrm>
        </p:spPr>
        <p:txBody>
          <a:bodyPr>
            <a:normAutofit/>
          </a:bodyPr>
          <a:lstStyle/>
          <a:p>
            <a:pPr algn="l"/>
            <a:r>
              <a:rPr lang="en-US" sz="2800" dirty="0">
                <a:solidFill>
                  <a:schemeClr val="accent4"/>
                </a:solidFill>
              </a:rPr>
              <a:t>Analogical transfer</a:t>
            </a:r>
          </a:p>
        </p:txBody>
      </p:sp>
      <p:sp>
        <p:nvSpPr>
          <p:cNvPr id="3" name="Content Placeholder 2"/>
          <p:cNvSpPr>
            <a:spLocks noGrp="1"/>
          </p:cNvSpPr>
          <p:nvPr>
            <p:ph idx="1"/>
          </p:nvPr>
        </p:nvSpPr>
        <p:spPr>
          <a:xfrm>
            <a:off x="1151466" y="984556"/>
            <a:ext cx="7535333" cy="5667812"/>
          </a:xfrm>
        </p:spPr>
        <p:txBody>
          <a:bodyPr anchor="t">
            <a:noAutofit/>
          </a:bodyPr>
          <a:lstStyle/>
          <a:p>
            <a:pPr marL="0" indent="0">
              <a:buNone/>
            </a:pPr>
            <a:endParaRPr lang="en-US" sz="2400" dirty="0"/>
          </a:p>
          <a:p>
            <a:pPr marL="0" indent="0">
              <a:buNone/>
            </a:pPr>
            <a:r>
              <a:rPr lang="en-US" sz="2400" dirty="0"/>
              <a:t>How well do we extract relevant information from an example and use it to solve future problems?</a:t>
            </a:r>
            <a:endParaRPr lang="en-US" sz="2400" b="1" dirty="0"/>
          </a:p>
          <a:p>
            <a:pPr marL="0" indent="0">
              <a:buNone/>
            </a:pPr>
            <a:r>
              <a:rPr lang="en-US" sz="2400" dirty="0"/>
              <a:t> </a:t>
            </a:r>
            <a:endParaRPr lang="en-US" sz="2400" b="1" dirty="0"/>
          </a:p>
          <a:p>
            <a:pPr marL="0" indent="0">
              <a:buNone/>
            </a:pPr>
            <a:r>
              <a:rPr lang="en-US" sz="2400" dirty="0"/>
              <a:t>Depends on two factors:</a:t>
            </a:r>
            <a:endParaRPr lang="en-US" sz="2400" b="1" dirty="0"/>
          </a:p>
          <a:p>
            <a:pPr lvl="1"/>
            <a:r>
              <a:rPr lang="en-US" sz="2200" b="1" i="1" dirty="0"/>
              <a:t>Structural similarity</a:t>
            </a:r>
            <a:r>
              <a:rPr lang="en-US" sz="2200" dirty="0"/>
              <a:t> - similar to deep structure</a:t>
            </a:r>
            <a:endParaRPr lang="en-US" sz="2200" b="1" dirty="0"/>
          </a:p>
          <a:p>
            <a:pPr lvl="1"/>
            <a:r>
              <a:rPr lang="en-US" sz="2200" b="1" i="1" dirty="0"/>
              <a:t>Surface similarity </a:t>
            </a:r>
            <a:r>
              <a:rPr lang="en-US" sz="2200" b="1" dirty="0"/>
              <a:t>- </a:t>
            </a:r>
            <a:r>
              <a:rPr lang="en-US" sz="2200" dirty="0"/>
              <a:t>similar to surface structure </a:t>
            </a:r>
            <a:endParaRPr lang="en-US" sz="2200" dirty="0">
              <a:effectLst/>
            </a:endParaRPr>
          </a:p>
        </p:txBody>
      </p:sp>
    </p:spTree>
    <p:extLst>
      <p:ext uri="{BB962C8B-B14F-4D97-AF65-F5344CB8AC3E}">
        <p14:creationId xmlns:p14="http://schemas.microsoft.com/office/powerpoint/2010/main" val="17865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90128"/>
            <a:ext cx="7684718" cy="709918"/>
          </a:xfrm>
        </p:spPr>
        <p:txBody>
          <a:bodyPr>
            <a:normAutofit/>
          </a:bodyPr>
          <a:lstStyle/>
          <a:p>
            <a:pPr algn="l"/>
            <a:r>
              <a:rPr lang="en-US" sz="2800" dirty="0" err="1">
                <a:solidFill>
                  <a:schemeClr val="accent4"/>
                </a:solidFill>
              </a:rPr>
              <a:t>Gick</a:t>
            </a:r>
            <a:r>
              <a:rPr lang="en-US" sz="2800" dirty="0">
                <a:solidFill>
                  <a:schemeClr val="accent4"/>
                </a:solidFill>
              </a:rPr>
              <a:t> &amp; </a:t>
            </a:r>
            <a:r>
              <a:rPr lang="en-US" sz="2800" dirty="0" err="1">
                <a:solidFill>
                  <a:schemeClr val="accent4"/>
                </a:solidFill>
              </a:rPr>
              <a:t>Holyoak</a:t>
            </a:r>
            <a:r>
              <a:rPr lang="en-US" sz="2800" dirty="0">
                <a:solidFill>
                  <a:schemeClr val="accent4"/>
                </a:solidFill>
              </a:rPr>
              <a:t> (1980)</a:t>
            </a:r>
          </a:p>
        </p:txBody>
      </p:sp>
      <p:sp>
        <p:nvSpPr>
          <p:cNvPr id="3" name="Content Placeholder 2"/>
          <p:cNvSpPr>
            <a:spLocks noGrp="1"/>
          </p:cNvSpPr>
          <p:nvPr>
            <p:ph idx="1"/>
          </p:nvPr>
        </p:nvSpPr>
        <p:spPr>
          <a:xfrm>
            <a:off x="1002082" y="871822"/>
            <a:ext cx="7415408" cy="5667812"/>
          </a:xfrm>
        </p:spPr>
        <p:txBody>
          <a:bodyPr anchor="t">
            <a:noAutofit/>
          </a:bodyPr>
          <a:lstStyle/>
          <a:p>
            <a:pPr marL="393700" indent="-393700">
              <a:buNone/>
            </a:pPr>
            <a:r>
              <a:rPr lang="en-US" sz="2000" b="1" i="1" dirty="0" err="1"/>
              <a:t>Lightbulb</a:t>
            </a:r>
            <a:r>
              <a:rPr lang="en-US" sz="2000" b="1" i="1" dirty="0"/>
              <a:t> story</a:t>
            </a:r>
            <a:r>
              <a:rPr lang="en-US" sz="2000" dirty="0"/>
              <a:t>: Biff broke the filament of a </a:t>
            </a:r>
            <a:r>
              <a:rPr lang="en-US" sz="2000" dirty="0" err="1"/>
              <a:t>lightbulb</a:t>
            </a:r>
            <a:r>
              <a:rPr lang="en-US" sz="2000" dirty="0"/>
              <a:t> in the physics lab where he works.  A single high-energy </a:t>
            </a:r>
            <a:r>
              <a:rPr lang="en-US" sz="2000" b="1" u="sng" dirty="0"/>
              <a:t>laser</a:t>
            </a:r>
            <a:r>
              <a:rPr lang="en-US" sz="2000" dirty="0"/>
              <a:t> </a:t>
            </a:r>
            <a:r>
              <a:rPr lang="en-US" sz="2000" i="1" dirty="0"/>
              <a:t>[ultrasound wave]</a:t>
            </a:r>
            <a:r>
              <a:rPr lang="en-US" sz="2000" dirty="0"/>
              <a:t> </a:t>
            </a:r>
            <a:r>
              <a:rPr lang="en-US" sz="2000" b="1" u="sng" dirty="0"/>
              <a:t>would fix the filament, but would break the glass of the bulb</a:t>
            </a:r>
            <a:r>
              <a:rPr lang="en-US" sz="2000" dirty="0"/>
              <a:t> </a:t>
            </a:r>
            <a:r>
              <a:rPr lang="en-US" sz="2000" i="1" dirty="0"/>
              <a:t>[would be too weak to fix the filament]</a:t>
            </a:r>
            <a:r>
              <a:rPr lang="en-US" sz="2000" dirty="0"/>
              <a:t>?  How can Biff fix the bulb? (phase 1: 4 versions)</a:t>
            </a:r>
            <a:endParaRPr lang="en-US" sz="2000" b="1" dirty="0"/>
          </a:p>
          <a:p>
            <a:pPr marL="393700" indent="-393700">
              <a:buNone/>
            </a:pPr>
            <a:endParaRPr lang="en-US" sz="2000" b="1" i="1" dirty="0"/>
          </a:p>
          <a:p>
            <a:pPr marL="393700" indent="-393700">
              <a:buNone/>
            </a:pPr>
            <a:endParaRPr lang="en-US" sz="2000" b="1" i="1" dirty="0"/>
          </a:p>
          <a:p>
            <a:pPr marL="393700" indent="-393700">
              <a:buNone/>
            </a:pPr>
            <a:endParaRPr lang="en-US" sz="2000" b="1" i="1" dirty="0"/>
          </a:p>
          <a:p>
            <a:pPr marL="393700" indent="-393700">
              <a:buNone/>
            </a:pPr>
            <a:endParaRPr lang="en-US" sz="2000" b="1" i="1" dirty="0"/>
          </a:p>
          <a:p>
            <a:pPr marL="393700" indent="-393700">
              <a:buNone/>
            </a:pPr>
            <a:r>
              <a:rPr lang="en-US" sz="2000" b="1" i="1" dirty="0"/>
              <a:t>Tumor story</a:t>
            </a:r>
            <a:r>
              <a:rPr lang="en-US" sz="2000" dirty="0"/>
              <a:t>: A patient has a tumor that is inoperable by standard means.  A high intensity </a:t>
            </a:r>
            <a:r>
              <a:rPr lang="en-US" sz="2000" b="1" i="1" u="sng" dirty="0"/>
              <a:t>laser beam</a:t>
            </a:r>
            <a:r>
              <a:rPr lang="en-US" sz="2000" dirty="0"/>
              <a:t> would destroy the tumor, but would also </a:t>
            </a:r>
            <a:r>
              <a:rPr lang="en-US" sz="2000" b="1" i="1" u="sng" dirty="0"/>
              <a:t>destroy too much of the surrounding tissue</a:t>
            </a:r>
            <a:r>
              <a:rPr lang="en-US" sz="2000" dirty="0"/>
              <a:t>.  How can the patient be saved? (phase 2: 1 version)</a:t>
            </a:r>
            <a:endParaRPr lang="en-US" sz="2000" b="1" dirty="0"/>
          </a:p>
          <a:p>
            <a:pPr marL="0" indent="0">
              <a:buNone/>
            </a:pPr>
            <a:endParaRPr lang="en-US" sz="2000" b="1" i="1" dirty="0"/>
          </a:p>
        </p:txBody>
      </p:sp>
      <p:pic>
        <p:nvPicPr>
          <p:cNvPr id="5" name="Picture 4"/>
          <p:cNvPicPr>
            <a:picLocks noChangeAspect="1"/>
          </p:cNvPicPr>
          <p:nvPr/>
        </p:nvPicPr>
        <p:blipFill>
          <a:blip r:embed="rId2"/>
          <a:stretch>
            <a:fillRect/>
          </a:stretch>
        </p:blipFill>
        <p:spPr>
          <a:xfrm>
            <a:off x="3041041" y="2901345"/>
            <a:ext cx="3606800" cy="2247900"/>
          </a:xfrm>
          <a:prstGeom prst="rect">
            <a:avLst/>
          </a:prstGeom>
        </p:spPr>
      </p:pic>
      <p:pic>
        <p:nvPicPr>
          <p:cNvPr id="6" name="Picture 5">
            <a:extLst>
              <a:ext uri="{FF2B5EF4-FFF2-40B4-BE49-F238E27FC236}">
                <a16:creationId xmlns:a16="http://schemas.microsoft.com/office/drawing/2014/main" id="{465C75A0-79F1-1045-A11A-7C62F06F7B39}"/>
              </a:ext>
            </a:extLst>
          </p:cNvPr>
          <p:cNvPicPr>
            <a:picLocks noChangeAspect="1"/>
          </p:cNvPicPr>
          <p:nvPr/>
        </p:nvPicPr>
        <p:blipFill>
          <a:blip r:embed="rId3"/>
          <a:stretch>
            <a:fillRect/>
          </a:stretch>
        </p:blipFill>
        <p:spPr>
          <a:xfrm>
            <a:off x="699208" y="1466467"/>
            <a:ext cx="7872799" cy="5185901"/>
          </a:xfrm>
          <a:prstGeom prst="rect">
            <a:avLst/>
          </a:prstGeom>
        </p:spPr>
      </p:pic>
    </p:spTree>
    <p:extLst>
      <p:ext uri="{BB962C8B-B14F-4D97-AF65-F5344CB8AC3E}">
        <p14:creationId xmlns:p14="http://schemas.microsoft.com/office/powerpoint/2010/main" val="19759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959807" y="294490"/>
            <a:ext cx="7376785" cy="1077229"/>
          </a:xfrm>
        </p:spPr>
        <p:txBody>
          <a:bodyPr>
            <a:normAutofit/>
          </a:bodyPr>
          <a:lstStyle/>
          <a:p>
            <a:pPr algn="ctr" eaLnBrk="1" hangingPunct="1"/>
            <a:r>
              <a:rPr lang="en-US" sz="3600" dirty="0" err="1">
                <a:solidFill>
                  <a:schemeClr val="accent4"/>
                </a:solidFill>
                <a:latin typeface="Times New Roman" charset="0"/>
              </a:rPr>
              <a:t>Wason</a:t>
            </a:r>
            <a:r>
              <a:rPr lang="en-US" sz="3600" dirty="0">
                <a:solidFill>
                  <a:schemeClr val="accent4"/>
                </a:solidFill>
                <a:latin typeface="Times New Roman" charset="0"/>
              </a:rPr>
              <a:t> Selection: If vowel, then even</a:t>
            </a:r>
          </a:p>
        </p:txBody>
      </p:sp>
      <p:sp>
        <p:nvSpPr>
          <p:cNvPr id="2054" name="Rectangle 6"/>
          <p:cNvSpPr>
            <a:spLocks noChangeArrowheads="1"/>
          </p:cNvSpPr>
          <p:nvPr/>
        </p:nvSpPr>
        <p:spPr bwMode="auto">
          <a:xfrm>
            <a:off x="6858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6" name="Rectangle 7"/>
          <p:cNvSpPr>
            <a:spLocks noChangeArrowheads="1"/>
          </p:cNvSpPr>
          <p:nvPr/>
        </p:nvSpPr>
        <p:spPr bwMode="auto">
          <a:xfrm>
            <a:off x="28194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7" name="Rectangle 8"/>
          <p:cNvSpPr>
            <a:spLocks noChangeArrowheads="1"/>
          </p:cNvSpPr>
          <p:nvPr/>
        </p:nvSpPr>
        <p:spPr bwMode="auto">
          <a:xfrm>
            <a:off x="49530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57" name="Rectangle 9"/>
          <p:cNvSpPr>
            <a:spLocks noChangeArrowheads="1"/>
          </p:cNvSpPr>
          <p:nvPr/>
        </p:nvSpPr>
        <p:spPr bwMode="auto">
          <a:xfrm>
            <a:off x="70104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9" name="Text Box 10"/>
          <p:cNvSpPr txBox="1">
            <a:spLocks noChangeArrowheads="1"/>
          </p:cNvSpPr>
          <p:nvPr/>
        </p:nvSpPr>
        <p:spPr bwMode="auto">
          <a:xfrm>
            <a:off x="990600" y="2743200"/>
            <a:ext cx="13716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600">
                <a:latin typeface="Times New Roman" charset="0"/>
              </a:rPr>
              <a:t>E</a:t>
            </a:r>
          </a:p>
        </p:txBody>
      </p:sp>
      <p:sp>
        <p:nvSpPr>
          <p:cNvPr id="13320" name="Text Box 11"/>
          <p:cNvSpPr txBox="1">
            <a:spLocks noChangeArrowheads="1"/>
          </p:cNvSpPr>
          <p:nvPr/>
        </p:nvSpPr>
        <p:spPr bwMode="auto">
          <a:xfrm>
            <a:off x="3048000" y="2743200"/>
            <a:ext cx="13716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600">
                <a:latin typeface="Times New Roman" charset="0"/>
              </a:rPr>
              <a:t>K</a:t>
            </a:r>
          </a:p>
        </p:txBody>
      </p:sp>
      <p:sp>
        <p:nvSpPr>
          <p:cNvPr id="13321" name="Text Box 12"/>
          <p:cNvSpPr txBox="1">
            <a:spLocks noChangeArrowheads="1"/>
          </p:cNvSpPr>
          <p:nvPr/>
        </p:nvSpPr>
        <p:spPr bwMode="auto">
          <a:xfrm>
            <a:off x="5181600" y="2743200"/>
            <a:ext cx="13716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600">
                <a:latin typeface="Times New Roman" charset="0"/>
              </a:rPr>
              <a:t>4</a:t>
            </a:r>
          </a:p>
        </p:txBody>
      </p:sp>
      <p:sp>
        <p:nvSpPr>
          <p:cNvPr id="13322" name="Text Box 13"/>
          <p:cNvSpPr txBox="1">
            <a:spLocks noChangeArrowheads="1"/>
          </p:cNvSpPr>
          <p:nvPr/>
        </p:nvSpPr>
        <p:spPr bwMode="auto">
          <a:xfrm>
            <a:off x="7239000" y="2743200"/>
            <a:ext cx="13716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9600">
                <a:latin typeface="Times New Roman" charset="0"/>
              </a:rPr>
              <a:t>7</a:t>
            </a:r>
          </a:p>
        </p:txBody>
      </p:sp>
    </p:spTree>
    <p:extLst>
      <p:ext uri="{BB962C8B-B14F-4D97-AF65-F5344CB8AC3E}">
        <p14:creationId xmlns:p14="http://schemas.microsoft.com/office/powerpoint/2010/main" val="2111155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2054"/>
                                        </p:tgtEl>
                                        <p:attrNameLst>
                                          <p:attrName>fillcolor</p:attrName>
                                        </p:attrNameLst>
                                      </p:cBhvr>
                                      <p:to>
                                        <a:srgbClr val="CC66FF"/>
                                      </p:to>
                                    </p:animClr>
                                    <p:set>
                                      <p:cBhvr>
                                        <p:cTn id="7" dur="500" fill="hold"/>
                                        <p:tgtEl>
                                          <p:spTgt spid="2054"/>
                                        </p:tgtEl>
                                        <p:attrNameLst>
                                          <p:attrName>fill.type</p:attrName>
                                        </p:attrNameLst>
                                      </p:cBhvr>
                                      <p:to>
                                        <p:strVal val="solid"/>
                                      </p:to>
                                    </p:set>
                                    <p:set>
                                      <p:cBhvr>
                                        <p:cTn id="8" dur="500" fill="hold"/>
                                        <p:tgtEl>
                                          <p:spTgt spid="2054"/>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500" fill="hold"/>
                                        <p:tgtEl>
                                          <p:spTgt spid="2057"/>
                                        </p:tgtEl>
                                        <p:attrNameLst>
                                          <p:attrName>fillcolor</p:attrName>
                                        </p:attrNameLst>
                                      </p:cBhvr>
                                      <p:to>
                                        <a:srgbClr val="CC66FF"/>
                                      </p:to>
                                    </p:animClr>
                                    <p:set>
                                      <p:cBhvr>
                                        <p:cTn id="13" dur="500" fill="hold"/>
                                        <p:tgtEl>
                                          <p:spTgt spid="2057"/>
                                        </p:tgtEl>
                                        <p:attrNameLst>
                                          <p:attrName>fill.type</p:attrName>
                                        </p:attrNameLst>
                                      </p:cBhvr>
                                      <p:to>
                                        <p:strVal val="solid"/>
                                      </p:to>
                                    </p:set>
                                    <p:set>
                                      <p:cBhvr>
                                        <p:cTn id="14" dur="500" fill="hold"/>
                                        <p:tgtEl>
                                          <p:spTgt spid="20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808057"/>
            <a:ext cx="7339207" cy="1077229"/>
          </a:xfrm>
        </p:spPr>
        <p:txBody>
          <a:bodyPr>
            <a:normAutofit/>
          </a:bodyPr>
          <a:lstStyle/>
          <a:p>
            <a:pPr algn="ctr" eaLnBrk="1" hangingPunct="1"/>
            <a:r>
              <a:rPr lang="en-US" sz="3600" dirty="0" err="1">
                <a:solidFill>
                  <a:schemeClr val="accent4"/>
                </a:solidFill>
                <a:latin typeface="Times New Roman" charset="0"/>
              </a:rPr>
              <a:t>Wason</a:t>
            </a:r>
            <a:r>
              <a:rPr lang="en-US" sz="3600" dirty="0">
                <a:solidFill>
                  <a:schemeClr val="accent4"/>
                </a:solidFill>
                <a:latin typeface="Times New Roman" charset="0"/>
              </a:rPr>
              <a:t> Selection: If alcohol, then &gt; 21</a:t>
            </a:r>
          </a:p>
        </p:txBody>
      </p:sp>
      <p:sp>
        <p:nvSpPr>
          <p:cNvPr id="5123" name="Rectangle 3"/>
          <p:cNvSpPr>
            <a:spLocks noChangeArrowheads="1"/>
          </p:cNvSpPr>
          <p:nvPr/>
        </p:nvSpPr>
        <p:spPr bwMode="auto">
          <a:xfrm>
            <a:off x="6858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40" name="Rectangle 4"/>
          <p:cNvSpPr>
            <a:spLocks noChangeArrowheads="1"/>
          </p:cNvSpPr>
          <p:nvPr/>
        </p:nvSpPr>
        <p:spPr bwMode="auto">
          <a:xfrm>
            <a:off x="28194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25" name="Rectangle 5"/>
          <p:cNvSpPr>
            <a:spLocks noChangeArrowheads="1"/>
          </p:cNvSpPr>
          <p:nvPr/>
        </p:nvSpPr>
        <p:spPr bwMode="auto">
          <a:xfrm>
            <a:off x="49530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42" name="Rectangle 6"/>
          <p:cNvSpPr>
            <a:spLocks noChangeArrowheads="1"/>
          </p:cNvSpPr>
          <p:nvPr/>
        </p:nvSpPr>
        <p:spPr bwMode="auto">
          <a:xfrm>
            <a:off x="7010400" y="1905000"/>
            <a:ext cx="1828800"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43" name="Text Box 7"/>
          <p:cNvSpPr txBox="1">
            <a:spLocks noChangeArrowheads="1"/>
          </p:cNvSpPr>
          <p:nvPr/>
        </p:nvSpPr>
        <p:spPr bwMode="auto">
          <a:xfrm>
            <a:off x="990600" y="2743200"/>
            <a:ext cx="13716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800">
                <a:latin typeface="Times New Roman" charset="0"/>
              </a:rPr>
              <a:t>Beer</a:t>
            </a:r>
          </a:p>
        </p:txBody>
      </p:sp>
      <p:sp>
        <p:nvSpPr>
          <p:cNvPr id="14344" name="Text Box 8"/>
          <p:cNvSpPr txBox="1">
            <a:spLocks noChangeArrowheads="1"/>
          </p:cNvSpPr>
          <p:nvPr/>
        </p:nvSpPr>
        <p:spPr bwMode="auto">
          <a:xfrm>
            <a:off x="3048000" y="2743200"/>
            <a:ext cx="1371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400">
                <a:latin typeface="Times New Roman" charset="0"/>
              </a:rPr>
              <a:t>Soda</a:t>
            </a:r>
          </a:p>
        </p:txBody>
      </p:sp>
      <p:sp>
        <p:nvSpPr>
          <p:cNvPr id="14345" name="Text Box 9"/>
          <p:cNvSpPr txBox="1">
            <a:spLocks noChangeArrowheads="1"/>
          </p:cNvSpPr>
          <p:nvPr/>
        </p:nvSpPr>
        <p:spPr bwMode="auto">
          <a:xfrm>
            <a:off x="5181600" y="2743200"/>
            <a:ext cx="1371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400">
                <a:latin typeface="Times New Roman" charset="0"/>
              </a:rPr>
              <a:t>16</a:t>
            </a:r>
          </a:p>
        </p:txBody>
      </p:sp>
      <p:sp>
        <p:nvSpPr>
          <p:cNvPr id="14346" name="Text Box 10"/>
          <p:cNvSpPr txBox="1">
            <a:spLocks noChangeArrowheads="1"/>
          </p:cNvSpPr>
          <p:nvPr/>
        </p:nvSpPr>
        <p:spPr bwMode="auto">
          <a:xfrm>
            <a:off x="7239000" y="2743200"/>
            <a:ext cx="13716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800">
                <a:latin typeface="Times New Roman" charset="0"/>
              </a:rPr>
              <a:t>24</a:t>
            </a:r>
          </a:p>
        </p:txBody>
      </p:sp>
    </p:spTree>
    <p:extLst>
      <p:ext uri="{BB962C8B-B14F-4D97-AF65-F5344CB8AC3E}">
        <p14:creationId xmlns:p14="http://schemas.microsoft.com/office/powerpoint/2010/main" val="1367706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500" fill="hold"/>
                                        <p:tgtEl>
                                          <p:spTgt spid="5123"/>
                                        </p:tgtEl>
                                        <p:attrNameLst>
                                          <p:attrName>fillcolor</p:attrName>
                                        </p:attrNameLst>
                                      </p:cBhvr>
                                      <p:to>
                                        <a:srgbClr val="CC66FF"/>
                                      </p:to>
                                    </p:animClr>
                                    <p:set>
                                      <p:cBhvr>
                                        <p:cTn id="7" dur="500" fill="hold"/>
                                        <p:tgtEl>
                                          <p:spTgt spid="5123"/>
                                        </p:tgtEl>
                                        <p:attrNameLst>
                                          <p:attrName>fill.type</p:attrName>
                                        </p:attrNameLst>
                                      </p:cBhvr>
                                      <p:to>
                                        <p:strVal val="solid"/>
                                      </p:to>
                                    </p:set>
                                    <p:set>
                                      <p:cBhvr>
                                        <p:cTn id="8" dur="500" fill="hold"/>
                                        <p:tgtEl>
                                          <p:spTgt spid="5123"/>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mph" presetSubtype="2" fill="hold" nodeType="clickEffect">
                                  <p:stCondLst>
                                    <p:cond delay="0"/>
                                  </p:stCondLst>
                                  <p:childTnLst>
                                    <p:animClr clrSpc="rgb" dir="cw">
                                      <p:cBhvr>
                                        <p:cTn id="12" dur="500" fill="hold"/>
                                        <p:tgtEl>
                                          <p:spTgt spid="5125"/>
                                        </p:tgtEl>
                                        <p:attrNameLst>
                                          <p:attrName>fillcolor</p:attrName>
                                        </p:attrNameLst>
                                      </p:cBhvr>
                                      <p:to>
                                        <a:srgbClr val="CC66FF"/>
                                      </p:to>
                                    </p:animClr>
                                    <p:set>
                                      <p:cBhvr>
                                        <p:cTn id="13" dur="500" fill="hold"/>
                                        <p:tgtEl>
                                          <p:spTgt spid="5125"/>
                                        </p:tgtEl>
                                        <p:attrNameLst>
                                          <p:attrName>fill.type</p:attrName>
                                        </p:attrNameLst>
                                      </p:cBhvr>
                                      <p:to>
                                        <p:strVal val="solid"/>
                                      </p:to>
                                    </p:set>
                                    <p:set>
                                      <p:cBhvr>
                                        <p:cTn id="14" dur="500" fill="hold"/>
                                        <p:tgtEl>
                                          <p:spTgt spid="51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a:bodyPr>
          <a:lstStyle/>
          <a:p>
            <a:pPr algn="l"/>
            <a:r>
              <a:rPr lang="en-US" sz="2800" dirty="0">
                <a:solidFill>
                  <a:schemeClr val="accent4"/>
                </a:solidFill>
              </a:rPr>
              <a:t>Define the verb ‘</a:t>
            </a:r>
            <a:r>
              <a:rPr lang="en-US" sz="2800" dirty="0" err="1">
                <a:solidFill>
                  <a:schemeClr val="accent4"/>
                </a:solidFill>
              </a:rPr>
              <a:t>Trebek</a:t>
            </a:r>
            <a:r>
              <a:rPr lang="en-US" sz="2800" dirty="0">
                <a:solidFill>
                  <a:schemeClr val="accent4"/>
                </a:solidFill>
              </a:rPr>
              <a:t>’</a:t>
            </a:r>
          </a:p>
        </p:txBody>
      </p:sp>
      <p:pic>
        <p:nvPicPr>
          <p:cNvPr id="4" name="Picture 3"/>
          <p:cNvPicPr>
            <a:picLocks noChangeAspect="1"/>
          </p:cNvPicPr>
          <p:nvPr/>
        </p:nvPicPr>
        <p:blipFill>
          <a:blip r:embed="rId2"/>
          <a:stretch>
            <a:fillRect/>
          </a:stretch>
        </p:blipFill>
        <p:spPr>
          <a:xfrm>
            <a:off x="989557" y="1235048"/>
            <a:ext cx="7390356" cy="4917946"/>
          </a:xfrm>
          <a:prstGeom prst="rect">
            <a:avLst/>
          </a:prstGeom>
        </p:spPr>
      </p:pic>
    </p:spTree>
    <p:extLst>
      <p:ext uri="{BB962C8B-B14F-4D97-AF65-F5344CB8AC3E}">
        <p14:creationId xmlns:p14="http://schemas.microsoft.com/office/powerpoint/2010/main" val="2471909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48582" y="244385"/>
            <a:ext cx="5878011" cy="1077229"/>
          </a:xfrm>
        </p:spPr>
        <p:txBody>
          <a:bodyPr>
            <a:normAutofit/>
          </a:bodyPr>
          <a:lstStyle/>
          <a:p>
            <a:pPr algn="ctr" eaLnBrk="1" hangingPunct="1"/>
            <a:r>
              <a:rPr lang="en-US" dirty="0" err="1">
                <a:solidFill>
                  <a:schemeClr val="accent4"/>
                </a:solidFill>
                <a:latin typeface="Times New Roman" charset="0"/>
              </a:rPr>
              <a:t>Wason</a:t>
            </a:r>
            <a:r>
              <a:rPr lang="en-US" dirty="0">
                <a:solidFill>
                  <a:schemeClr val="accent4"/>
                </a:solidFill>
                <a:latin typeface="Times New Roman" charset="0"/>
              </a:rPr>
              <a:t> Selection Task – </a:t>
            </a:r>
            <a:r>
              <a:rPr lang="en-US" dirty="0" err="1">
                <a:solidFill>
                  <a:schemeClr val="accent4"/>
                </a:solidFill>
                <a:latin typeface="Times New Roman" charset="0"/>
              </a:rPr>
              <a:t>CogLab</a:t>
            </a:r>
            <a:r>
              <a:rPr lang="en-US" dirty="0">
                <a:solidFill>
                  <a:schemeClr val="accent4"/>
                </a:solidFill>
                <a:latin typeface="Times New Roman" charset="0"/>
              </a:rPr>
              <a:t> data</a:t>
            </a:r>
          </a:p>
        </p:txBody>
      </p:sp>
      <p:graphicFrame>
        <p:nvGraphicFramePr>
          <p:cNvPr id="15362" name="Object 2"/>
          <p:cNvGraphicFramePr>
            <a:graphicFrameLocks noGrp="1" noChangeAspect="1"/>
          </p:cNvGraphicFramePr>
          <p:nvPr>
            <p:ph idx="1"/>
            <p:extLst>
              <p:ext uri="{D42A27DB-BD31-4B8C-83A1-F6EECF244321}">
                <p14:modId xmlns:p14="http://schemas.microsoft.com/office/powerpoint/2010/main" val="2294961228"/>
              </p:ext>
            </p:extLst>
          </p:nvPr>
        </p:nvGraphicFramePr>
        <p:xfrm>
          <a:off x="998320" y="1321613"/>
          <a:ext cx="7306436" cy="5052993"/>
        </p:xfrm>
        <a:graphic>
          <a:graphicData uri="http://schemas.openxmlformats.org/presentationml/2006/ole">
            <mc:AlternateContent xmlns:mc="http://schemas.openxmlformats.org/markup-compatibility/2006">
              <mc:Choice xmlns:v="urn:schemas-microsoft-com:vml" Requires="v">
                <p:oleObj spid="_x0000_s29727" name="Chart" r:id="rId3" imgW="7477049" imgH="5172151" progId="Excel.Chart.8">
                  <p:embed/>
                </p:oleObj>
              </mc:Choice>
              <mc:Fallback>
                <p:oleObj name="Chart" r:id="rId3" imgW="7477049" imgH="51721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320" y="1321613"/>
                        <a:ext cx="7306436" cy="5052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3634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2" y="274638"/>
            <a:ext cx="7684718" cy="709918"/>
          </a:xfrm>
        </p:spPr>
        <p:txBody>
          <a:bodyPr>
            <a:normAutofit/>
          </a:bodyPr>
          <a:lstStyle/>
          <a:p>
            <a:pPr algn="l"/>
            <a:r>
              <a:rPr lang="en-US" sz="2800" dirty="0">
                <a:solidFill>
                  <a:schemeClr val="accent4"/>
                </a:solidFill>
              </a:rPr>
              <a:t>Incubation</a:t>
            </a:r>
          </a:p>
        </p:txBody>
      </p:sp>
      <p:sp>
        <p:nvSpPr>
          <p:cNvPr id="3" name="Content Placeholder 2"/>
          <p:cNvSpPr>
            <a:spLocks noGrp="1"/>
          </p:cNvSpPr>
          <p:nvPr>
            <p:ph idx="1"/>
          </p:nvPr>
        </p:nvSpPr>
        <p:spPr>
          <a:xfrm>
            <a:off x="412377" y="984556"/>
            <a:ext cx="8229600" cy="5667812"/>
          </a:xfrm>
        </p:spPr>
        <p:txBody>
          <a:bodyPr>
            <a:noAutofit/>
          </a:bodyPr>
          <a:lstStyle/>
          <a:p>
            <a:pPr marL="0" indent="0">
              <a:buNone/>
            </a:pPr>
            <a:endParaRPr lang="en-US" sz="2400" b="1" dirty="0"/>
          </a:p>
          <a:p>
            <a:pPr marL="0" lvl="0" indent="0">
              <a:buNone/>
            </a:pPr>
            <a:endParaRPr lang="en-US" sz="2400" dirty="0"/>
          </a:p>
        </p:txBody>
      </p:sp>
      <p:sp>
        <p:nvSpPr>
          <p:cNvPr id="6" name="Content Placeholder 2"/>
          <p:cNvSpPr txBox="1">
            <a:spLocks/>
          </p:cNvSpPr>
          <p:nvPr/>
        </p:nvSpPr>
        <p:spPr>
          <a:xfrm>
            <a:off x="1002082" y="984556"/>
            <a:ext cx="7684718" cy="5667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93700" indent="-393700">
              <a:buNone/>
            </a:pPr>
            <a:r>
              <a:rPr lang="en-US" sz="2000" b="1" i="1" dirty="0"/>
              <a:t>Incubation</a:t>
            </a:r>
            <a:r>
              <a:rPr lang="en-US" sz="2000" dirty="0"/>
              <a:t> – </a:t>
            </a:r>
          </a:p>
          <a:p>
            <a:pPr lvl="1">
              <a:buClr>
                <a:schemeClr val="accent5"/>
              </a:buClr>
              <a:buFont typeface="Arial" panose="020B0604020202020204" pitchFamily="34" charset="0"/>
              <a:buChar char="•"/>
            </a:pPr>
            <a:r>
              <a:rPr lang="en-US" sz="1800" dirty="0"/>
              <a:t>when all else fails, set the problem aside for a while and do something else.  </a:t>
            </a:r>
            <a:endParaRPr lang="en-US" sz="1800" b="1" dirty="0"/>
          </a:p>
          <a:p>
            <a:pPr lvl="1">
              <a:buClr>
                <a:schemeClr val="accent5"/>
              </a:buClr>
              <a:buFont typeface="Arial" panose="020B0604020202020204" pitchFamily="34" charset="0"/>
              <a:buChar char="•"/>
            </a:pPr>
            <a:r>
              <a:rPr lang="en-US" sz="1800" b="1" dirty="0"/>
              <a:t>EX:</a:t>
            </a:r>
            <a:r>
              <a:rPr lang="en-US" sz="1800" dirty="0"/>
              <a:t> crossword puzzles</a:t>
            </a:r>
            <a:endParaRPr lang="en-US" sz="1800" b="1" dirty="0"/>
          </a:p>
          <a:p>
            <a:pPr marL="0" indent="0">
              <a:buNone/>
            </a:pPr>
            <a:r>
              <a:rPr lang="en-US" sz="2000" dirty="0"/>
              <a:t> </a:t>
            </a:r>
            <a:endParaRPr lang="en-US" sz="2000" b="1" dirty="0"/>
          </a:p>
          <a:p>
            <a:pPr marL="0" indent="0">
              <a:buNone/>
            </a:pPr>
            <a:r>
              <a:rPr lang="en-US" sz="2000" dirty="0"/>
              <a:t>Why does incubation work?</a:t>
            </a:r>
            <a:endParaRPr lang="en-US" sz="2000" b="1" dirty="0"/>
          </a:p>
          <a:p>
            <a:pPr lvl="1">
              <a:buClr>
                <a:schemeClr val="accent5"/>
              </a:buClr>
              <a:buFont typeface="Arial" panose="020B0604020202020204" pitchFamily="34" charset="0"/>
              <a:buChar char="•"/>
            </a:pPr>
            <a:r>
              <a:rPr lang="en-US" sz="1800" dirty="0"/>
              <a:t>decay of less important details</a:t>
            </a:r>
            <a:endParaRPr lang="en-US" sz="1800" b="1" dirty="0"/>
          </a:p>
          <a:p>
            <a:pPr lvl="1">
              <a:buClr>
                <a:schemeClr val="accent5"/>
              </a:buClr>
              <a:buFont typeface="Arial" panose="020B0604020202020204" pitchFamily="34" charset="0"/>
              <a:buChar char="•"/>
            </a:pPr>
            <a:r>
              <a:rPr lang="en-US" sz="1800" dirty="0"/>
              <a:t>consolidation</a:t>
            </a:r>
            <a:endParaRPr lang="en-US" sz="1800" b="1" dirty="0"/>
          </a:p>
          <a:p>
            <a:pPr lvl="1">
              <a:buClr>
                <a:schemeClr val="accent5"/>
              </a:buClr>
              <a:buFont typeface="Arial" panose="020B0604020202020204" pitchFamily="34" charset="0"/>
              <a:buChar char="•"/>
            </a:pPr>
            <a:r>
              <a:rPr lang="en-US" sz="1800" dirty="0"/>
              <a:t>new stimuli may activate different perspectives</a:t>
            </a:r>
            <a:endParaRPr lang="en-US" sz="1800" b="1" dirty="0"/>
          </a:p>
          <a:p>
            <a:pPr lvl="1">
              <a:buClr>
                <a:schemeClr val="accent5"/>
              </a:buClr>
              <a:buFont typeface="Arial" panose="020B0604020202020204" pitchFamily="34" charset="0"/>
              <a:buChar char="•"/>
            </a:pPr>
            <a:r>
              <a:rPr lang="en-US" sz="1800" dirty="0"/>
              <a:t>new problem enables analogical transfer</a:t>
            </a:r>
            <a:endParaRPr lang="en-US" sz="1800" b="1" dirty="0"/>
          </a:p>
          <a:p>
            <a:pPr lvl="1">
              <a:buClr>
                <a:schemeClr val="accent5"/>
              </a:buClr>
              <a:buFont typeface="Arial" panose="020B0604020202020204" pitchFamily="34" charset="0"/>
              <a:buChar char="•"/>
            </a:pPr>
            <a:r>
              <a:rPr lang="en-US" sz="1800" dirty="0"/>
              <a:t>when cognitive arousal is low, a larger number of more remote cues can become activated leading to a problem solution</a:t>
            </a:r>
            <a:endParaRPr lang="en-US" sz="1800" b="1" dirty="0"/>
          </a:p>
          <a:p>
            <a:pPr marL="0" indent="0">
              <a:buNone/>
            </a:pPr>
            <a:endParaRPr lang="en-US" sz="2000" dirty="0"/>
          </a:p>
          <a:p>
            <a:pPr marL="0" indent="0">
              <a:buNone/>
            </a:pPr>
            <a:r>
              <a:rPr lang="en-US" sz="2000" dirty="0"/>
              <a:t>Ways to make incubation work for you:</a:t>
            </a:r>
            <a:endParaRPr lang="en-US" sz="2000" b="1" dirty="0"/>
          </a:p>
          <a:p>
            <a:pPr lvl="1">
              <a:buClr>
                <a:schemeClr val="accent5"/>
              </a:buClr>
              <a:buFont typeface="Arial" panose="020B0604020202020204" pitchFamily="34" charset="0"/>
              <a:buChar char="•"/>
            </a:pPr>
            <a:r>
              <a:rPr lang="en-US" sz="1800" dirty="0"/>
              <a:t>try hard before setting the problem aside</a:t>
            </a:r>
          </a:p>
          <a:p>
            <a:pPr lvl="1">
              <a:buClr>
                <a:schemeClr val="accent5"/>
              </a:buClr>
              <a:buFont typeface="Arial" panose="020B0604020202020204" pitchFamily="34" charset="0"/>
              <a:buChar char="•"/>
            </a:pPr>
            <a:r>
              <a:rPr lang="en-US" sz="1800" dirty="0"/>
              <a:t>be patient; not good if working on a deadline</a:t>
            </a:r>
          </a:p>
          <a:p>
            <a:pPr lvl="1">
              <a:buClr>
                <a:schemeClr val="accent5"/>
              </a:buClr>
              <a:buFont typeface="Arial" panose="020B0604020202020204" pitchFamily="34" charset="0"/>
              <a:buChar char="•"/>
            </a:pPr>
            <a:r>
              <a:rPr lang="en-US" sz="1800" dirty="0"/>
              <a:t>REALLY STOP THINKING ABOUT IT! </a:t>
            </a:r>
          </a:p>
          <a:p>
            <a:pPr marL="0" indent="0">
              <a:buNone/>
            </a:pPr>
            <a:endParaRPr lang="en-US" sz="2000" dirty="0"/>
          </a:p>
        </p:txBody>
      </p:sp>
      <p:pic>
        <p:nvPicPr>
          <p:cNvPr id="4" name="Picture 3"/>
          <p:cNvPicPr>
            <a:picLocks noChangeAspect="1"/>
          </p:cNvPicPr>
          <p:nvPr/>
        </p:nvPicPr>
        <p:blipFill>
          <a:blip r:embed="rId2"/>
          <a:stretch>
            <a:fillRect/>
          </a:stretch>
        </p:blipFill>
        <p:spPr>
          <a:xfrm>
            <a:off x="6638795" y="1694474"/>
            <a:ext cx="2304789" cy="2541730"/>
          </a:xfrm>
          <a:prstGeom prst="rect">
            <a:avLst/>
          </a:prstGeom>
        </p:spPr>
      </p:pic>
      <p:pic>
        <p:nvPicPr>
          <p:cNvPr id="5" name="Picture 4"/>
          <p:cNvPicPr>
            <a:picLocks noChangeAspect="1"/>
          </p:cNvPicPr>
          <p:nvPr/>
        </p:nvPicPr>
        <p:blipFill>
          <a:blip r:embed="rId3"/>
          <a:stretch>
            <a:fillRect/>
          </a:stretch>
        </p:blipFill>
        <p:spPr>
          <a:xfrm>
            <a:off x="3667137" y="0"/>
            <a:ext cx="1720079" cy="984557"/>
          </a:xfrm>
          <a:prstGeom prst="rect">
            <a:avLst/>
          </a:prstGeom>
        </p:spPr>
      </p:pic>
      <p:pic>
        <p:nvPicPr>
          <p:cNvPr id="7" name="Picture 6"/>
          <p:cNvPicPr>
            <a:picLocks noChangeAspect="1"/>
          </p:cNvPicPr>
          <p:nvPr/>
        </p:nvPicPr>
        <p:blipFill>
          <a:blip r:embed="rId4"/>
          <a:stretch>
            <a:fillRect/>
          </a:stretch>
        </p:blipFill>
        <p:spPr>
          <a:xfrm>
            <a:off x="6944483" y="4946122"/>
            <a:ext cx="1911878" cy="1911878"/>
          </a:xfrm>
          <a:prstGeom prst="rect">
            <a:avLst/>
          </a:prstGeom>
        </p:spPr>
      </p:pic>
    </p:spTree>
    <p:extLst>
      <p:ext uri="{BB962C8B-B14F-4D97-AF65-F5344CB8AC3E}">
        <p14:creationId xmlns:p14="http://schemas.microsoft.com/office/powerpoint/2010/main" val="2040874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608" y="274638"/>
            <a:ext cx="7672192" cy="709918"/>
          </a:xfrm>
        </p:spPr>
        <p:txBody>
          <a:bodyPr>
            <a:normAutofit/>
          </a:bodyPr>
          <a:lstStyle/>
          <a:p>
            <a:pPr algn="l"/>
            <a:r>
              <a:rPr lang="en-US" sz="2800" dirty="0">
                <a:solidFill>
                  <a:schemeClr val="accent4"/>
                </a:solidFill>
              </a:rPr>
              <a:t>Insight</a:t>
            </a:r>
          </a:p>
        </p:txBody>
      </p:sp>
      <p:sp>
        <p:nvSpPr>
          <p:cNvPr id="3" name="Content Placeholder 2"/>
          <p:cNvSpPr>
            <a:spLocks noGrp="1"/>
          </p:cNvSpPr>
          <p:nvPr>
            <p:ph idx="1"/>
          </p:nvPr>
        </p:nvSpPr>
        <p:spPr>
          <a:xfrm>
            <a:off x="1014608" y="984556"/>
            <a:ext cx="7672192" cy="5667812"/>
          </a:xfrm>
        </p:spPr>
        <p:txBody>
          <a:bodyPr anchor="t">
            <a:noAutofit/>
          </a:bodyPr>
          <a:lstStyle/>
          <a:p>
            <a:pPr marL="0" indent="0">
              <a:buNone/>
            </a:pPr>
            <a:r>
              <a:rPr lang="en-US" sz="2400" b="1" i="1" dirty="0"/>
              <a:t>Insight Problem</a:t>
            </a:r>
            <a:r>
              <a:rPr lang="en-US" sz="2400" dirty="0"/>
              <a:t> </a:t>
            </a:r>
            <a:r>
              <a:rPr lang="en-US" sz="2000" dirty="0"/>
              <a:t>– </a:t>
            </a:r>
          </a:p>
          <a:p>
            <a:pPr lvl="1"/>
            <a:r>
              <a:rPr lang="en-US" sz="2200" dirty="0"/>
              <a:t>a problem for which the solution requires the solver to dramatically re-conceptualize some aspect of the problem.  </a:t>
            </a:r>
            <a:endParaRPr lang="en-US" sz="2200" b="1" dirty="0"/>
          </a:p>
          <a:p>
            <a:pPr marL="0" indent="0">
              <a:buNone/>
            </a:pPr>
            <a:r>
              <a:rPr lang="en-US" sz="2000" b="1" i="1" dirty="0"/>
              <a:t>Example #1</a:t>
            </a:r>
            <a:r>
              <a:rPr lang="en-US" sz="2000" dirty="0"/>
              <a:t>: A prisoner was attempting to escape from jail.  He found a rope that was half as long as he needed to slide out of his cell window and down to safety.  He divided the rope in half and tied the two parts together and escaped.  How did he do it?</a:t>
            </a:r>
          </a:p>
          <a:p>
            <a:pPr marL="0" indent="0">
              <a:buNone/>
            </a:pPr>
            <a:endParaRPr lang="en-US" sz="2000" b="1" i="1" dirty="0"/>
          </a:p>
          <a:p>
            <a:pPr marL="0" indent="0">
              <a:buNone/>
            </a:pPr>
            <a:r>
              <a:rPr lang="en-US" sz="2000" b="1" i="1" dirty="0"/>
              <a:t>Example #2</a:t>
            </a:r>
            <a:r>
              <a:rPr lang="en-US" sz="2000" dirty="0"/>
              <a:t>: You have 4 links of chain.  It costs two cents to open a link and three cents to close the link back up.  Your goal is to join all 4 links into a single circle at a cost of no more than 15 cents.   </a:t>
            </a:r>
          </a:p>
          <a:p>
            <a:pPr marL="0" indent="0">
              <a:buNone/>
            </a:pPr>
            <a:endParaRPr lang="en-US" sz="2000" b="1" dirty="0"/>
          </a:p>
          <a:p>
            <a:pPr marL="0" indent="0">
              <a:buNone/>
            </a:pPr>
            <a:r>
              <a:rPr lang="en-US" sz="2000" dirty="0"/>
              <a:t> </a:t>
            </a:r>
            <a:endParaRPr lang="en-US" sz="2000" b="1" dirty="0"/>
          </a:p>
        </p:txBody>
      </p:sp>
      <p:pic>
        <p:nvPicPr>
          <p:cNvPr id="4" name="Picture 3"/>
          <p:cNvPicPr>
            <a:picLocks noChangeAspect="1"/>
          </p:cNvPicPr>
          <p:nvPr/>
        </p:nvPicPr>
        <p:blipFill>
          <a:blip r:embed="rId3"/>
          <a:stretch>
            <a:fillRect/>
          </a:stretch>
        </p:blipFill>
        <p:spPr>
          <a:xfrm>
            <a:off x="1548035" y="3813232"/>
            <a:ext cx="6605337" cy="2839136"/>
          </a:xfrm>
          <a:prstGeom prst="rect">
            <a:avLst/>
          </a:prstGeom>
        </p:spPr>
      </p:pic>
    </p:spTree>
    <p:extLst>
      <p:ext uri="{BB962C8B-B14F-4D97-AF65-F5344CB8AC3E}">
        <p14:creationId xmlns:p14="http://schemas.microsoft.com/office/powerpoint/2010/main" val="16999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4"/>
                                        </p:tgtEl>
                                      </p:cBhvr>
                                    </p:animEffect>
                                    <p:anim calcmode="lin" valueType="num">
                                      <p:cBhvr>
                                        <p:cTn id="11" dur="1000"/>
                                        <p:tgtEl>
                                          <p:spTgt spid="4"/>
                                        </p:tgtEl>
                                        <p:attrNameLst>
                                          <p:attrName>ppt_x</p:attrName>
                                        </p:attrNameLst>
                                      </p:cBhvr>
                                      <p:tavLst>
                                        <p:tav tm="0">
                                          <p:val>
                                            <p:strVal val="ppt_x"/>
                                          </p:val>
                                        </p:tav>
                                        <p:tav tm="100000">
                                          <p:val>
                                            <p:strVal val="ppt_x"/>
                                          </p:val>
                                        </p:tav>
                                      </p:tavLst>
                                    </p:anim>
                                    <p:anim calcmode="lin" valueType="num">
                                      <p:cBhvr>
                                        <p:cTn id="12" dur="1000"/>
                                        <p:tgtEl>
                                          <p:spTgt spid="4"/>
                                        </p:tgtEl>
                                        <p:attrNameLst>
                                          <p:attrName>ppt_y</p:attrName>
                                        </p:attrNameLst>
                                      </p:cBhvr>
                                      <p:tavLst>
                                        <p:tav tm="0">
                                          <p:val>
                                            <p:strVal val="ppt_y"/>
                                          </p:val>
                                        </p:tav>
                                        <p:tav tm="100000">
                                          <p:val>
                                            <p:strVal val="ppt_y+.1"/>
                                          </p:val>
                                        </p:tav>
                                      </p:tavLst>
                                    </p:anim>
                                    <p:set>
                                      <p:cBhvr>
                                        <p:cTn id="13" dur="1" fill="hold">
                                          <p:stCondLst>
                                            <p:cond delay="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val 3"/>
          <p:cNvSpPr>
            <a:spLocks noChangeArrowheads="1"/>
          </p:cNvSpPr>
          <p:nvPr/>
        </p:nvSpPr>
        <p:spPr bwMode="auto">
          <a:xfrm>
            <a:off x="4381500" y="33528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4" name="Oval 4"/>
          <p:cNvSpPr>
            <a:spLocks noChangeArrowheads="1"/>
          </p:cNvSpPr>
          <p:nvPr/>
        </p:nvSpPr>
        <p:spPr bwMode="auto">
          <a:xfrm>
            <a:off x="3924300" y="40386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5" name="Oval 5"/>
          <p:cNvSpPr>
            <a:spLocks noChangeArrowheads="1"/>
          </p:cNvSpPr>
          <p:nvPr/>
        </p:nvSpPr>
        <p:spPr bwMode="auto">
          <a:xfrm>
            <a:off x="4838700" y="40386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6" name="Oval 6"/>
          <p:cNvSpPr>
            <a:spLocks noChangeArrowheads="1"/>
          </p:cNvSpPr>
          <p:nvPr/>
        </p:nvSpPr>
        <p:spPr bwMode="auto">
          <a:xfrm>
            <a:off x="3390900" y="47244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7" name="Oval 7"/>
          <p:cNvSpPr>
            <a:spLocks noChangeArrowheads="1"/>
          </p:cNvSpPr>
          <p:nvPr/>
        </p:nvSpPr>
        <p:spPr bwMode="auto">
          <a:xfrm>
            <a:off x="4381500" y="47244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8" name="Oval 8"/>
          <p:cNvSpPr>
            <a:spLocks noChangeArrowheads="1"/>
          </p:cNvSpPr>
          <p:nvPr/>
        </p:nvSpPr>
        <p:spPr bwMode="auto">
          <a:xfrm>
            <a:off x="5372100" y="47244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9" name="Oval 9"/>
          <p:cNvSpPr>
            <a:spLocks noChangeArrowheads="1"/>
          </p:cNvSpPr>
          <p:nvPr/>
        </p:nvSpPr>
        <p:spPr bwMode="auto">
          <a:xfrm>
            <a:off x="2933700" y="54102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0" name="Oval 10"/>
          <p:cNvSpPr>
            <a:spLocks noChangeArrowheads="1"/>
          </p:cNvSpPr>
          <p:nvPr/>
        </p:nvSpPr>
        <p:spPr bwMode="auto">
          <a:xfrm>
            <a:off x="5829300" y="54102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1" name="Oval 11"/>
          <p:cNvSpPr>
            <a:spLocks noChangeArrowheads="1"/>
          </p:cNvSpPr>
          <p:nvPr/>
        </p:nvSpPr>
        <p:spPr bwMode="auto">
          <a:xfrm>
            <a:off x="3924300" y="54102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32" name="Oval 12"/>
          <p:cNvSpPr>
            <a:spLocks noChangeArrowheads="1"/>
          </p:cNvSpPr>
          <p:nvPr/>
        </p:nvSpPr>
        <p:spPr bwMode="auto">
          <a:xfrm>
            <a:off x="4914900" y="5410200"/>
            <a:ext cx="533400" cy="533400"/>
          </a:xfrm>
          <a:prstGeom prst="ellipse">
            <a:avLst/>
          </a:prstGeom>
          <a:solidFill>
            <a:srgbClr val="A4804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Title 1"/>
          <p:cNvSpPr>
            <a:spLocks noGrp="1"/>
          </p:cNvSpPr>
          <p:nvPr>
            <p:ph type="title"/>
          </p:nvPr>
        </p:nvSpPr>
        <p:spPr>
          <a:xfrm>
            <a:off x="999066" y="274638"/>
            <a:ext cx="7687733" cy="709918"/>
          </a:xfrm>
        </p:spPr>
        <p:txBody>
          <a:bodyPr>
            <a:normAutofit/>
          </a:bodyPr>
          <a:lstStyle/>
          <a:p>
            <a:pPr algn="l"/>
            <a:r>
              <a:rPr lang="en-US" sz="3200" dirty="0">
                <a:solidFill>
                  <a:schemeClr val="accent4"/>
                </a:solidFill>
              </a:rPr>
              <a:t>Insight</a:t>
            </a:r>
          </a:p>
        </p:txBody>
      </p:sp>
      <p:sp>
        <p:nvSpPr>
          <p:cNvPr id="15" name="Content Placeholder 2"/>
          <p:cNvSpPr>
            <a:spLocks noGrp="1"/>
          </p:cNvSpPr>
          <p:nvPr>
            <p:ph idx="1"/>
          </p:nvPr>
        </p:nvSpPr>
        <p:spPr>
          <a:xfrm>
            <a:off x="994833" y="785594"/>
            <a:ext cx="7687734" cy="5667812"/>
          </a:xfrm>
        </p:spPr>
        <p:txBody>
          <a:bodyPr anchor="t">
            <a:noAutofit/>
          </a:bodyPr>
          <a:lstStyle/>
          <a:p>
            <a:pPr marL="0" indent="0">
              <a:buNone/>
            </a:pPr>
            <a:r>
              <a:rPr lang="en-US" sz="2400" b="1" i="1" dirty="0"/>
              <a:t>Insight Problem</a:t>
            </a:r>
            <a:r>
              <a:rPr lang="en-US" sz="2400" dirty="0"/>
              <a:t> – </a:t>
            </a:r>
          </a:p>
          <a:p>
            <a:pPr lvl="1">
              <a:lnSpc>
                <a:spcPct val="100000"/>
              </a:lnSpc>
            </a:pPr>
            <a:r>
              <a:rPr lang="en-US" sz="2000" dirty="0"/>
              <a:t>a problem for which the solution requires the solver to dramatically re-conceptualize some aspect of the problem.</a:t>
            </a:r>
            <a:r>
              <a:rPr lang="en-US" sz="2200" dirty="0"/>
              <a:t>  </a:t>
            </a:r>
            <a:endParaRPr lang="en-US" sz="2200" b="1" dirty="0"/>
          </a:p>
          <a:p>
            <a:pPr marL="0" indent="0">
              <a:buNone/>
            </a:pPr>
            <a:r>
              <a:rPr lang="en-US" sz="2400" b="1" i="1" dirty="0"/>
              <a:t>Example #3</a:t>
            </a:r>
            <a:r>
              <a:rPr lang="en-US" sz="2400" dirty="0"/>
              <a:t>: Move three pennies to form a triangle pointing in the opposite direction. </a:t>
            </a:r>
          </a:p>
        </p:txBody>
      </p:sp>
    </p:spTree>
    <p:extLst>
      <p:ext uri="{BB962C8B-B14F-4D97-AF65-F5344CB8AC3E}">
        <p14:creationId xmlns:p14="http://schemas.microsoft.com/office/powerpoint/2010/main" val="2993590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125 -9.82659E-7 C -0.01319 0.00139 -0.03715 0.00439 -0.06215 0.00925 C -0.07778 0.02081 -0.09618 0.02451 -0.11215 0.03561 C -0.12639 0.04555 -0.13958 0.05989 -0.15191 0.07376 C -0.15417 0.07607 -0.15712 0.07769 -0.15868 0.08116 C -0.16302 0.09041 -0.16024 0.08647 -0.16684 0.09295 C -0.17135 0.11121 -0.16493 0.08971 -0.17361 0.10474 C -0.17517 0.10775 -0.17517 0.11168 -0.17691 0.11445 C -0.18038 0.12046 -0.18542 0.12463 -0.18854 0.13133 C -0.19896 0.15283 -0.21632 0.16971 -0.22674 0.19075 C -0.24201 0.22127 -0.23524 0.20856 -0.24653 0.22913 C -0.24896 0.23353 -0.2533 0.24324 -0.2533 0.24347 C -0.25538 0.25503 -0.25955 0.26335 -0.26337 0.27422 C -0.26667 0.31006 -0.27066 0.29549 -0.26649 0.34613 C -0.26528 0.36116 -0.2651 0.35908 -0.25816 0.36278 C -0.25069 0.37873 -0.25434 0.37295 -0.24826 0.38197 C -0.24427 0.39884 -0.23299 0.40647 -0.2217 0.41041 C -0.1941 0.43838 -0.11267 0.42243 -0.10382 0.42243 " pathEditMode="relative" rAng="0" ptsTypes="fffffffffffffffffA">
                                      <p:cBhvr>
                                        <p:cTn id="6" dur="2000" fill="hold"/>
                                        <p:tgtEl>
                                          <p:spTgt spid="5123"/>
                                        </p:tgtEl>
                                        <p:attrNameLst>
                                          <p:attrName>ppt_x</p:attrName>
                                          <p:attrName>ppt_y</p:attrName>
                                        </p:attrNameLst>
                                      </p:cBhvr>
                                      <p:rCtr x="-14167" y="2191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125 -0.0007 C 0.01146 4.62428E-6 0.03559 -0.00024 0.05972 0.00138 C 0.075 0.00254 0.08958 0.01248 0.10313 0.0208 C 0.14653 0.04739 0.18455 0.08115 0.21545 0.12901 C 0.21962 0.14196 0.2224 0.1556 0.22726 0.16809 C 0.23003 0.203 0.23264 0.25132 0.21042 0.27838 C 0.20677 0.30242 0.21215 0.27976 0.20382 0.29364 C 0.2026 0.29526 0.20295 0.29803 0.20208 0.29988 C 0.19757 0.30959 0.19028 0.31699 0.18368 0.32393 C 0.17622 0.33179 0.16823 0.34127 0.16007 0.34774 C 0.15816 0.34936 0.14983 0.35144 0.14844 0.35213 C 0.13316 0.35838 0.13316 0.35861 0.11319 0.36069 C 0.08281 0.35861 0.05486 0.35375 0.02448 0.35213 C 0.02222 0.35144 0.01997 0.35098 0.01771 0.34982 C 0.01476 0.34867 0.01215 0.34635 0.0092 0.34543 C 0.00382 0.34358 -0.00747 0.34127 -0.00747 0.3415 L -0.0309 0.33271 C -0.0309 0.33294 -0.0309 0.33271 -0.0309 0.33294 C -0.03663 0.32994 -0.03976 0.32601 -0.04583 0.32601 " pathEditMode="relative" rAng="0" ptsTypes="fffffffffffffffFffA">
                                      <p:cBhvr>
                                        <p:cTn id="10" dur="2000" fill="hold"/>
                                        <p:tgtEl>
                                          <p:spTgt spid="5125"/>
                                        </p:tgtEl>
                                        <p:attrNameLst>
                                          <p:attrName>ppt_x</p:attrName>
                                          <p:attrName>ppt_y</p:attrName>
                                        </p:attrNameLst>
                                      </p:cBhvr>
                                      <p:rCtr x="10590" y="180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6" y="274638"/>
            <a:ext cx="7687733" cy="709918"/>
          </a:xfrm>
        </p:spPr>
        <p:txBody>
          <a:bodyPr>
            <a:normAutofit/>
          </a:bodyPr>
          <a:lstStyle/>
          <a:p>
            <a:pPr algn="l"/>
            <a:r>
              <a:rPr lang="en-US" sz="2800" dirty="0">
                <a:solidFill>
                  <a:schemeClr val="accent4"/>
                </a:solidFill>
              </a:rPr>
              <a:t>Nature of insight</a:t>
            </a:r>
          </a:p>
        </p:txBody>
      </p:sp>
      <p:sp>
        <p:nvSpPr>
          <p:cNvPr id="3" name="Content Placeholder 2"/>
          <p:cNvSpPr>
            <a:spLocks noGrp="1"/>
          </p:cNvSpPr>
          <p:nvPr>
            <p:ph idx="1"/>
          </p:nvPr>
        </p:nvSpPr>
        <p:spPr>
          <a:xfrm>
            <a:off x="999066" y="984556"/>
            <a:ext cx="7687734" cy="5667812"/>
          </a:xfrm>
        </p:spPr>
        <p:txBody>
          <a:bodyPr anchor="t">
            <a:noAutofit/>
          </a:bodyPr>
          <a:lstStyle/>
          <a:p>
            <a:pPr marL="0" indent="0">
              <a:buNone/>
            </a:pPr>
            <a:r>
              <a:rPr lang="en-US" sz="2400" b="1" i="1" dirty="0"/>
              <a:t>Selective encoding</a:t>
            </a:r>
            <a:r>
              <a:rPr lang="en-US" sz="2400" dirty="0"/>
              <a:t> – </a:t>
            </a:r>
          </a:p>
          <a:p>
            <a:pPr lvl="1"/>
            <a:r>
              <a:rPr lang="en-US" sz="2200" dirty="0"/>
              <a:t>learn what to pay attention to and what to ignore</a:t>
            </a:r>
            <a:endParaRPr lang="en-US" sz="2200" b="1" dirty="0"/>
          </a:p>
          <a:p>
            <a:pPr marL="0" indent="0">
              <a:buNone/>
            </a:pPr>
            <a:endParaRPr lang="en-US" sz="2400" b="1" dirty="0"/>
          </a:p>
          <a:p>
            <a:pPr marL="0" indent="0">
              <a:buNone/>
            </a:pPr>
            <a:r>
              <a:rPr lang="en-US" sz="2400" b="1" i="1" dirty="0"/>
              <a:t>Selective comparison </a:t>
            </a:r>
            <a:r>
              <a:rPr lang="en-US" sz="2400" dirty="0"/>
              <a:t>– </a:t>
            </a:r>
          </a:p>
          <a:p>
            <a:pPr lvl="1"/>
            <a:r>
              <a:rPr lang="en-US" sz="2200" dirty="0"/>
              <a:t>learn how two pieces of seemingly separate information actually relate to one another.</a:t>
            </a:r>
            <a:endParaRPr lang="en-US" sz="2400" b="1" dirty="0"/>
          </a:p>
          <a:p>
            <a:pPr marL="0" indent="0">
              <a:buNone/>
            </a:pPr>
            <a:r>
              <a:rPr lang="en-US" sz="2400" dirty="0"/>
              <a:t> </a:t>
            </a:r>
            <a:endParaRPr lang="en-US" sz="2400" b="1" dirty="0"/>
          </a:p>
          <a:p>
            <a:pPr marL="0" indent="0">
              <a:buNone/>
            </a:pPr>
            <a:r>
              <a:rPr lang="en-US" sz="2400" b="1" i="1" dirty="0"/>
              <a:t>Selective combination</a:t>
            </a:r>
            <a:r>
              <a:rPr lang="en-US" sz="2400" b="1" dirty="0"/>
              <a:t> </a:t>
            </a:r>
            <a:r>
              <a:rPr lang="en-US" sz="2400" dirty="0"/>
              <a:t>– </a:t>
            </a:r>
          </a:p>
          <a:p>
            <a:pPr lvl="1"/>
            <a:r>
              <a:rPr lang="en-US" sz="2200" dirty="0"/>
              <a:t>learn how to combine pieces of information into a unified representation. </a:t>
            </a:r>
          </a:p>
        </p:txBody>
      </p:sp>
    </p:spTree>
    <p:extLst>
      <p:ext uri="{BB962C8B-B14F-4D97-AF65-F5344CB8AC3E}">
        <p14:creationId xmlns:p14="http://schemas.microsoft.com/office/powerpoint/2010/main" val="340824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7670800" cy="709918"/>
          </a:xfrm>
        </p:spPr>
        <p:txBody>
          <a:bodyPr>
            <a:normAutofit/>
          </a:bodyPr>
          <a:lstStyle/>
          <a:p>
            <a:pPr algn="l"/>
            <a:r>
              <a:rPr lang="en-US" sz="2800" dirty="0">
                <a:solidFill>
                  <a:schemeClr val="accent4"/>
                </a:solidFill>
              </a:rPr>
              <a:t>Metcalfe &amp; </a:t>
            </a:r>
            <a:r>
              <a:rPr lang="en-US" sz="2800" dirty="0" err="1">
                <a:solidFill>
                  <a:schemeClr val="accent4"/>
                </a:solidFill>
              </a:rPr>
              <a:t>Wiebe</a:t>
            </a:r>
            <a:r>
              <a:rPr lang="en-US" sz="2800" dirty="0">
                <a:solidFill>
                  <a:schemeClr val="accent4"/>
                </a:solidFill>
              </a:rPr>
              <a:t> (1987)</a:t>
            </a:r>
          </a:p>
        </p:txBody>
      </p:sp>
      <p:sp>
        <p:nvSpPr>
          <p:cNvPr id="3" name="Content Placeholder 2"/>
          <p:cNvSpPr>
            <a:spLocks noGrp="1"/>
          </p:cNvSpPr>
          <p:nvPr>
            <p:ph idx="1"/>
          </p:nvPr>
        </p:nvSpPr>
        <p:spPr>
          <a:xfrm>
            <a:off x="1016000" y="984556"/>
            <a:ext cx="7230533" cy="5667812"/>
          </a:xfrm>
        </p:spPr>
        <p:txBody>
          <a:bodyPr anchor="t">
            <a:noAutofit/>
          </a:bodyPr>
          <a:lstStyle/>
          <a:p>
            <a:pPr marL="465138" indent="-465138">
              <a:buNone/>
            </a:pPr>
            <a:r>
              <a:rPr lang="en-US" sz="2400" b="1" i="1" dirty="0"/>
              <a:t>Theoretical Question</a:t>
            </a:r>
            <a:r>
              <a:rPr lang="en-US" sz="2400" dirty="0"/>
              <a:t>: </a:t>
            </a:r>
          </a:p>
          <a:p>
            <a:pPr marL="465138" indent="-465138">
              <a:buNone/>
            </a:pPr>
            <a:endParaRPr lang="en-US" sz="2400" b="1" dirty="0"/>
          </a:p>
          <a:p>
            <a:pPr marL="465138" indent="-465138">
              <a:buNone/>
            </a:pPr>
            <a:r>
              <a:rPr lang="en-US" sz="2400" b="1" i="1" dirty="0"/>
              <a:t>Empirical Question</a:t>
            </a:r>
            <a:r>
              <a:rPr lang="en-US" sz="2400" dirty="0"/>
              <a:t>: </a:t>
            </a:r>
          </a:p>
          <a:p>
            <a:pPr marL="465138" indent="-465138">
              <a:buNone/>
            </a:pPr>
            <a:endParaRPr lang="en-US" sz="2400" b="1" dirty="0"/>
          </a:p>
          <a:p>
            <a:pPr marL="465138" indent="-465138">
              <a:buNone/>
            </a:pPr>
            <a:r>
              <a:rPr lang="en-US" sz="2400" b="1" dirty="0"/>
              <a:t>Intro:</a:t>
            </a:r>
            <a:endParaRPr lang="en-US" sz="2400" dirty="0"/>
          </a:p>
          <a:p>
            <a:pPr lvl="1"/>
            <a:r>
              <a:rPr lang="en-US" sz="2400" dirty="0"/>
              <a:t>What is metacognition?</a:t>
            </a:r>
            <a:endParaRPr lang="en-US" sz="2400" b="1" dirty="0"/>
          </a:p>
          <a:p>
            <a:pPr lvl="1"/>
            <a:r>
              <a:rPr lang="en-US" sz="2400" dirty="0"/>
              <a:t>Why is insight so difficult to study?</a:t>
            </a:r>
            <a:endParaRPr lang="en-US" sz="2400" b="1" dirty="0"/>
          </a:p>
          <a:p>
            <a:pPr marL="0" indent="0">
              <a:buNone/>
            </a:pPr>
            <a:r>
              <a:rPr lang="en-US" sz="2400" dirty="0"/>
              <a:t> </a:t>
            </a:r>
            <a:endParaRPr lang="en-US" sz="2400" b="1" dirty="0"/>
          </a:p>
        </p:txBody>
      </p:sp>
    </p:spTree>
    <p:extLst>
      <p:ext uri="{BB962C8B-B14F-4D97-AF65-F5344CB8AC3E}">
        <p14:creationId xmlns:p14="http://schemas.microsoft.com/office/powerpoint/2010/main" val="130276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274638"/>
            <a:ext cx="7704667" cy="709918"/>
          </a:xfrm>
        </p:spPr>
        <p:txBody>
          <a:bodyPr>
            <a:normAutofit/>
          </a:bodyPr>
          <a:lstStyle/>
          <a:p>
            <a:pPr algn="l"/>
            <a:r>
              <a:rPr lang="en-US" sz="2800" dirty="0">
                <a:solidFill>
                  <a:schemeClr val="accent4"/>
                </a:solidFill>
              </a:rPr>
              <a:t>Metcalfe &amp; </a:t>
            </a:r>
            <a:r>
              <a:rPr lang="en-US" sz="2800" dirty="0" err="1">
                <a:solidFill>
                  <a:schemeClr val="accent4"/>
                </a:solidFill>
              </a:rPr>
              <a:t>Wiebe</a:t>
            </a:r>
            <a:r>
              <a:rPr lang="en-US" sz="2800" dirty="0">
                <a:solidFill>
                  <a:schemeClr val="accent4"/>
                </a:solidFill>
              </a:rPr>
              <a:t> (1987)</a:t>
            </a:r>
          </a:p>
        </p:txBody>
      </p:sp>
      <p:sp>
        <p:nvSpPr>
          <p:cNvPr id="3" name="Content Placeholder 2"/>
          <p:cNvSpPr>
            <a:spLocks noGrp="1"/>
          </p:cNvSpPr>
          <p:nvPr>
            <p:ph idx="1"/>
          </p:nvPr>
        </p:nvSpPr>
        <p:spPr>
          <a:xfrm>
            <a:off x="982132" y="984556"/>
            <a:ext cx="7704668" cy="5667812"/>
          </a:xfrm>
        </p:spPr>
        <p:txBody>
          <a:bodyPr anchor="t">
            <a:noAutofit/>
          </a:bodyPr>
          <a:lstStyle/>
          <a:p>
            <a:pPr marL="0" indent="0">
              <a:buNone/>
            </a:pPr>
            <a:r>
              <a:rPr lang="en-US" sz="2400" b="1" i="1" dirty="0"/>
              <a:t>Method</a:t>
            </a:r>
            <a:r>
              <a:rPr lang="en-US" sz="2400" dirty="0"/>
              <a:t>:</a:t>
            </a:r>
            <a:endParaRPr lang="en-US" sz="2400" b="1" dirty="0"/>
          </a:p>
          <a:p>
            <a:pPr lvl="1"/>
            <a:r>
              <a:rPr lang="en-US" sz="2200" dirty="0"/>
              <a:t>Solved insight and </a:t>
            </a:r>
            <a:r>
              <a:rPr lang="en-US" sz="2200" dirty="0" err="1"/>
              <a:t>noninsight</a:t>
            </a:r>
            <a:r>
              <a:rPr lang="en-US" sz="2200" dirty="0"/>
              <a:t> problems</a:t>
            </a:r>
            <a:endParaRPr lang="en-US" sz="2200" b="1" dirty="0"/>
          </a:p>
          <a:p>
            <a:pPr lvl="1"/>
            <a:r>
              <a:rPr lang="en-US" sz="2200" dirty="0"/>
              <a:t>Gave warmth ratings and expectations / predictions regarding whether a problem would be solved correctly</a:t>
            </a:r>
            <a:endParaRPr lang="en-US" sz="2200" b="1" dirty="0"/>
          </a:p>
          <a:p>
            <a:pPr marL="0" indent="0">
              <a:buNone/>
            </a:pPr>
            <a:r>
              <a:rPr lang="en-US" sz="2400" dirty="0"/>
              <a:t> </a:t>
            </a:r>
            <a:endParaRPr lang="en-US" sz="2400" b="1" dirty="0"/>
          </a:p>
          <a:p>
            <a:pPr marL="0" indent="0">
              <a:buNone/>
            </a:pPr>
            <a:r>
              <a:rPr lang="en-US" sz="2400" b="1" i="1" dirty="0"/>
              <a:t>Results</a:t>
            </a:r>
            <a:r>
              <a:rPr lang="en-US" sz="2400" dirty="0"/>
              <a:t>:</a:t>
            </a:r>
            <a:endParaRPr lang="en-US" sz="2400" b="1" dirty="0"/>
          </a:p>
          <a:p>
            <a:pPr lvl="1"/>
            <a:r>
              <a:rPr lang="en-US" sz="2200" dirty="0"/>
              <a:t>Expectations / predictions were more accurate for </a:t>
            </a:r>
            <a:r>
              <a:rPr lang="en-US" sz="2200" dirty="0" err="1"/>
              <a:t>noninsight</a:t>
            </a:r>
            <a:r>
              <a:rPr lang="en-US" sz="2200" dirty="0"/>
              <a:t> problems</a:t>
            </a:r>
          </a:p>
          <a:p>
            <a:pPr lvl="1"/>
            <a:r>
              <a:rPr lang="en-US" sz="2200" dirty="0"/>
              <a:t>Large changes in both incremental and angular warmth ratings were associated with insight problems </a:t>
            </a:r>
          </a:p>
        </p:txBody>
      </p:sp>
    </p:spTree>
    <p:extLst>
      <p:ext uri="{BB962C8B-B14F-4D97-AF65-F5344CB8AC3E}">
        <p14:creationId xmlns:p14="http://schemas.microsoft.com/office/powerpoint/2010/main" val="2542670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7670800" cy="709918"/>
          </a:xfrm>
        </p:spPr>
        <p:txBody>
          <a:bodyPr>
            <a:normAutofit/>
          </a:bodyPr>
          <a:lstStyle/>
          <a:p>
            <a:pPr algn="l"/>
            <a:r>
              <a:rPr lang="en-US" sz="2800" dirty="0">
                <a:solidFill>
                  <a:schemeClr val="accent4"/>
                </a:solidFill>
              </a:rPr>
              <a:t>Metcalfe &amp; </a:t>
            </a:r>
            <a:r>
              <a:rPr lang="en-US" sz="2800" dirty="0" err="1">
                <a:solidFill>
                  <a:schemeClr val="accent4"/>
                </a:solidFill>
              </a:rPr>
              <a:t>Wiebe</a:t>
            </a:r>
            <a:r>
              <a:rPr lang="en-US" sz="2800" dirty="0">
                <a:solidFill>
                  <a:schemeClr val="accent4"/>
                </a:solidFill>
              </a:rPr>
              <a:t> (1987): Discussion</a:t>
            </a:r>
          </a:p>
        </p:txBody>
      </p:sp>
      <p:sp>
        <p:nvSpPr>
          <p:cNvPr id="3" name="Content Placeholder 2"/>
          <p:cNvSpPr>
            <a:spLocks noGrp="1"/>
          </p:cNvSpPr>
          <p:nvPr>
            <p:ph idx="1"/>
          </p:nvPr>
        </p:nvSpPr>
        <p:spPr>
          <a:xfrm>
            <a:off x="1016000" y="984556"/>
            <a:ext cx="7670800" cy="5667812"/>
          </a:xfrm>
        </p:spPr>
        <p:txBody>
          <a:bodyPr anchor="t">
            <a:noAutofit/>
          </a:bodyPr>
          <a:lstStyle/>
          <a:p>
            <a:pPr marL="465138" indent="-465138">
              <a:buAutoNum type="arabicParenR"/>
            </a:pPr>
            <a:r>
              <a:rPr lang="en-US" sz="2200" dirty="0"/>
              <a:t>Their conclusion: Metacognitive experience can distinguish insight from </a:t>
            </a:r>
            <a:r>
              <a:rPr lang="en-US" sz="2200" dirty="0" err="1"/>
              <a:t>noninsight</a:t>
            </a:r>
            <a:r>
              <a:rPr lang="en-US" sz="2200" dirty="0"/>
              <a:t> problems</a:t>
            </a:r>
          </a:p>
          <a:p>
            <a:pPr marL="457200" indent="-457200">
              <a:buAutoNum type="arabicParenR"/>
            </a:pPr>
            <a:r>
              <a:rPr lang="en-US" sz="2200" dirty="0"/>
              <a:t>What was the difference between Exp. 1 and Exp. 2?  Why were both included in the paper?</a:t>
            </a:r>
          </a:p>
          <a:p>
            <a:pPr marL="457200" indent="-457200">
              <a:buAutoNum type="arabicParenR"/>
            </a:pPr>
            <a:r>
              <a:rPr lang="en-US" sz="2200" dirty="0"/>
              <a:t>What is the difference between personal and normative predictions of success?  Why might they differ?  What do the data related to this analysis mean?</a:t>
            </a:r>
          </a:p>
          <a:p>
            <a:pPr marL="457200" indent="-457200">
              <a:buAutoNum type="arabicParenR"/>
            </a:pPr>
            <a:endParaRPr lang="en-US" sz="2200" dirty="0"/>
          </a:p>
          <a:p>
            <a:pPr marL="457200" indent="-457200">
              <a:buAutoNum type="arabicParenR"/>
            </a:pPr>
            <a:endParaRPr lang="en-US" sz="2200" dirty="0"/>
          </a:p>
          <a:p>
            <a:pPr marL="0" indent="0">
              <a:buNone/>
            </a:pPr>
            <a:endParaRPr lang="en-US" sz="2200" dirty="0"/>
          </a:p>
          <a:p>
            <a:pPr marL="457200" indent="-457200">
              <a:buAutoNum type="arabicParenR"/>
            </a:pPr>
            <a:r>
              <a:rPr lang="en-US" sz="2200" dirty="0"/>
              <a:t>What are some other possible interpretations for the results of the experiments? </a:t>
            </a:r>
          </a:p>
        </p:txBody>
      </p:sp>
      <p:pic>
        <p:nvPicPr>
          <p:cNvPr id="4" name="Picture 3"/>
          <p:cNvPicPr>
            <a:picLocks noChangeAspect="1"/>
          </p:cNvPicPr>
          <p:nvPr/>
        </p:nvPicPr>
        <p:blipFill>
          <a:blip r:embed="rId2"/>
          <a:stretch>
            <a:fillRect/>
          </a:stretch>
        </p:blipFill>
        <p:spPr>
          <a:xfrm>
            <a:off x="2362241" y="4250730"/>
            <a:ext cx="4978317" cy="1878266"/>
          </a:xfrm>
          <a:prstGeom prst="rect">
            <a:avLst/>
          </a:prstGeom>
        </p:spPr>
      </p:pic>
    </p:spTree>
    <p:extLst>
      <p:ext uri="{BB962C8B-B14F-4D97-AF65-F5344CB8AC3E}">
        <p14:creationId xmlns:p14="http://schemas.microsoft.com/office/powerpoint/2010/main" val="2684513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709918"/>
          </a:xfrm>
        </p:spPr>
        <p:txBody>
          <a:bodyPr>
            <a:normAutofit/>
          </a:bodyPr>
          <a:lstStyle/>
          <a:p>
            <a:pPr algn="l"/>
            <a:r>
              <a:rPr lang="en-US" sz="2800" dirty="0">
                <a:solidFill>
                  <a:schemeClr val="accent4"/>
                </a:solidFill>
              </a:rPr>
              <a:t>Problem solving: nature v nurture</a:t>
            </a:r>
          </a:p>
        </p:txBody>
      </p:sp>
      <p:sp>
        <p:nvSpPr>
          <p:cNvPr id="3" name="Content Placeholder 2"/>
          <p:cNvSpPr>
            <a:spLocks noGrp="1"/>
          </p:cNvSpPr>
          <p:nvPr>
            <p:ph idx="1"/>
          </p:nvPr>
        </p:nvSpPr>
        <p:spPr>
          <a:xfrm>
            <a:off x="1066800" y="984556"/>
            <a:ext cx="7620000" cy="5667812"/>
          </a:xfrm>
        </p:spPr>
        <p:txBody>
          <a:bodyPr anchor="t">
            <a:noAutofit/>
          </a:bodyPr>
          <a:lstStyle/>
          <a:p>
            <a:pPr marL="0" indent="0">
              <a:buNone/>
            </a:pPr>
            <a:r>
              <a:rPr lang="en-US" sz="2400" dirty="0"/>
              <a:t>What determines success?  </a:t>
            </a:r>
            <a:endParaRPr lang="en-US" sz="2400" b="1" dirty="0"/>
          </a:p>
          <a:p>
            <a:pPr lvl="1">
              <a:lnSpc>
                <a:spcPct val="100000"/>
              </a:lnSpc>
            </a:pPr>
            <a:r>
              <a:rPr lang="en-US" sz="2200" dirty="0"/>
              <a:t>Nurture: Practice makes perfect</a:t>
            </a:r>
            <a:endParaRPr lang="en-US" sz="2200" b="1" dirty="0"/>
          </a:p>
          <a:p>
            <a:pPr lvl="1">
              <a:lnSpc>
                <a:spcPct val="100000"/>
              </a:lnSpc>
            </a:pPr>
            <a:r>
              <a:rPr lang="en-US" sz="2200" dirty="0"/>
              <a:t>Nature: Some people born with an ability (a talent) to perform certain tasks?</a:t>
            </a:r>
            <a:endParaRPr lang="en-US" sz="2200" b="1" dirty="0"/>
          </a:p>
          <a:p>
            <a:pPr marL="0" indent="0">
              <a:buNone/>
            </a:pPr>
            <a:r>
              <a:rPr lang="en-US" sz="2400" dirty="0"/>
              <a:t> </a:t>
            </a:r>
            <a:r>
              <a:rPr lang="en-US" sz="2400" b="1" i="1" dirty="0"/>
              <a:t>Genes do matter </a:t>
            </a:r>
            <a:endParaRPr lang="en-US" sz="2400" b="1" dirty="0"/>
          </a:p>
          <a:p>
            <a:pPr lvl="1">
              <a:lnSpc>
                <a:spcPct val="100000"/>
              </a:lnSpc>
            </a:pPr>
            <a:r>
              <a:rPr lang="en-US" sz="2200" dirty="0"/>
              <a:t>Parents who read well have kids who read well (and vice versa)</a:t>
            </a:r>
            <a:endParaRPr lang="en-US" sz="2200" b="1" dirty="0"/>
          </a:p>
          <a:p>
            <a:pPr lvl="1">
              <a:lnSpc>
                <a:spcPct val="100000"/>
              </a:lnSpc>
            </a:pPr>
            <a:r>
              <a:rPr lang="en-US" sz="2200" dirty="0"/>
              <a:t>I was never in any danger of playing a sport professionally. </a:t>
            </a:r>
            <a:r>
              <a:rPr lang="en-US" sz="2400" dirty="0"/>
              <a:t>  </a:t>
            </a:r>
            <a:endParaRPr lang="en-US" sz="2400" b="1" dirty="0"/>
          </a:p>
          <a:p>
            <a:pPr marL="0" indent="0">
              <a:buNone/>
            </a:pPr>
            <a:r>
              <a:rPr lang="en-US" sz="2400" dirty="0"/>
              <a:t> </a:t>
            </a:r>
            <a:r>
              <a:rPr lang="en-US" sz="2400" b="1" i="1" dirty="0"/>
              <a:t>But, you can always get better</a:t>
            </a:r>
            <a:endParaRPr lang="en-US" sz="2400" b="1" dirty="0"/>
          </a:p>
          <a:p>
            <a:pPr lvl="1">
              <a:lnSpc>
                <a:spcPct val="100000"/>
              </a:lnSpc>
            </a:pPr>
            <a:r>
              <a:rPr lang="en-US" sz="2200" dirty="0"/>
              <a:t>‘geniuses’ tend to practice a lot</a:t>
            </a:r>
          </a:p>
          <a:p>
            <a:pPr lvl="1">
              <a:lnSpc>
                <a:spcPct val="100000"/>
              </a:lnSpc>
            </a:pPr>
            <a:r>
              <a:rPr lang="en-US" sz="2200" dirty="0"/>
              <a:t>10,000 hour rule</a:t>
            </a:r>
          </a:p>
          <a:p>
            <a:pPr marL="0" indent="0">
              <a:buNone/>
            </a:pPr>
            <a:endParaRPr lang="en-US" sz="2400" dirty="0"/>
          </a:p>
        </p:txBody>
      </p:sp>
      <p:pic>
        <p:nvPicPr>
          <p:cNvPr id="4" name="Picture 3"/>
          <p:cNvPicPr>
            <a:picLocks noChangeAspect="1"/>
          </p:cNvPicPr>
          <p:nvPr/>
        </p:nvPicPr>
        <p:blipFill>
          <a:blip r:embed="rId2"/>
          <a:stretch>
            <a:fillRect/>
          </a:stretch>
        </p:blipFill>
        <p:spPr>
          <a:xfrm>
            <a:off x="5774266" y="0"/>
            <a:ext cx="3369733" cy="1648125"/>
          </a:xfrm>
          <a:prstGeom prst="rect">
            <a:avLst/>
          </a:prstGeom>
        </p:spPr>
      </p:pic>
    </p:spTree>
    <p:extLst>
      <p:ext uri="{BB962C8B-B14F-4D97-AF65-F5344CB8AC3E}">
        <p14:creationId xmlns:p14="http://schemas.microsoft.com/office/powerpoint/2010/main" val="1484698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2" y="984556"/>
            <a:ext cx="5638801" cy="5667812"/>
          </a:xfrm>
        </p:spPr>
        <p:txBody>
          <a:bodyPr>
            <a:noAutofit/>
          </a:bodyPr>
          <a:lstStyle/>
          <a:p>
            <a:pPr marL="0" indent="0">
              <a:buNone/>
            </a:pPr>
            <a:endParaRPr lang="en-US" sz="2000" b="1" i="1" dirty="0"/>
          </a:p>
          <a:p>
            <a:pPr marL="0" indent="0">
              <a:buNone/>
            </a:pPr>
            <a:endParaRPr lang="en-US" sz="2000" b="1" i="1" dirty="0"/>
          </a:p>
          <a:p>
            <a:pPr marL="0" indent="0">
              <a:lnSpc>
                <a:spcPct val="100000"/>
              </a:lnSpc>
              <a:buNone/>
            </a:pPr>
            <a:r>
              <a:rPr lang="en-US" sz="2400" b="1" i="1" dirty="0"/>
              <a:t>Amount of ideas one produces</a:t>
            </a:r>
            <a:endParaRPr lang="en-US" sz="2400" b="1" dirty="0"/>
          </a:p>
          <a:p>
            <a:pPr marL="511175" indent="0">
              <a:lnSpc>
                <a:spcPct val="100000"/>
              </a:lnSpc>
              <a:buNone/>
            </a:pPr>
            <a:r>
              <a:rPr lang="en-US" sz="2000" dirty="0"/>
              <a:t>I give you a problem and ask you to create as many solutions as you can think of.  I measure diversity, </a:t>
            </a:r>
            <a:r>
              <a:rPr lang="en-US" sz="2000" dirty="0" err="1"/>
              <a:t>numerosity</a:t>
            </a:r>
            <a:r>
              <a:rPr lang="en-US" sz="2000" dirty="0"/>
              <a:t> and appropriateness of your responses</a:t>
            </a:r>
            <a:endParaRPr lang="en-US" sz="2000" b="1" dirty="0"/>
          </a:p>
          <a:p>
            <a:pPr marL="0" indent="0">
              <a:buNone/>
            </a:pPr>
            <a:endParaRPr lang="en-US" sz="2000" dirty="0"/>
          </a:p>
          <a:p>
            <a:pPr marL="0" indent="0">
              <a:lnSpc>
                <a:spcPct val="100000"/>
              </a:lnSpc>
              <a:buNone/>
            </a:pPr>
            <a:r>
              <a:rPr lang="en-US" sz="2400" b="1" i="1" dirty="0"/>
              <a:t>It’s what you know</a:t>
            </a:r>
            <a:endParaRPr lang="en-US" sz="2400" b="1" dirty="0"/>
          </a:p>
          <a:p>
            <a:pPr marL="511175" indent="0">
              <a:lnSpc>
                <a:spcPct val="100000"/>
              </a:lnSpc>
              <a:buNone/>
            </a:pPr>
            <a:r>
              <a:rPr lang="en-US" sz="2000" dirty="0"/>
              <a:t>Creative people study their domain more, so they know more, and therefore, can produce more valuable and new ideas by combining and reshaping what they already know.  </a:t>
            </a:r>
            <a:endParaRPr lang="en-US" sz="2000" b="1" dirty="0"/>
          </a:p>
          <a:p>
            <a:pPr marL="0" indent="0">
              <a:buNone/>
            </a:pPr>
            <a:endParaRPr lang="en-US" sz="2000" b="1" i="1" dirty="0"/>
          </a:p>
        </p:txBody>
      </p:sp>
      <p:pic>
        <p:nvPicPr>
          <p:cNvPr id="4" name="Picture 3"/>
          <p:cNvPicPr>
            <a:picLocks noChangeAspect="1"/>
          </p:cNvPicPr>
          <p:nvPr/>
        </p:nvPicPr>
        <p:blipFill>
          <a:blip r:embed="rId2"/>
          <a:stretch>
            <a:fillRect/>
          </a:stretch>
        </p:blipFill>
        <p:spPr>
          <a:xfrm>
            <a:off x="2362200" y="63806"/>
            <a:ext cx="4406900" cy="1841500"/>
          </a:xfrm>
          <a:prstGeom prst="rect">
            <a:avLst/>
          </a:prstGeom>
        </p:spPr>
      </p:pic>
      <p:pic>
        <p:nvPicPr>
          <p:cNvPr id="5" name="Picture 4"/>
          <p:cNvPicPr>
            <a:picLocks noChangeAspect="1"/>
          </p:cNvPicPr>
          <p:nvPr/>
        </p:nvPicPr>
        <p:blipFill>
          <a:blip r:embed="rId3"/>
          <a:stretch>
            <a:fillRect/>
          </a:stretch>
        </p:blipFill>
        <p:spPr>
          <a:xfrm>
            <a:off x="6502400" y="3784600"/>
            <a:ext cx="2641600" cy="3073400"/>
          </a:xfrm>
          <a:prstGeom prst="rect">
            <a:avLst/>
          </a:prstGeom>
        </p:spPr>
      </p:pic>
      <p:pic>
        <p:nvPicPr>
          <p:cNvPr id="6" name="Picture 5"/>
          <p:cNvPicPr>
            <a:picLocks noChangeAspect="1"/>
          </p:cNvPicPr>
          <p:nvPr/>
        </p:nvPicPr>
        <p:blipFill>
          <a:blip r:embed="rId4"/>
          <a:stretch>
            <a:fillRect/>
          </a:stretch>
        </p:blipFill>
        <p:spPr>
          <a:xfrm>
            <a:off x="6878621" y="1229197"/>
            <a:ext cx="2155858" cy="1869603"/>
          </a:xfrm>
          <a:prstGeom prst="rect">
            <a:avLst/>
          </a:prstGeom>
        </p:spPr>
      </p:pic>
    </p:spTree>
    <p:extLst>
      <p:ext uri="{BB962C8B-B14F-4D97-AF65-F5344CB8AC3E}">
        <p14:creationId xmlns:p14="http://schemas.microsoft.com/office/powerpoint/2010/main" val="215702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6" y="274638"/>
            <a:ext cx="7697244" cy="709918"/>
          </a:xfrm>
        </p:spPr>
        <p:txBody>
          <a:bodyPr>
            <a:normAutofit/>
          </a:bodyPr>
          <a:lstStyle/>
          <a:p>
            <a:pPr algn="l"/>
            <a:r>
              <a:rPr lang="en-US" sz="2800" dirty="0">
                <a:solidFill>
                  <a:schemeClr val="accent4"/>
                </a:solidFill>
              </a:rPr>
              <a:t>Characteristics of problem solving</a:t>
            </a:r>
          </a:p>
        </p:txBody>
      </p:sp>
      <p:sp>
        <p:nvSpPr>
          <p:cNvPr id="3" name="Rectangle 2">
            <a:extLst>
              <a:ext uri="{FF2B5EF4-FFF2-40B4-BE49-F238E27FC236}">
                <a16:creationId xmlns:a16="http://schemas.microsoft.com/office/drawing/2014/main" id="{D8A608F8-0497-BD4C-A0FF-C1158C0C3DD9}"/>
              </a:ext>
            </a:extLst>
          </p:cNvPr>
          <p:cNvSpPr/>
          <p:nvPr/>
        </p:nvSpPr>
        <p:spPr>
          <a:xfrm>
            <a:off x="989555" y="1286933"/>
            <a:ext cx="7375511" cy="2430217"/>
          </a:xfrm>
          <a:prstGeom prst="rect">
            <a:avLst/>
          </a:prstGeom>
        </p:spPr>
        <p:txBody>
          <a:bodyPr wrap="square">
            <a:spAutoFit/>
          </a:bodyPr>
          <a:lstStyle/>
          <a:p>
            <a:pPr marL="685800" lvl="2" indent="0">
              <a:buNone/>
            </a:pPr>
            <a:r>
              <a:rPr lang="en-US" sz="2400" dirty="0"/>
              <a:t>Characteristics of problem solving</a:t>
            </a:r>
          </a:p>
          <a:p>
            <a:pPr marL="1714500" lvl="3" indent="-342900">
              <a:lnSpc>
                <a:spcPct val="150000"/>
              </a:lnSpc>
              <a:buClr>
                <a:schemeClr val="accent5"/>
              </a:buClr>
              <a:buFont typeface="Arial" panose="020B0604020202020204" pitchFamily="34" charset="0"/>
              <a:buChar char="•"/>
            </a:pPr>
            <a:r>
              <a:rPr lang="en-US" sz="2200" dirty="0"/>
              <a:t>Goal Directedness</a:t>
            </a:r>
          </a:p>
          <a:p>
            <a:pPr marL="1714500" lvl="3" indent="-342900">
              <a:lnSpc>
                <a:spcPct val="150000"/>
              </a:lnSpc>
              <a:buClr>
                <a:schemeClr val="accent5"/>
              </a:buClr>
              <a:buFont typeface="Arial" panose="020B0604020202020204" pitchFamily="34" charset="0"/>
              <a:buChar char="•"/>
            </a:pPr>
            <a:r>
              <a:rPr lang="en-US" sz="2200" dirty="0"/>
              <a:t>Sequence of steps</a:t>
            </a:r>
          </a:p>
          <a:p>
            <a:pPr marL="1714500" lvl="3" indent="-342900">
              <a:lnSpc>
                <a:spcPct val="150000"/>
              </a:lnSpc>
              <a:buClr>
                <a:schemeClr val="accent5"/>
              </a:buClr>
              <a:buFont typeface="Arial" panose="020B0604020202020204" pitchFamily="34" charset="0"/>
              <a:buChar char="•"/>
            </a:pPr>
            <a:r>
              <a:rPr lang="en-US" sz="2200" dirty="0"/>
              <a:t>Cognitive operations</a:t>
            </a:r>
          </a:p>
          <a:p>
            <a:pPr marL="1714500" lvl="3" indent="-342900">
              <a:lnSpc>
                <a:spcPct val="150000"/>
              </a:lnSpc>
              <a:buClr>
                <a:schemeClr val="accent5"/>
              </a:buClr>
              <a:buFont typeface="Arial" panose="020B0604020202020204" pitchFamily="34" charset="0"/>
              <a:buChar char="•"/>
            </a:pPr>
            <a:r>
              <a:rPr lang="en-US" sz="2200" dirty="0" err="1"/>
              <a:t>Subgoal</a:t>
            </a:r>
            <a:r>
              <a:rPr lang="en-US" sz="2200" dirty="0"/>
              <a:t> decomposition  </a:t>
            </a:r>
          </a:p>
        </p:txBody>
      </p:sp>
    </p:spTree>
    <p:extLst>
      <p:ext uri="{BB962C8B-B14F-4D97-AF65-F5344CB8AC3E}">
        <p14:creationId xmlns:p14="http://schemas.microsoft.com/office/powerpoint/2010/main" val="48067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984556"/>
            <a:ext cx="5117734" cy="5667812"/>
          </a:xfrm>
        </p:spPr>
        <p:txBody>
          <a:bodyPr anchor="t">
            <a:noAutofit/>
          </a:bodyPr>
          <a:lstStyle/>
          <a:p>
            <a:pPr marL="0" indent="0">
              <a:buNone/>
            </a:pPr>
            <a:endParaRPr lang="en-US" sz="2000" b="1" i="1" dirty="0"/>
          </a:p>
          <a:p>
            <a:pPr marL="0" indent="0">
              <a:buNone/>
            </a:pPr>
            <a:endParaRPr lang="en-US" sz="2000" b="1" i="1" dirty="0"/>
          </a:p>
          <a:p>
            <a:pPr marL="0" indent="0">
              <a:buNone/>
            </a:pPr>
            <a:r>
              <a:rPr lang="en-US" sz="2400" b="1" i="1" dirty="0"/>
              <a:t>It’s who you are</a:t>
            </a:r>
            <a:endParaRPr lang="en-US" sz="2400" b="1" dirty="0"/>
          </a:p>
          <a:p>
            <a:pPr marL="511175" indent="0">
              <a:buNone/>
            </a:pPr>
            <a:r>
              <a:rPr lang="en-US" sz="2200" dirty="0"/>
              <a:t>openness to new ideas, new ways of thinking and seeing the world; intrinsic motivation</a:t>
            </a:r>
            <a:endParaRPr lang="en-US" sz="2200" b="1" dirty="0"/>
          </a:p>
          <a:p>
            <a:pPr marL="0" indent="0">
              <a:buNone/>
            </a:pPr>
            <a:endParaRPr lang="en-US" sz="2000" b="1" i="1" dirty="0"/>
          </a:p>
          <a:p>
            <a:pPr marL="0" indent="0">
              <a:lnSpc>
                <a:spcPct val="100000"/>
              </a:lnSpc>
              <a:buNone/>
            </a:pPr>
            <a:r>
              <a:rPr lang="en-US" sz="2400" b="1" i="1" dirty="0"/>
              <a:t>It’s where you are</a:t>
            </a:r>
            <a:endParaRPr lang="en-US" sz="2200" b="1" dirty="0"/>
          </a:p>
          <a:p>
            <a:pPr marL="465138" indent="0">
              <a:lnSpc>
                <a:spcPct val="100000"/>
              </a:lnSpc>
              <a:buNone/>
            </a:pPr>
            <a:r>
              <a:rPr lang="en-US" sz="2200" dirty="0"/>
              <a:t>your environment (parents) and social, scientific, and artistic communities in which you are raised all play a role  </a:t>
            </a:r>
          </a:p>
          <a:p>
            <a:pPr marL="0" indent="0">
              <a:buNone/>
            </a:pPr>
            <a:endParaRPr lang="en-US" sz="2000" b="1" i="1" dirty="0"/>
          </a:p>
        </p:txBody>
      </p:sp>
      <p:pic>
        <p:nvPicPr>
          <p:cNvPr id="4" name="Picture 3"/>
          <p:cNvPicPr>
            <a:picLocks noChangeAspect="1"/>
          </p:cNvPicPr>
          <p:nvPr/>
        </p:nvPicPr>
        <p:blipFill>
          <a:blip r:embed="rId2"/>
          <a:stretch>
            <a:fillRect/>
          </a:stretch>
        </p:blipFill>
        <p:spPr>
          <a:xfrm>
            <a:off x="2362200" y="63806"/>
            <a:ext cx="4406900" cy="1841500"/>
          </a:xfrm>
          <a:prstGeom prst="rect">
            <a:avLst/>
          </a:prstGeom>
        </p:spPr>
      </p:pic>
      <p:pic>
        <p:nvPicPr>
          <p:cNvPr id="7" name="Picture 6">
            <a:extLst>
              <a:ext uri="{FF2B5EF4-FFF2-40B4-BE49-F238E27FC236}">
                <a16:creationId xmlns:a16="http://schemas.microsoft.com/office/drawing/2014/main" id="{F913827C-B593-C24A-A4A2-346C9A6B61E4}"/>
              </a:ext>
            </a:extLst>
          </p:cNvPr>
          <p:cNvPicPr>
            <a:picLocks noChangeAspect="1"/>
          </p:cNvPicPr>
          <p:nvPr/>
        </p:nvPicPr>
        <p:blipFill>
          <a:blip r:embed="rId3"/>
          <a:stretch>
            <a:fillRect/>
          </a:stretch>
        </p:blipFill>
        <p:spPr>
          <a:xfrm>
            <a:off x="6099866" y="2197523"/>
            <a:ext cx="3044134" cy="1907943"/>
          </a:xfrm>
          <a:prstGeom prst="rect">
            <a:avLst/>
          </a:prstGeom>
        </p:spPr>
      </p:pic>
      <p:pic>
        <p:nvPicPr>
          <p:cNvPr id="8" name="Picture 7">
            <a:extLst>
              <a:ext uri="{FF2B5EF4-FFF2-40B4-BE49-F238E27FC236}">
                <a16:creationId xmlns:a16="http://schemas.microsoft.com/office/drawing/2014/main" id="{AFC979F0-CDEA-DE4F-A373-A68D17FF7C95}"/>
              </a:ext>
            </a:extLst>
          </p:cNvPr>
          <p:cNvPicPr>
            <a:picLocks noChangeAspect="1"/>
          </p:cNvPicPr>
          <p:nvPr/>
        </p:nvPicPr>
        <p:blipFill>
          <a:blip r:embed="rId4"/>
          <a:stretch>
            <a:fillRect/>
          </a:stretch>
        </p:blipFill>
        <p:spPr>
          <a:xfrm>
            <a:off x="6099866" y="4606974"/>
            <a:ext cx="3044134" cy="2251026"/>
          </a:xfrm>
          <a:prstGeom prst="rect">
            <a:avLst/>
          </a:prstGeom>
        </p:spPr>
      </p:pic>
    </p:spTree>
    <p:extLst>
      <p:ext uri="{BB962C8B-B14F-4D97-AF65-F5344CB8AC3E}">
        <p14:creationId xmlns:p14="http://schemas.microsoft.com/office/powerpoint/2010/main" val="178060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74638"/>
            <a:ext cx="7709770" cy="709918"/>
          </a:xfrm>
        </p:spPr>
        <p:txBody>
          <a:bodyPr>
            <a:normAutofit/>
          </a:bodyPr>
          <a:lstStyle/>
          <a:p>
            <a:pPr algn="l"/>
            <a:r>
              <a:rPr lang="en-US" sz="2800" dirty="0">
                <a:solidFill>
                  <a:schemeClr val="accent4"/>
                </a:solidFill>
              </a:rPr>
              <a:t>Types of problems</a:t>
            </a:r>
          </a:p>
        </p:txBody>
      </p:sp>
      <p:sp>
        <p:nvSpPr>
          <p:cNvPr id="3" name="Content Placeholder 2"/>
          <p:cNvSpPr>
            <a:spLocks noGrp="1"/>
          </p:cNvSpPr>
          <p:nvPr>
            <p:ph idx="1"/>
          </p:nvPr>
        </p:nvSpPr>
        <p:spPr>
          <a:xfrm>
            <a:off x="977030" y="984556"/>
            <a:ext cx="7277622" cy="5667812"/>
          </a:xfrm>
        </p:spPr>
        <p:txBody>
          <a:bodyPr anchor="t">
            <a:noAutofit/>
          </a:bodyPr>
          <a:lstStyle/>
          <a:p>
            <a:pPr marL="393700" indent="-393700">
              <a:buNone/>
            </a:pPr>
            <a:r>
              <a:rPr lang="en-US" sz="2400" dirty="0"/>
              <a:t>Well-defined – </a:t>
            </a:r>
          </a:p>
          <a:p>
            <a:pPr lvl="1">
              <a:lnSpc>
                <a:spcPct val="100000"/>
              </a:lnSpc>
            </a:pPr>
            <a:r>
              <a:rPr lang="en-US" sz="2200" dirty="0"/>
              <a:t>problems with a limited set of inputs and operations that have a definite answer and a definite solution procedure.  </a:t>
            </a:r>
            <a:endParaRPr lang="en-US" sz="2200" b="1" dirty="0"/>
          </a:p>
          <a:p>
            <a:pPr lvl="1">
              <a:lnSpc>
                <a:spcPct val="100000"/>
              </a:lnSpc>
            </a:pPr>
            <a:r>
              <a:rPr lang="en-US" sz="2000" b="1" dirty="0"/>
              <a:t>EX:	</a:t>
            </a:r>
            <a:r>
              <a:rPr lang="en-US" sz="2000" dirty="0"/>
              <a:t>algebra problems</a:t>
            </a:r>
            <a:endParaRPr lang="en-US" sz="2000" b="1" dirty="0"/>
          </a:p>
          <a:p>
            <a:pPr marL="452438" indent="-452438">
              <a:buNone/>
            </a:pPr>
            <a:r>
              <a:rPr lang="en-US" sz="2400" b="1" i="1" dirty="0"/>
              <a:t>Fuzzy</a:t>
            </a:r>
            <a:r>
              <a:rPr lang="en-US" sz="2400" dirty="0"/>
              <a:t> – </a:t>
            </a:r>
          </a:p>
          <a:p>
            <a:pPr lvl="1">
              <a:lnSpc>
                <a:spcPct val="100000"/>
              </a:lnSpc>
            </a:pPr>
            <a:r>
              <a:rPr lang="en-US" sz="2200" dirty="0"/>
              <a:t>problems with a functionally infinite set of inputs and operations with no obvious definite solution or best answer.  </a:t>
            </a:r>
            <a:endParaRPr lang="en-US" sz="2200" b="1" dirty="0"/>
          </a:p>
          <a:p>
            <a:pPr lvl="1"/>
            <a:r>
              <a:rPr lang="en-US" sz="2200" b="1" dirty="0"/>
              <a:t>EX:</a:t>
            </a:r>
            <a:r>
              <a:rPr lang="en-US" sz="2200" dirty="0"/>
              <a:t>	psychology exam</a:t>
            </a:r>
          </a:p>
          <a:p>
            <a:pPr marL="0" indent="0">
              <a:buNone/>
            </a:pPr>
            <a:r>
              <a:rPr lang="en-US" sz="2400" b="1" i="1" dirty="0"/>
              <a:t>Everyday problems</a:t>
            </a:r>
            <a:r>
              <a:rPr lang="en-US" sz="2400" dirty="0"/>
              <a:t>:</a:t>
            </a:r>
            <a:endParaRPr lang="en-US" sz="2400" b="1" dirty="0"/>
          </a:p>
          <a:p>
            <a:pPr marL="795338" indent="-342900">
              <a:lnSpc>
                <a:spcPct val="100000"/>
              </a:lnSpc>
            </a:pPr>
            <a:r>
              <a:rPr lang="en-US" sz="2200" dirty="0"/>
              <a:t>I need to get to the bank, and the grocery store, mail my phone bill, go to class be at work at 2:00.</a:t>
            </a:r>
          </a:p>
        </p:txBody>
      </p:sp>
      <p:pic>
        <p:nvPicPr>
          <p:cNvPr id="7" name="Picture 6">
            <a:extLst>
              <a:ext uri="{FF2B5EF4-FFF2-40B4-BE49-F238E27FC236}">
                <a16:creationId xmlns:a16="http://schemas.microsoft.com/office/drawing/2014/main" id="{5718F484-AF75-9849-8F10-6531115B77ED}"/>
              </a:ext>
            </a:extLst>
          </p:cNvPr>
          <p:cNvPicPr>
            <a:picLocks noChangeAspect="1"/>
          </p:cNvPicPr>
          <p:nvPr/>
        </p:nvPicPr>
        <p:blipFill>
          <a:blip r:embed="rId2"/>
          <a:stretch>
            <a:fillRect/>
          </a:stretch>
        </p:blipFill>
        <p:spPr>
          <a:xfrm>
            <a:off x="5880100" y="56729"/>
            <a:ext cx="3289300" cy="2463800"/>
          </a:xfrm>
          <a:prstGeom prst="rect">
            <a:avLst/>
          </a:prstGeom>
        </p:spPr>
      </p:pic>
      <p:pic>
        <p:nvPicPr>
          <p:cNvPr id="8" name="Picture 7">
            <a:extLst>
              <a:ext uri="{FF2B5EF4-FFF2-40B4-BE49-F238E27FC236}">
                <a16:creationId xmlns:a16="http://schemas.microsoft.com/office/drawing/2014/main" id="{145E9E11-E62F-EE43-AD26-52B75F68433C}"/>
              </a:ext>
            </a:extLst>
          </p:cNvPr>
          <p:cNvPicPr>
            <a:picLocks noChangeAspect="1"/>
          </p:cNvPicPr>
          <p:nvPr/>
        </p:nvPicPr>
        <p:blipFill>
          <a:blip r:embed="rId3"/>
          <a:stretch>
            <a:fillRect/>
          </a:stretch>
        </p:blipFill>
        <p:spPr>
          <a:xfrm>
            <a:off x="5880100" y="2520529"/>
            <a:ext cx="3263900" cy="1827784"/>
          </a:xfrm>
          <a:prstGeom prst="rect">
            <a:avLst/>
          </a:prstGeom>
        </p:spPr>
      </p:pic>
      <p:pic>
        <p:nvPicPr>
          <p:cNvPr id="9" name="Picture 8">
            <a:extLst>
              <a:ext uri="{FF2B5EF4-FFF2-40B4-BE49-F238E27FC236}">
                <a16:creationId xmlns:a16="http://schemas.microsoft.com/office/drawing/2014/main" id="{AFAA1473-B63B-7B42-A1BA-EF734CCAE4F9}"/>
              </a:ext>
            </a:extLst>
          </p:cNvPr>
          <p:cNvPicPr>
            <a:picLocks noChangeAspect="1"/>
          </p:cNvPicPr>
          <p:nvPr/>
        </p:nvPicPr>
        <p:blipFill>
          <a:blip r:embed="rId4"/>
          <a:stretch>
            <a:fillRect/>
          </a:stretch>
        </p:blipFill>
        <p:spPr>
          <a:xfrm>
            <a:off x="5880100" y="4368800"/>
            <a:ext cx="3263900" cy="2489200"/>
          </a:xfrm>
          <a:prstGeom prst="rect">
            <a:avLst/>
          </a:prstGeom>
        </p:spPr>
      </p:pic>
    </p:spTree>
    <p:extLst>
      <p:ext uri="{BB962C8B-B14F-4D97-AF65-F5344CB8AC3E}">
        <p14:creationId xmlns:p14="http://schemas.microsoft.com/office/powerpoint/2010/main" val="413739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030" y="274638"/>
            <a:ext cx="7709770" cy="709918"/>
          </a:xfrm>
        </p:spPr>
        <p:txBody>
          <a:bodyPr>
            <a:normAutofit/>
          </a:bodyPr>
          <a:lstStyle/>
          <a:p>
            <a:pPr algn="l"/>
            <a:r>
              <a:rPr lang="en-US" sz="2800" dirty="0">
                <a:solidFill>
                  <a:schemeClr val="accent4"/>
                </a:solidFill>
              </a:rPr>
              <a:t>Types of problems</a:t>
            </a:r>
          </a:p>
        </p:txBody>
      </p:sp>
      <p:sp>
        <p:nvSpPr>
          <p:cNvPr id="3" name="Content Placeholder 2"/>
          <p:cNvSpPr>
            <a:spLocks noGrp="1"/>
          </p:cNvSpPr>
          <p:nvPr>
            <p:ph idx="1"/>
          </p:nvPr>
        </p:nvSpPr>
        <p:spPr>
          <a:xfrm>
            <a:off x="977030" y="984556"/>
            <a:ext cx="7277622" cy="5667812"/>
          </a:xfrm>
        </p:spPr>
        <p:txBody>
          <a:bodyPr anchor="t">
            <a:noAutofit/>
          </a:bodyPr>
          <a:lstStyle/>
          <a:p>
            <a:pPr marL="452438" indent="0">
              <a:lnSpc>
                <a:spcPct val="100000"/>
              </a:lnSpc>
              <a:buNone/>
            </a:pPr>
            <a:endParaRPr lang="en-US" sz="2400" dirty="0"/>
          </a:p>
          <a:p>
            <a:pPr marL="452438" indent="0">
              <a:lnSpc>
                <a:spcPct val="100000"/>
              </a:lnSpc>
              <a:buNone/>
            </a:pPr>
            <a:r>
              <a:rPr lang="en-US" sz="2400" dirty="0"/>
              <a:t>Natural progression</a:t>
            </a:r>
          </a:p>
          <a:p>
            <a:pPr lvl="2"/>
            <a:r>
              <a:rPr lang="en-US" sz="2200" dirty="0"/>
              <a:t>Theory vs. application</a:t>
            </a:r>
          </a:p>
          <a:p>
            <a:pPr lvl="2"/>
            <a:r>
              <a:rPr lang="en-US" sz="2200" dirty="0"/>
              <a:t>Inside vs. outside the lab</a:t>
            </a:r>
          </a:p>
          <a:p>
            <a:pPr lvl="2"/>
            <a:r>
              <a:rPr lang="en-US" sz="2200" dirty="0"/>
              <a:t>Across your educational career </a:t>
            </a:r>
            <a:endParaRPr lang="en-US" sz="2000" dirty="0"/>
          </a:p>
        </p:txBody>
      </p:sp>
    </p:spTree>
    <p:extLst>
      <p:ext uri="{BB962C8B-B14F-4D97-AF65-F5344CB8AC3E}">
        <p14:creationId xmlns:p14="http://schemas.microsoft.com/office/powerpoint/2010/main" val="167278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6" y="274638"/>
            <a:ext cx="7687733" cy="709918"/>
          </a:xfrm>
        </p:spPr>
        <p:txBody>
          <a:bodyPr>
            <a:normAutofit/>
          </a:bodyPr>
          <a:lstStyle/>
          <a:p>
            <a:pPr algn="l"/>
            <a:r>
              <a:rPr lang="en-US" sz="2800" dirty="0">
                <a:solidFill>
                  <a:schemeClr val="accent4"/>
                </a:solidFill>
              </a:rPr>
              <a:t>Anatomy of a problem</a:t>
            </a:r>
            <a:endParaRPr lang="en-US" sz="2800" b="1" dirty="0">
              <a:solidFill>
                <a:schemeClr val="accent4"/>
              </a:solidFill>
            </a:endParaRPr>
          </a:p>
        </p:txBody>
      </p:sp>
      <p:sp>
        <p:nvSpPr>
          <p:cNvPr id="3" name="Content Placeholder 2"/>
          <p:cNvSpPr>
            <a:spLocks noGrp="1"/>
          </p:cNvSpPr>
          <p:nvPr>
            <p:ph idx="1"/>
          </p:nvPr>
        </p:nvSpPr>
        <p:spPr>
          <a:xfrm>
            <a:off x="999066" y="984556"/>
            <a:ext cx="7687734" cy="5667812"/>
          </a:xfrm>
        </p:spPr>
        <p:txBody>
          <a:bodyPr anchor="t">
            <a:noAutofit/>
          </a:bodyPr>
          <a:lstStyle/>
          <a:p>
            <a:pPr marL="452438" indent="-452438">
              <a:buNone/>
            </a:pPr>
            <a:r>
              <a:rPr lang="en-US" sz="2400" dirty="0"/>
              <a:t>Beginning State – </a:t>
            </a:r>
          </a:p>
          <a:p>
            <a:pPr lvl="1">
              <a:lnSpc>
                <a:spcPct val="100000"/>
              </a:lnSpc>
            </a:pPr>
            <a:r>
              <a:rPr lang="en-US" sz="2000" dirty="0"/>
              <a:t>the set of information given at the beginning; the state of affairs before any attempt to solve the problem is made.</a:t>
            </a:r>
          </a:p>
          <a:p>
            <a:pPr marL="452438" indent="-452438">
              <a:buNone/>
            </a:pPr>
            <a:r>
              <a:rPr lang="en-US" sz="2400" dirty="0"/>
              <a:t>Problem Space – </a:t>
            </a:r>
          </a:p>
          <a:p>
            <a:pPr lvl="1">
              <a:lnSpc>
                <a:spcPct val="100000"/>
              </a:lnSpc>
            </a:pPr>
            <a:r>
              <a:rPr lang="en-US" sz="2200" dirty="0"/>
              <a:t>a listing of all the relevant elements, procedures and rules for solving a problem</a:t>
            </a:r>
          </a:p>
          <a:p>
            <a:pPr marL="0" indent="0">
              <a:buNone/>
            </a:pPr>
            <a:endParaRPr lang="en-US" sz="2400" dirty="0"/>
          </a:p>
          <a:p>
            <a:pPr marL="452438" indent="-452438">
              <a:buNone/>
            </a:pPr>
            <a:endParaRPr lang="en-US" sz="2400" dirty="0"/>
          </a:p>
          <a:p>
            <a:pPr marL="452438" indent="-452438">
              <a:buNone/>
            </a:pPr>
            <a:endParaRPr lang="en-US" sz="2400" dirty="0"/>
          </a:p>
          <a:p>
            <a:pPr marL="452438" indent="-452438">
              <a:buNone/>
            </a:pPr>
            <a:r>
              <a:rPr lang="en-US" sz="2400" dirty="0"/>
              <a:t>Goal State – </a:t>
            </a:r>
          </a:p>
          <a:p>
            <a:pPr lvl="1">
              <a:lnSpc>
                <a:spcPct val="100000"/>
              </a:lnSpc>
            </a:pPr>
            <a:r>
              <a:rPr lang="en-US" sz="2200" dirty="0"/>
              <a:t>the definition of what constitutes a successful solution to the problem.  </a:t>
            </a:r>
          </a:p>
          <a:p>
            <a:pPr marL="0" indent="0">
              <a:buNone/>
            </a:pPr>
            <a:r>
              <a:rPr lang="en-US" sz="2000" dirty="0"/>
              <a:t> </a:t>
            </a:r>
          </a:p>
          <a:p>
            <a:pPr marL="0" indent="0">
              <a:buNone/>
            </a:pPr>
            <a:r>
              <a:rPr lang="en-US" sz="2000" dirty="0"/>
              <a:t> </a:t>
            </a:r>
          </a:p>
        </p:txBody>
      </p:sp>
      <p:pic>
        <p:nvPicPr>
          <p:cNvPr id="4" name="Picture 3"/>
          <p:cNvPicPr>
            <a:picLocks noChangeAspect="1"/>
          </p:cNvPicPr>
          <p:nvPr/>
        </p:nvPicPr>
        <p:blipFill>
          <a:blip r:embed="rId2"/>
          <a:stretch>
            <a:fillRect/>
          </a:stretch>
        </p:blipFill>
        <p:spPr>
          <a:xfrm>
            <a:off x="3564412" y="3712187"/>
            <a:ext cx="4740344" cy="2340545"/>
          </a:xfrm>
          <a:prstGeom prst="rect">
            <a:avLst/>
          </a:prstGeom>
        </p:spPr>
      </p:pic>
    </p:spTree>
    <p:extLst>
      <p:ext uri="{BB962C8B-B14F-4D97-AF65-F5344CB8AC3E}">
        <p14:creationId xmlns:p14="http://schemas.microsoft.com/office/powerpoint/2010/main" val="90240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34" y="274638"/>
            <a:ext cx="7659666" cy="709918"/>
          </a:xfrm>
        </p:spPr>
        <p:txBody>
          <a:bodyPr>
            <a:normAutofit/>
          </a:bodyPr>
          <a:lstStyle/>
          <a:p>
            <a:pPr algn="l"/>
            <a:r>
              <a:rPr lang="en-US" sz="2800" dirty="0">
                <a:solidFill>
                  <a:schemeClr val="accent4"/>
                </a:solidFill>
              </a:rPr>
              <a:t>General problem solving strategies</a:t>
            </a:r>
            <a:endParaRPr lang="en-US" sz="2800" b="1" dirty="0">
              <a:solidFill>
                <a:schemeClr val="accent4"/>
              </a:solidFill>
            </a:endParaRPr>
          </a:p>
        </p:txBody>
      </p:sp>
      <p:sp>
        <p:nvSpPr>
          <p:cNvPr id="3" name="Content Placeholder 2"/>
          <p:cNvSpPr>
            <a:spLocks noGrp="1"/>
          </p:cNvSpPr>
          <p:nvPr>
            <p:ph idx="1"/>
          </p:nvPr>
        </p:nvSpPr>
        <p:spPr>
          <a:xfrm>
            <a:off x="1027134" y="984556"/>
            <a:ext cx="7659666" cy="5667812"/>
          </a:xfrm>
        </p:spPr>
        <p:txBody>
          <a:bodyPr anchor="t">
            <a:noAutofit/>
          </a:bodyPr>
          <a:lstStyle/>
          <a:p>
            <a:pPr marL="0" indent="0">
              <a:lnSpc>
                <a:spcPct val="100000"/>
              </a:lnSpc>
              <a:buNone/>
            </a:pPr>
            <a:r>
              <a:rPr lang="en-US" sz="2000" b="1" i="1" dirty="0"/>
              <a:t>Difference Reduction Method</a:t>
            </a:r>
            <a:r>
              <a:rPr lang="en-US" sz="2000" dirty="0"/>
              <a:t> - create a number of attainable </a:t>
            </a:r>
            <a:r>
              <a:rPr lang="en-US" sz="2000" dirty="0" err="1"/>
              <a:t>subgoals</a:t>
            </a:r>
            <a:r>
              <a:rPr lang="en-US" sz="2000" dirty="0"/>
              <a:t> that will reduce the difficulty of the task to a series of manageable steps.</a:t>
            </a:r>
            <a:endParaRPr lang="en-US" sz="2000" b="1" dirty="0"/>
          </a:p>
          <a:p>
            <a:pPr marL="0" indent="0">
              <a:buNone/>
            </a:pPr>
            <a:r>
              <a:rPr lang="en-US" sz="2000" dirty="0"/>
              <a:t>	</a:t>
            </a:r>
          </a:p>
          <a:p>
            <a:pPr marL="0" indent="0">
              <a:buNone/>
            </a:pPr>
            <a:endParaRPr lang="en-US" sz="2000" b="1" dirty="0"/>
          </a:p>
          <a:p>
            <a:pPr marL="0" indent="0">
              <a:buNone/>
            </a:pPr>
            <a:endParaRPr lang="en-US" sz="2000" b="1" dirty="0"/>
          </a:p>
          <a:p>
            <a:pPr marL="0" indent="0">
              <a:buNone/>
            </a:pPr>
            <a:endParaRPr lang="en-US" sz="2000" b="1" dirty="0"/>
          </a:p>
          <a:p>
            <a:pPr marL="0" indent="0">
              <a:lnSpc>
                <a:spcPct val="100000"/>
              </a:lnSpc>
              <a:buNone/>
            </a:pPr>
            <a:r>
              <a:rPr lang="en-US" sz="2200" dirty="0"/>
              <a:t>Three orcs and three hobbits are on the West side of the Connecticut River.  As you know, there are hardly any bridges across the CT River, so everyone decides to take a boat.  The only rowboat available carries two creatures.  Your job is to get all 6 Middle-</a:t>
            </a:r>
            <a:r>
              <a:rPr lang="en-US" sz="2200" dirty="0" err="1"/>
              <a:t>Earthers</a:t>
            </a:r>
            <a:r>
              <a:rPr lang="en-US" sz="2200" dirty="0"/>
              <a:t> across the river, with the following stipulation.  If you leave more </a:t>
            </a:r>
            <a:r>
              <a:rPr lang="en-US" sz="2200" dirty="0" err="1"/>
              <a:t>orcs</a:t>
            </a:r>
            <a:r>
              <a:rPr lang="en-US" sz="2200" dirty="0"/>
              <a:t> than hobbits on one side of the river, it’s curtains for the hobbits.  </a:t>
            </a:r>
            <a:endParaRPr lang="en-US" sz="2200" b="1" dirty="0"/>
          </a:p>
          <a:p>
            <a:pPr marL="0" indent="0">
              <a:buNone/>
            </a:pPr>
            <a:endParaRPr lang="en-US" sz="2000" b="1" dirty="0"/>
          </a:p>
        </p:txBody>
      </p:sp>
      <p:pic>
        <p:nvPicPr>
          <p:cNvPr id="4" name="Picture 3"/>
          <p:cNvPicPr>
            <a:picLocks noChangeAspect="1"/>
          </p:cNvPicPr>
          <p:nvPr/>
        </p:nvPicPr>
        <p:blipFill>
          <a:blip r:embed="rId2"/>
          <a:stretch>
            <a:fillRect/>
          </a:stretch>
        </p:blipFill>
        <p:spPr>
          <a:xfrm>
            <a:off x="5663651" y="1991836"/>
            <a:ext cx="3480349" cy="2141753"/>
          </a:xfrm>
          <a:prstGeom prst="rect">
            <a:avLst/>
          </a:prstGeom>
        </p:spPr>
      </p:pic>
      <p:pic>
        <p:nvPicPr>
          <p:cNvPr id="5" name="Picture 4"/>
          <p:cNvPicPr>
            <a:picLocks noChangeAspect="1"/>
          </p:cNvPicPr>
          <p:nvPr/>
        </p:nvPicPr>
        <p:blipFill>
          <a:blip r:embed="rId3"/>
          <a:stretch>
            <a:fillRect/>
          </a:stretch>
        </p:blipFill>
        <p:spPr>
          <a:xfrm>
            <a:off x="188833" y="1991836"/>
            <a:ext cx="3156559" cy="2146925"/>
          </a:xfrm>
          <a:prstGeom prst="rect">
            <a:avLst/>
          </a:prstGeom>
        </p:spPr>
      </p:pic>
    </p:spTree>
    <p:extLst>
      <p:ext uri="{BB962C8B-B14F-4D97-AF65-F5344CB8AC3E}">
        <p14:creationId xmlns:p14="http://schemas.microsoft.com/office/powerpoint/2010/main" val="17929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866" y="274638"/>
            <a:ext cx="7636933" cy="709918"/>
          </a:xfrm>
        </p:spPr>
        <p:txBody>
          <a:bodyPr>
            <a:normAutofit/>
          </a:bodyPr>
          <a:lstStyle/>
          <a:p>
            <a:pPr algn="l"/>
            <a:r>
              <a:rPr lang="en-US" sz="2800" dirty="0">
                <a:solidFill>
                  <a:schemeClr val="accent4"/>
                </a:solidFill>
              </a:rPr>
              <a:t>General problem solving strategies</a:t>
            </a:r>
          </a:p>
        </p:txBody>
      </p:sp>
      <p:sp>
        <p:nvSpPr>
          <p:cNvPr id="3" name="Content Placeholder 2"/>
          <p:cNvSpPr>
            <a:spLocks noGrp="1"/>
          </p:cNvSpPr>
          <p:nvPr>
            <p:ph idx="1"/>
          </p:nvPr>
        </p:nvSpPr>
        <p:spPr>
          <a:xfrm>
            <a:off x="1049866" y="984556"/>
            <a:ext cx="7636934" cy="5667812"/>
          </a:xfrm>
        </p:spPr>
        <p:txBody>
          <a:bodyPr>
            <a:noAutofit/>
          </a:bodyPr>
          <a:lstStyle/>
          <a:p>
            <a:pPr marL="0" indent="0">
              <a:buNone/>
            </a:pPr>
            <a:r>
              <a:rPr lang="en-US" sz="2400" b="1" i="1" dirty="0"/>
              <a:t>Generate/Test</a:t>
            </a:r>
            <a:r>
              <a:rPr lang="en-US" sz="2400" dirty="0"/>
              <a:t> </a:t>
            </a:r>
            <a:r>
              <a:rPr lang="en-US" sz="2000" dirty="0"/>
              <a:t>– </a:t>
            </a:r>
          </a:p>
          <a:p>
            <a:pPr lvl="1"/>
            <a:r>
              <a:rPr lang="en-US" sz="2200" dirty="0"/>
              <a:t>Generate a potential solution; see how well it works.</a:t>
            </a:r>
            <a:endParaRPr lang="en-US" sz="2200" b="1" dirty="0"/>
          </a:p>
          <a:p>
            <a:pPr lvl="1"/>
            <a:r>
              <a:rPr lang="en-US" sz="2200" b="1" i="1" dirty="0"/>
              <a:t>EX: </a:t>
            </a:r>
            <a:r>
              <a:rPr lang="en-US" sz="2200" dirty="0"/>
              <a:t>professor's age</a:t>
            </a:r>
            <a:endParaRPr lang="en-US" sz="2200" b="1" dirty="0"/>
          </a:p>
          <a:p>
            <a:pPr marL="0" indent="0">
              <a:buNone/>
            </a:pPr>
            <a:endParaRPr lang="en-US" sz="2000" b="1" dirty="0"/>
          </a:p>
          <a:p>
            <a:pPr marL="0" indent="0">
              <a:buNone/>
            </a:pPr>
            <a:r>
              <a:rPr lang="en-US" sz="2400" dirty="0"/>
              <a:t>A professor offered her students the following challenge.  ‘I don’t mind if you know my age and I’ll offer extra credit to anyone who can figure it out from the following information.  If you subtract my age from one of yours, you’ll get 44 and the product of my age and one of yours is 1280’.  How old is the professor?</a:t>
            </a:r>
            <a:r>
              <a:rPr lang="en-US" sz="2000" dirty="0"/>
              <a:t>  </a:t>
            </a:r>
          </a:p>
        </p:txBody>
      </p:sp>
    </p:spTree>
    <p:extLst>
      <p:ext uri="{BB962C8B-B14F-4D97-AF65-F5344CB8AC3E}">
        <p14:creationId xmlns:p14="http://schemas.microsoft.com/office/powerpoint/2010/main" val="2625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{58528F7E-9389-224B-B9F7-6A9643BD8AE6}tf16401378</Template>
  <TotalTime>3154</TotalTime>
  <Words>2060</Words>
  <Application>Microsoft Macintosh PowerPoint</Application>
  <PresentationFormat>On-screen Show (4:3)</PresentationFormat>
  <Paragraphs>296</Paragraphs>
  <Slides>40</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1" baseType="lpstr">
      <vt:lpstr>ＭＳ Ｐゴシック</vt:lpstr>
      <vt:lpstr>Arial</vt:lpstr>
      <vt:lpstr>Arial Black</vt:lpstr>
      <vt:lpstr>Calibri</vt:lpstr>
      <vt:lpstr>MS Shell Dlg 2</vt:lpstr>
      <vt:lpstr>Times New Roman</vt:lpstr>
      <vt:lpstr>Wingdings</vt:lpstr>
      <vt:lpstr>Wingdings 3</vt:lpstr>
      <vt:lpstr>Madison</vt:lpstr>
      <vt:lpstr>Bitmap Image</vt:lpstr>
      <vt:lpstr>Microsoft Excel Chart</vt:lpstr>
      <vt:lpstr>Problem Solving</vt:lpstr>
      <vt:lpstr>Outline: Problem Solving</vt:lpstr>
      <vt:lpstr>Define the verb ‘Trebek’</vt:lpstr>
      <vt:lpstr>Characteristics of problem solving</vt:lpstr>
      <vt:lpstr>Types of problems</vt:lpstr>
      <vt:lpstr>Types of problems</vt:lpstr>
      <vt:lpstr>Anatomy of a problem</vt:lpstr>
      <vt:lpstr>General problem solving strategies</vt:lpstr>
      <vt:lpstr>General problem solving strategies</vt:lpstr>
      <vt:lpstr>General problem solving strategies</vt:lpstr>
      <vt:lpstr>General problem solving strategies</vt:lpstr>
      <vt:lpstr>Pick a Penny – Any Takers?</vt:lpstr>
      <vt:lpstr>General problem solving strategies</vt:lpstr>
      <vt:lpstr>What makes problem solving hard?</vt:lpstr>
      <vt:lpstr>Difference Reduction: People version</vt:lpstr>
      <vt:lpstr>Difference Reduction: People version</vt:lpstr>
      <vt:lpstr>What makes problem solving hard?</vt:lpstr>
      <vt:lpstr>Orc Hobbit Problem</vt:lpstr>
      <vt:lpstr>Orc / Hobbit: Step 1</vt:lpstr>
      <vt:lpstr>More problems with problems: Persistence of set</vt:lpstr>
      <vt:lpstr>More problems with problems: Persistence of set</vt:lpstr>
      <vt:lpstr>Functional fixedness: dot problem</vt:lpstr>
      <vt:lpstr>Functional fixedness: matchsticks</vt:lpstr>
      <vt:lpstr>Last bit on functional fixedness: hat rack</vt:lpstr>
      <vt:lpstr>Which game would be easiest to win?</vt:lpstr>
      <vt:lpstr>Analogical transfer</vt:lpstr>
      <vt:lpstr>Gick &amp; Holyoak (1980)</vt:lpstr>
      <vt:lpstr>Wason Selection: If vowel, then even</vt:lpstr>
      <vt:lpstr>Wason Selection: If alcohol, then &gt; 21</vt:lpstr>
      <vt:lpstr>Wason Selection Task – CogLab data</vt:lpstr>
      <vt:lpstr>Incubation</vt:lpstr>
      <vt:lpstr>Insight</vt:lpstr>
      <vt:lpstr>Insight</vt:lpstr>
      <vt:lpstr>Nature of insight</vt:lpstr>
      <vt:lpstr>Metcalfe &amp; Wiebe (1987)</vt:lpstr>
      <vt:lpstr>Metcalfe &amp; Wiebe (1987)</vt:lpstr>
      <vt:lpstr>Metcalfe &amp; Wiebe (1987): Discussion</vt:lpstr>
      <vt:lpstr>Problem solving: nature v nurture</vt:lpstr>
      <vt:lpstr>PowerPoint Presentation</vt:lpstr>
      <vt:lpstr>PowerPoint Presentation</vt:lpstr>
    </vt:vector>
  </TitlesOfParts>
  <Company>Amherst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Cognition!</dc:title>
  <dc:creator>Matthew Schulkind</dc:creator>
  <cp:lastModifiedBy>The Darkness</cp:lastModifiedBy>
  <cp:revision>202</cp:revision>
  <dcterms:created xsi:type="dcterms:W3CDTF">2018-01-04T15:50:01Z</dcterms:created>
  <dcterms:modified xsi:type="dcterms:W3CDTF">2020-02-09T18:32:55Z</dcterms:modified>
</cp:coreProperties>
</file>