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386" r:id="rId1"/>
  </p:sldMasterIdLst>
  <p:notesMasterIdLst>
    <p:notesMasterId r:id="rId48"/>
  </p:notesMasterIdLst>
  <p:sldIdLst>
    <p:sldId id="256" r:id="rId2"/>
    <p:sldId id="281" r:id="rId3"/>
    <p:sldId id="282" r:id="rId4"/>
    <p:sldId id="496" r:id="rId5"/>
    <p:sldId id="497" r:id="rId6"/>
    <p:sldId id="321" r:id="rId7"/>
    <p:sldId id="466" r:id="rId8"/>
    <p:sldId id="422" r:id="rId9"/>
    <p:sldId id="423" r:id="rId10"/>
    <p:sldId id="467" r:id="rId11"/>
    <p:sldId id="424" r:id="rId12"/>
    <p:sldId id="425" r:id="rId13"/>
    <p:sldId id="407" r:id="rId14"/>
    <p:sldId id="287" r:id="rId15"/>
    <p:sldId id="437" r:id="rId16"/>
    <p:sldId id="468" r:id="rId17"/>
    <p:sldId id="438" r:id="rId18"/>
    <p:sldId id="439" r:id="rId19"/>
    <p:sldId id="469" r:id="rId20"/>
    <p:sldId id="440" r:id="rId21"/>
    <p:sldId id="470" r:id="rId22"/>
    <p:sldId id="484" r:id="rId23"/>
    <p:sldId id="485" r:id="rId24"/>
    <p:sldId id="487" r:id="rId25"/>
    <p:sldId id="498" r:id="rId26"/>
    <p:sldId id="499" r:id="rId27"/>
    <p:sldId id="500" r:id="rId28"/>
    <p:sldId id="501" r:id="rId29"/>
    <p:sldId id="381" r:id="rId30"/>
    <p:sldId id="411" r:id="rId31"/>
    <p:sldId id="477" r:id="rId32"/>
    <p:sldId id="478" r:id="rId33"/>
    <p:sldId id="503" r:id="rId34"/>
    <p:sldId id="346" r:id="rId35"/>
    <p:sldId id="504" r:id="rId36"/>
    <p:sldId id="409" r:id="rId37"/>
    <p:sldId id="505" r:id="rId38"/>
    <p:sldId id="483" r:id="rId39"/>
    <p:sldId id="489" r:id="rId40"/>
    <p:sldId id="490" r:id="rId41"/>
    <p:sldId id="491" r:id="rId42"/>
    <p:sldId id="492" r:id="rId43"/>
    <p:sldId id="493" r:id="rId44"/>
    <p:sldId id="494" r:id="rId45"/>
    <p:sldId id="495" r:id="rId46"/>
    <p:sldId id="347" r:id="rId4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1"/>
    <p:restoredTop sz="94666"/>
  </p:normalViewPr>
  <p:slideViewPr>
    <p:cSldViewPr snapToGrid="0" snapToObjects="1">
      <p:cViewPr varScale="1">
        <p:scale>
          <a:sx n="102" d="100"/>
          <a:sy n="102" d="100"/>
        </p:scale>
        <p:origin x="608" y="1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520CF02-AEC0-9E4A-96AF-5998456A1E42}" type="datetimeFigureOut">
              <a:rPr lang="en-US" smtClean="0"/>
              <a:t>2/7/20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EE25146-8046-794E-B56D-0C82C8A5BC9B}" type="slidenum">
              <a:rPr lang="en-US" smtClean="0"/>
              <a:t>‹#›</a:t>
            </a:fld>
            <a:endParaRPr lang="en-US" dirty="0"/>
          </a:p>
        </p:txBody>
      </p:sp>
    </p:spTree>
    <p:extLst>
      <p:ext uri="{BB962C8B-B14F-4D97-AF65-F5344CB8AC3E}">
        <p14:creationId xmlns:p14="http://schemas.microsoft.com/office/powerpoint/2010/main" val="293767392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EE25146-8046-794E-B56D-0C82C8A5BC9B}" type="slidenum">
              <a:rPr lang="en-US" smtClean="0"/>
              <a:t>13</a:t>
            </a:fld>
            <a:endParaRPr lang="en-US" dirty="0"/>
          </a:p>
        </p:txBody>
      </p:sp>
    </p:spTree>
    <p:extLst>
      <p:ext uri="{BB962C8B-B14F-4D97-AF65-F5344CB8AC3E}">
        <p14:creationId xmlns:p14="http://schemas.microsoft.com/office/powerpoint/2010/main" val="8937485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5"/>
          </p:nvPr>
        </p:nvSpPr>
        <p:spPr/>
        <p:txBody>
          <a:bodyPr/>
          <a:lstStyle/>
          <a:p>
            <a:fld id="{8EE25146-8046-794E-B56D-0C82C8A5BC9B}" type="slidenum">
              <a:rPr lang="en-US" smtClean="0"/>
              <a:t>35</a:t>
            </a:fld>
            <a:endParaRPr lang="en-US" dirty="0"/>
          </a:p>
        </p:txBody>
      </p:sp>
    </p:spTree>
    <p:extLst>
      <p:ext uri="{BB962C8B-B14F-4D97-AF65-F5344CB8AC3E}">
        <p14:creationId xmlns:p14="http://schemas.microsoft.com/office/powerpoint/2010/main" val="23262805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65200" lvl="0" indent="-457200">
              <a:buFont typeface="+mj-lt"/>
              <a:buAutoNum type="arabicPeriod"/>
            </a:pPr>
            <a:endParaRPr lang="en-US" dirty="0"/>
          </a:p>
        </p:txBody>
      </p:sp>
      <p:sp>
        <p:nvSpPr>
          <p:cNvPr id="4" name="Slide Number Placeholder 3"/>
          <p:cNvSpPr>
            <a:spLocks noGrp="1"/>
          </p:cNvSpPr>
          <p:nvPr>
            <p:ph type="sldNum" sz="quarter" idx="5"/>
          </p:nvPr>
        </p:nvSpPr>
        <p:spPr/>
        <p:txBody>
          <a:bodyPr/>
          <a:lstStyle/>
          <a:p>
            <a:fld id="{8EE25146-8046-794E-B56D-0C82C8A5BC9B}" type="slidenum">
              <a:rPr lang="en-US" smtClean="0"/>
              <a:t>38</a:t>
            </a:fld>
            <a:endParaRPr lang="en-US" dirty="0"/>
          </a:p>
        </p:txBody>
      </p:sp>
    </p:spTree>
    <p:extLst>
      <p:ext uri="{BB962C8B-B14F-4D97-AF65-F5344CB8AC3E}">
        <p14:creationId xmlns:p14="http://schemas.microsoft.com/office/powerpoint/2010/main" val="15296698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EE25146-8046-794E-B56D-0C82C8A5BC9B}" type="slidenum">
              <a:rPr lang="en-US" smtClean="0"/>
              <a:t>39</a:t>
            </a:fld>
            <a:endParaRPr lang="en-US" dirty="0"/>
          </a:p>
        </p:txBody>
      </p:sp>
    </p:spTree>
    <p:extLst>
      <p:ext uri="{BB962C8B-B14F-4D97-AF65-F5344CB8AC3E}">
        <p14:creationId xmlns:p14="http://schemas.microsoft.com/office/powerpoint/2010/main" val="18641160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EE25146-8046-794E-B56D-0C82C8A5BC9B}" type="slidenum">
              <a:rPr lang="en-US" smtClean="0"/>
              <a:t>40</a:t>
            </a:fld>
            <a:endParaRPr lang="en-US" dirty="0"/>
          </a:p>
        </p:txBody>
      </p:sp>
    </p:spTree>
    <p:extLst>
      <p:ext uri="{BB962C8B-B14F-4D97-AF65-F5344CB8AC3E}">
        <p14:creationId xmlns:p14="http://schemas.microsoft.com/office/powerpoint/2010/main" val="17939676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EE25146-8046-794E-B56D-0C82C8A5BC9B}" type="slidenum">
              <a:rPr lang="en-US" smtClean="0"/>
              <a:t>41</a:t>
            </a:fld>
            <a:endParaRPr lang="en-US" dirty="0"/>
          </a:p>
        </p:txBody>
      </p:sp>
    </p:spTree>
    <p:extLst>
      <p:ext uri="{BB962C8B-B14F-4D97-AF65-F5344CB8AC3E}">
        <p14:creationId xmlns:p14="http://schemas.microsoft.com/office/powerpoint/2010/main" val="22139867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EE25146-8046-794E-B56D-0C82C8A5BC9B}" type="slidenum">
              <a:rPr lang="en-US" smtClean="0"/>
              <a:t>42</a:t>
            </a:fld>
            <a:endParaRPr lang="en-US" dirty="0"/>
          </a:p>
        </p:txBody>
      </p:sp>
    </p:spTree>
    <p:extLst>
      <p:ext uri="{BB962C8B-B14F-4D97-AF65-F5344CB8AC3E}">
        <p14:creationId xmlns:p14="http://schemas.microsoft.com/office/powerpoint/2010/main" val="2438548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EE25146-8046-794E-B56D-0C82C8A5BC9B}" type="slidenum">
              <a:rPr lang="en-US" smtClean="0"/>
              <a:t>43</a:t>
            </a:fld>
            <a:endParaRPr lang="en-US" dirty="0"/>
          </a:p>
        </p:txBody>
      </p:sp>
    </p:spTree>
    <p:extLst>
      <p:ext uri="{BB962C8B-B14F-4D97-AF65-F5344CB8AC3E}">
        <p14:creationId xmlns:p14="http://schemas.microsoft.com/office/powerpoint/2010/main" val="40209075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EE25146-8046-794E-B56D-0C82C8A5BC9B}" type="slidenum">
              <a:rPr lang="en-US" smtClean="0"/>
              <a:t>44</a:t>
            </a:fld>
            <a:endParaRPr lang="en-US" dirty="0"/>
          </a:p>
        </p:txBody>
      </p:sp>
    </p:spTree>
    <p:extLst>
      <p:ext uri="{BB962C8B-B14F-4D97-AF65-F5344CB8AC3E}">
        <p14:creationId xmlns:p14="http://schemas.microsoft.com/office/powerpoint/2010/main" val="26396879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EE25146-8046-794E-B56D-0C82C8A5BC9B}" type="slidenum">
              <a:rPr lang="en-US" smtClean="0"/>
              <a:t>45</a:t>
            </a:fld>
            <a:endParaRPr lang="en-US" dirty="0"/>
          </a:p>
        </p:txBody>
      </p:sp>
    </p:spTree>
    <p:extLst>
      <p:ext uri="{BB962C8B-B14F-4D97-AF65-F5344CB8AC3E}">
        <p14:creationId xmlns:p14="http://schemas.microsoft.com/office/powerpoint/2010/main" val="20574125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EE25146-8046-794E-B56D-0C82C8A5BC9B}" type="slidenum">
              <a:rPr lang="en-US" smtClean="0"/>
              <a:t>18</a:t>
            </a:fld>
            <a:endParaRPr lang="en-US" dirty="0"/>
          </a:p>
        </p:txBody>
      </p:sp>
    </p:spTree>
    <p:extLst>
      <p:ext uri="{BB962C8B-B14F-4D97-AF65-F5344CB8AC3E}">
        <p14:creationId xmlns:p14="http://schemas.microsoft.com/office/powerpoint/2010/main" val="14306224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EE25146-8046-794E-B56D-0C82C8A5BC9B}" type="slidenum">
              <a:rPr lang="en-US" smtClean="0"/>
              <a:t>19</a:t>
            </a:fld>
            <a:endParaRPr lang="en-US" dirty="0"/>
          </a:p>
        </p:txBody>
      </p:sp>
    </p:spTree>
    <p:extLst>
      <p:ext uri="{BB962C8B-B14F-4D97-AF65-F5344CB8AC3E}">
        <p14:creationId xmlns:p14="http://schemas.microsoft.com/office/powerpoint/2010/main" val="1217876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EE25146-8046-794E-B56D-0C82C8A5BC9B}" type="slidenum">
              <a:rPr lang="en-US" smtClean="0"/>
              <a:t>21</a:t>
            </a:fld>
            <a:endParaRPr lang="en-US" dirty="0"/>
          </a:p>
        </p:txBody>
      </p:sp>
    </p:spTree>
    <p:extLst>
      <p:ext uri="{BB962C8B-B14F-4D97-AF65-F5344CB8AC3E}">
        <p14:creationId xmlns:p14="http://schemas.microsoft.com/office/powerpoint/2010/main" val="10509097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EE25146-8046-794E-B56D-0C82C8A5BC9B}" type="slidenum">
              <a:rPr lang="en-US" smtClean="0"/>
              <a:t>30</a:t>
            </a:fld>
            <a:endParaRPr lang="en-US" dirty="0"/>
          </a:p>
        </p:txBody>
      </p:sp>
    </p:spTree>
    <p:extLst>
      <p:ext uri="{BB962C8B-B14F-4D97-AF65-F5344CB8AC3E}">
        <p14:creationId xmlns:p14="http://schemas.microsoft.com/office/powerpoint/2010/main" val="30248700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5"/>
          </p:nvPr>
        </p:nvSpPr>
        <p:spPr/>
        <p:txBody>
          <a:bodyPr/>
          <a:lstStyle/>
          <a:p>
            <a:fld id="{8EE25146-8046-794E-B56D-0C82C8A5BC9B}" type="slidenum">
              <a:rPr lang="en-US" smtClean="0"/>
              <a:t>31</a:t>
            </a:fld>
            <a:endParaRPr lang="en-US" dirty="0"/>
          </a:p>
        </p:txBody>
      </p:sp>
    </p:spTree>
    <p:extLst>
      <p:ext uri="{BB962C8B-B14F-4D97-AF65-F5344CB8AC3E}">
        <p14:creationId xmlns:p14="http://schemas.microsoft.com/office/powerpoint/2010/main" val="25523916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EE25146-8046-794E-B56D-0C82C8A5BC9B}" type="slidenum">
              <a:rPr lang="en-US" smtClean="0"/>
              <a:t>32</a:t>
            </a:fld>
            <a:endParaRPr lang="en-US" dirty="0"/>
          </a:p>
        </p:txBody>
      </p:sp>
    </p:spTree>
    <p:extLst>
      <p:ext uri="{BB962C8B-B14F-4D97-AF65-F5344CB8AC3E}">
        <p14:creationId xmlns:p14="http://schemas.microsoft.com/office/powerpoint/2010/main" val="25964627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EE25146-8046-794E-B56D-0C82C8A5BC9B}" type="slidenum">
              <a:rPr lang="en-US" smtClean="0"/>
              <a:t>33</a:t>
            </a:fld>
            <a:endParaRPr lang="en-US" dirty="0"/>
          </a:p>
        </p:txBody>
      </p:sp>
    </p:spTree>
    <p:extLst>
      <p:ext uri="{BB962C8B-B14F-4D97-AF65-F5344CB8AC3E}">
        <p14:creationId xmlns:p14="http://schemas.microsoft.com/office/powerpoint/2010/main" val="25312878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5"/>
          </p:nvPr>
        </p:nvSpPr>
        <p:spPr/>
        <p:txBody>
          <a:bodyPr/>
          <a:lstStyle/>
          <a:p>
            <a:fld id="{8EE25146-8046-794E-B56D-0C82C8A5BC9B}" type="slidenum">
              <a:rPr lang="en-US" smtClean="0"/>
              <a:t>34</a:t>
            </a:fld>
            <a:endParaRPr lang="en-US" dirty="0"/>
          </a:p>
        </p:txBody>
      </p:sp>
    </p:spTree>
    <p:extLst>
      <p:ext uri="{BB962C8B-B14F-4D97-AF65-F5344CB8AC3E}">
        <p14:creationId xmlns:p14="http://schemas.microsoft.com/office/powerpoint/2010/main" val="23982325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ectangle 9"/>
          <p:cNvSpPr/>
          <p:nvPr/>
        </p:nvSpPr>
        <p:spPr>
          <a:xfrm>
            <a:off x="1007534" y="0"/>
            <a:ext cx="5898825"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6906359"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958856" y="3428999"/>
            <a:ext cx="4138550" cy="2268559"/>
          </a:xfrm>
        </p:spPr>
        <p:txBody>
          <a:bodyPr anchor="t">
            <a:normAutofit/>
          </a:bodyPr>
          <a:lstStyle>
            <a:lvl1pPr algn="r">
              <a:defRPr sz="4200"/>
            </a:lvl1pPr>
          </a:lstStyle>
          <a:p>
            <a:r>
              <a:rPr lang="en-US"/>
              <a:t>Click to edit Master title style</a:t>
            </a:r>
            <a:endParaRPr lang="en-US" dirty="0"/>
          </a:p>
        </p:txBody>
      </p:sp>
      <p:sp>
        <p:nvSpPr>
          <p:cNvPr id="3" name="Subtitle 2"/>
          <p:cNvSpPr>
            <a:spLocks noGrp="1"/>
          </p:cNvSpPr>
          <p:nvPr>
            <p:ph type="subTitle" idx="1"/>
          </p:nvPr>
        </p:nvSpPr>
        <p:spPr>
          <a:xfrm>
            <a:off x="2131292" y="2268787"/>
            <a:ext cx="3966114" cy="1160213"/>
          </a:xfrm>
        </p:spPr>
        <p:txBody>
          <a:bodyPr tIns="0" anchor="b">
            <a:normAutofit/>
          </a:bodyPr>
          <a:lstStyle>
            <a:lvl1pPr marL="0" indent="0" algn="r">
              <a:buNone/>
              <a:defRPr sz="1600" b="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AC5B8D5-0773-A440-88FF-E76245D0C43E}" type="datetimeFigureOut">
              <a:rPr lang="en-US" smtClean="0"/>
              <a:t>2/7/20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rIns="45720"/>
          <a:lstStyle/>
          <a:p>
            <a:fld id="{64566866-50FD-314E-911B-D3081AD8C254}" type="slidenum">
              <a:rPr lang="en-US" smtClean="0"/>
              <a:t>‹#›</a:t>
            </a:fld>
            <a:endParaRPr lang="en-US" dirty="0"/>
          </a:p>
        </p:txBody>
      </p:sp>
      <p:sp>
        <p:nvSpPr>
          <p:cNvPr id="24" name="TextBox 23"/>
          <p:cNvSpPr txBox="1"/>
          <p:nvPr/>
        </p:nvSpPr>
        <p:spPr>
          <a:xfrm>
            <a:off x="1641440" y="3262168"/>
            <a:ext cx="311727" cy="430887"/>
          </a:xfrm>
          <a:prstGeom prst="rect">
            <a:avLst/>
          </a:prstGeom>
          <a:noFill/>
        </p:spPr>
        <p:txBody>
          <a:bodyPr wrap="square" rtlCol="0">
            <a:spAutoFit/>
          </a:bodyPr>
          <a:lstStyle/>
          <a:p>
            <a:pPr algn="r"/>
            <a:r>
              <a:rPr lang="en-US" sz="2200" dirty="0">
                <a:solidFill>
                  <a:schemeClr val="accent6"/>
                </a:solidFill>
                <a:latin typeface="Wingdings 3" panose="05040102010807070707" pitchFamily="18" charset="2"/>
              </a:rPr>
              <a:t>z</a:t>
            </a:r>
            <a:endParaRPr lang="en-US" sz="22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21896602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 name="Rectangle 9"/>
          <p:cNvSpPr/>
          <p:nvPr/>
        </p:nvSpPr>
        <p:spPr>
          <a:xfrm>
            <a:off x="1007534" y="0"/>
            <a:ext cx="7315560"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832116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TextBox 16"/>
          <p:cNvSpPr txBox="1"/>
          <p:nvPr/>
        </p:nvSpPr>
        <p:spPr>
          <a:xfrm>
            <a:off x="1651862" y="636541"/>
            <a:ext cx="311727" cy="338554"/>
          </a:xfrm>
          <a:prstGeom prst="rect">
            <a:avLst/>
          </a:prstGeom>
          <a:noFill/>
        </p:spPr>
        <p:txBody>
          <a:bodyPr wrap="square" rtlCol="0">
            <a:spAutoFit/>
          </a:bodyPr>
          <a:lstStyle/>
          <a:p>
            <a:pPr algn="r"/>
            <a:r>
              <a:rPr lang="en-US" sz="1600" dirty="0">
                <a:solidFill>
                  <a:schemeClr val="accent6"/>
                </a:solidFill>
                <a:latin typeface="Wingdings 3" panose="05040102010807070707" pitchFamily="18" charset="2"/>
              </a:rPr>
              <a:t>z</a:t>
            </a:r>
            <a:endParaRPr lang="en-US" sz="16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58857" y="808057"/>
            <a:ext cx="5885350" cy="1077229"/>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2120792" y="2049878"/>
            <a:ext cx="5723414" cy="4000066"/>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AC5B8D5-0773-A440-88FF-E76245D0C43E}" type="datetimeFigureOut">
              <a:rPr lang="en-US" smtClean="0"/>
              <a:t>2/7/20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4566866-50FD-314E-911B-D3081AD8C254}" type="slidenum">
              <a:rPr lang="en-US" smtClean="0"/>
              <a:t>‹#›</a:t>
            </a:fld>
            <a:endParaRPr lang="en-US" dirty="0"/>
          </a:p>
        </p:txBody>
      </p:sp>
    </p:spTree>
    <p:extLst>
      <p:ext uri="{BB962C8B-B14F-4D97-AF65-F5344CB8AC3E}">
        <p14:creationId xmlns:p14="http://schemas.microsoft.com/office/powerpoint/2010/main" val="17238574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8" name="Rectangle 17"/>
          <p:cNvSpPr/>
          <p:nvPr/>
        </p:nvSpPr>
        <p:spPr>
          <a:xfrm>
            <a:off x="1007534" y="0"/>
            <a:ext cx="7315560"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8"/>
          <p:cNvSpPr/>
          <p:nvPr/>
        </p:nvSpPr>
        <p:spPr>
          <a:xfrm>
            <a:off x="832116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TextBox 22"/>
          <p:cNvSpPr txBox="1"/>
          <p:nvPr/>
        </p:nvSpPr>
        <p:spPr>
          <a:xfrm rot="5400000">
            <a:off x="7688343" y="480678"/>
            <a:ext cx="311727" cy="338554"/>
          </a:xfrm>
          <a:prstGeom prst="rect">
            <a:avLst/>
          </a:prstGeom>
          <a:noFill/>
        </p:spPr>
        <p:txBody>
          <a:bodyPr wrap="square" rtlCol="0">
            <a:spAutoFit/>
          </a:bodyPr>
          <a:lstStyle/>
          <a:p>
            <a:pPr algn="r"/>
            <a:r>
              <a:rPr lang="en-US" sz="1600" dirty="0">
                <a:solidFill>
                  <a:schemeClr val="accent6"/>
                </a:solidFill>
                <a:latin typeface="Wingdings 3" panose="05040102010807070707" pitchFamily="18" charset="2"/>
              </a:rPr>
              <a:t>z</a:t>
            </a:r>
            <a:endParaRPr lang="en-US" sz="1600" dirty="0">
              <a:solidFill>
                <a:schemeClr val="accent6"/>
              </a:solidFill>
              <a:latin typeface="MS Shell Dlg 2" panose="020B0604030504040204" pitchFamily="34" charset="0"/>
            </a:endParaRPr>
          </a:p>
        </p:txBody>
      </p:sp>
      <p:sp>
        <p:nvSpPr>
          <p:cNvPr id="2" name="Vertical Title 1"/>
          <p:cNvSpPr>
            <a:spLocks noGrp="1"/>
          </p:cNvSpPr>
          <p:nvPr>
            <p:ph type="title" orient="vert"/>
          </p:nvPr>
        </p:nvSpPr>
        <p:spPr>
          <a:xfrm>
            <a:off x="6849317" y="805818"/>
            <a:ext cx="994889" cy="5244126"/>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964598" y="970410"/>
            <a:ext cx="4715441" cy="507953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AC5B8D5-0773-A440-88FF-E76245D0C43E}" type="datetimeFigureOut">
              <a:rPr lang="en-US" smtClean="0"/>
              <a:t>2/7/20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4566866-50FD-314E-911B-D3081AD8C254}" type="slidenum">
              <a:rPr lang="en-US" smtClean="0"/>
              <a:t>‹#›</a:t>
            </a:fld>
            <a:endParaRPr lang="en-US" dirty="0"/>
          </a:p>
        </p:txBody>
      </p:sp>
    </p:spTree>
    <p:extLst>
      <p:ext uri="{BB962C8B-B14F-4D97-AF65-F5344CB8AC3E}">
        <p14:creationId xmlns:p14="http://schemas.microsoft.com/office/powerpoint/2010/main" val="27321667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Rectangle 8"/>
          <p:cNvSpPr/>
          <p:nvPr/>
        </p:nvSpPr>
        <p:spPr>
          <a:xfrm>
            <a:off x="832116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07534" y="0"/>
            <a:ext cx="7315560"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AC5B8D5-0773-A440-88FF-E76245D0C43E}" type="datetimeFigureOut">
              <a:rPr lang="en-US" smtClean="0"/>
              <a:t>2/7/20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4566866-50FD-314E-911B-D3081AD8C254}" type="slidenum">
              <a:rPr lang="en-US" smtClean="0"/>
              <a:t>‹#›</a:t>
            </a:fld>
            <a:endParaRPr lang="en-US" dirty="0"/>
          </a:p>
        </p:txBody>
      </p:sp>
      <p:sp>
        <p:nvSpPr>
          <p:cNvPr id="7" name="TextBox 6"/>
          <p:cNvSpPr txBox="1"/>
          <p:nvPr/>
        </p:nvSpPr>
        <p:spPr>
          <a:xfrm>
            <a:off x="1651862" y="636541"/>
            <a:ext cx="311727" cy="338554"/>
          </a:xfrm>
          <a:prstGeom prst="rect">
            <a:avLst/>
          </a:prstGeom>
          <a:noFill/>
        </p:spPr>
        <p:txBody>
          <a:bodyPr wrap="square" rtlCol="0">
            <a:spAutoFit/>
          </a:bodyPr>
          <a:lstStyle/>
          <a:p>
            <a:pPr algn="r"/>
            <a:r>
              <a:rPr lang="en-US" sz="1600" dirty="0">
                <a:solidFill>
                  <a:schemeClr val="accent6"/>
                </a:solidFill>
                <a:latin typeface="Wingdings 3" panose="05040102010807070707" pitchFamily="18" charset="2"/>
              </a:rPr>
              <a:t>z</a:t>
            </a:r>
            <a:endParaRPr lang="en-US" sz="16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1719936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Rectangle 9"/>
          <p:cNvSpPr/>
          <p:nvPr/>
        </p:nvSpPr>
        <p:spPr>
          <a:xfrm>
            <a:off x="1007534" y="0"/>
            <a:ext cx="7315560"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832116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957405" y="3199028"/>
            <a:ext cx="5967420" cy="1372971"/>
          </a:xfrm>
        </p:spPr>
        <p:txBody>
          <a:bodyPr anchor="t">
            <a:normAutofit/>
          </a:bodyPr>
          <a:lstStyle>
            <a:lvl1pPr algn="r">
              <a:defRPr sz="2800"/>
            </a:lvl1pPr>
          </a:lstStyle>
          <a:p>
            <a:r>
              <a:rPr lang="en-US"/>
              <a:t>Click to edit Master title style</a:t>
            </a:r>
            <a:endParaRPr lang="en-US" dirty="0"/>
          </a:p>
        </p:txBody>
      </p:sp>
      <p:sp>
        <p:nvSpPr>
          <p:cNvPr id="3" name="Text Placeholder 2"/>
          <p:cNvSpPr>
            <a:spLocks noGrp="1"/>
          </p:cNvSpPr>
          <p:nvPr>
            <p:ph type="body" idx="1"/>
          </p:nvPr>
        </p:nvSpPr>
        <p:spPr>
          <a:xfrm>
            <a:off x="2121131" y="2272143"/>
            <a:ext cx="5803294" cy="926885"/>
          </a:xfrm>
        </p:spPr>
        <p:txBody>
          <a:bodyPr tIns="0" anchor="b">
            <a:normAutofit/>
          </a:bodyPr>
          <a:lstStyle>
            <a:lvl1pPr marL="0" indent="0" algn="r">
              <a:buNone/>
              <a:defRPr sz="16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AC5B8D5-0773-A440-88FF-E76245D0C43E}" type="datetimeFigureOut">
              <a:rPr lang="en-US" smtClean="0"/>
              <a:t>2/7/20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4566866-50FD-314E-911B-D3081AD8C254}" type="slidenum">
              <a:rPr lang="en-US" smtClean="0"/>
              <a:t>‹#›</a:t>
            </a:fld>
            <a:endParaRPr lang="en-US" dirty="0"/>
          </a:p>
        </p:txBody>
      </p:sp>
      <p:sp>
        <p:nvSpPr>
          <p:cNvPr id="16" name="TextBox 15"/>
          <p:cNvSpPr txBox="1"/>
          <p:nvPr/>
        </p:nvSpPr>
        <p:spPr>
          <a:xfrm>
            <a:off x="1644924" y="3023993"/>
            <a:ext cx="311727" cy="338554"/>
          </a:xfrm>
          <a:prstGeom prst="rect">
            <a:avLst/>
          </a:prstGeom>
          <a:noFill/>
        </p:spPr>
        <p:txBody>
          <a:bodyPr wrap="square" rtlCol="0">
            <a:spAutoFit/>
          </a:bodyPr>
          <a:lstStyle/>
          <a:p>
            <a:pPr algn="r"/>
            <a:r>
              <a:rPr lang="en-US" sz="1600" dirty="0">
                <a:solidFill>
                  <a:schemeClr val="accent6"/>
                </a:solidFill>
                <a:latin typeface="Wingdings 3" panose="05040102010807070707" pitchFamily="18" charset="2"/>
              </a:rPr>
              <a:t>z</a:t>
            </a:r>
            <a:endParaRPr lang="en-US" sz="16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9700297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2" name="Rectangle 11"/>
          <p:cNvSpPr/>
          <p:nvPr/>
        </p:nvSpPr>
        <p:spPr>
          <a:xfrm>
            <a:off x="1007534" y="0"/>
            <a:ext cx="7315560"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961426" y="805818"/>
            <a:ext cx="5882780" cy="10817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965406" y="2056800"/>
            <a:ext cx="2855547" cy="399314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984679" y="2056800"/>
            <a:ext cx="2859527" cy="399314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AC5B8D5-0773-A440-88FF-E76245D0C43E}" type="datetimeFigureOut">
              <a:rPr lang="en-US" smtClean="0"/>
              <a:t>2/7/20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4566866-50FD-314E-911B-D3081AD8C254}" type="slidenum">
              <a:rPr lang="en-US" smtClean="0"/>
              <a:t>‹#›</a:t>
            </a:fld>
            <a:endParaRPr lang="en-US" dirty="0"/>
          </a:p>
        </p:txBody>
      </p:sp>
      <p:sp>
        <p:nvSpPr>
          <p:cNvPr id="11" name="Rectangle 10"/>
          <p:cNvSpPr/>
          <p:nvPr/>
        </p:nvSpPr>
        <p:spPr>
          <a:xfrm>
            <a:off x="832116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TextBox 18"/>
          <p:cNvSpPr txBox="1"/>
          <p:nvPr/>
        </p:nvSpPr>
        <p:spPr>
          <a:xfrm>
            <a:off x="1651862" y="636541"/>
            <a:ext cx="311727" cy="338554"/>
          </a:xfrm>
          <a:prstGeom prst="rect">
            <a:avLst/>
          </a:prstGeom>
          <a:noFill/>
        </p:spPr>
        <p:txBody>
          <a:bodyPr wrap="square" rtlCol="0">
            <a:spAutoFit/>
          </a:bodyPr>
          <a:lstStyle/>
          <a:p>
            <a:pPr algn="r"/>
            <a:r>
              <a:rPr lang="en-US" sz="1600" dirty="0">
                <a:solidFill>
                  <a:schemeClr val="accent6"/>
                </a:solidFill>
                <a:latin typeface="Wingdings 3" panose="05040102010807070707" pitchFamily="18" charset="2"/>
              </a:rPr>
              <a:t>z</a:t>
            </a:r>
            <a:endParaRPr lang="en-US" sz="16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2415980356"/>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Rectangle 13"/>
          <p:cNvSpPr/>
          <p:nvPr/>
        </p:nvSpPr>
        <p:spPr>
          <a:xfrm>
            <a:off x="1007534" y="0"/>
            <a:ext cx="7315560"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832116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TextBox 23"/>
          <p:cNvSpPr txBox="1"/>
          <p:nvPr/>
        </p:nvSpPr>
        <p:spPr>
          <a:xfrm>
            <a:off x="1651862" y="636541"/>
            <a:ext cx="311727" cy="338554"/>
          </a:xfrm>
          <a:prstGeom prst="rect">
            <a:avLst/>
          </a:prstGeom>
          <a:noFill/>
        </p:spPr>
        <p:txBody>
          <a:bodyPr wrap="square" rtlCol="0">
            <a:spAutoFit/>
          </a:bodyPr>
          <a:lstStyle/>
          <a:p>
            <a:pPr algn="r"/>
            <a:r>
              <a:rPr lang="en-US" sz="1600" dirty="0">
                <a:solidFill>
                  <a:schemeClr val="accent6"/>
                </a:solidFill>
                <a:latin typeface="Wingdings 3" panose="05040102010807070707" pitchFamily="18" charset="2"/>
              </a:rPr>
              <a:t>z</a:t>
            </a:r>
            <a:endParaRPr lang="en-US" sz="16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63589" y="805818"/>
            <a:ext cx="5880617" cy="1077020"/>
          </a:xfrm>
        </p:spPr>
        <p:txBody>
          <a:bodyPr/>
          <a:lstStyle/>
          <a:p>
            <a:r>
              <a:rPr lang="en-US"/>
              <a:t>Click to edit Master title style</a:t>
            </a:r>
            <a:endParaRPr lang="en-US" dirty="0"/>
          </a:p>
        </p:txBody>
      </p:sp>
      <p:sp>
        <p:nvSpPr>
          <p:cNvPr id="3" name="Text Placeholder 2"/>
          <p:cNvSpPr>
            <a:spLocks noGrp="1"/>
          </p:cNvSpPr>
          <p:nvPr>
            <p:ph type="body" idx="1"/>
          </p:nvPr>
        </p:nvSpPr>
        <p:spPr>
          <a:xfrm>
            <a:off x="1963589" y="2054563"/>
            <a:ext cx="2857364" cy="713818"/>
          </a:xfrm>
        </p:spPr>
        <p:txBody>
          <a:bodyPr anchor="b">
            <a:noAutofit/>
          </a:bodyPr>
          <a:lstStyle>
            <a:lvl1pPr marL="0" indent="0" algn="l">
              <a:lnSpc>
                <a:spcPct val="100000"/>
              </a:lnSpc>
              <a:buNone/>
              <a:defRPr sz="2000" b="0" cap="none" baseline="0">
                <a:solidFill>
                  <a:schemeClr val="accent6"/>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1962510" y="2851330"/>
            <a:ext cx="2858443" cy="31986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984679" y="2054563"/>
            <a:ext cx="2859527" cy="713818"/>
          </a:xfrm>
        </p:spPr>
        <p:txBody>
          <a:bodyPr anchor="b">
            <a:noAutofit/>
          </a:bodyPr>
          <a:lstStyle>
            <a:lvl1pPr marL="0" indent="0" algn="l">
              <a:lnSpc>
                <a:spcPct val="100000"/>
              </a:lnSpc>
              <a:buNone/>
              <a:defRPr sz="2000" b="0" cap="none" baseline="0">
                <a:solidFill>
                  <a:schemeClr val="accent6"/>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984680" y="2851330"/>
            <a:ext cx="2859526" cy="31986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AC5B8D5-0773-A440-88FF-E76245D0C43E}" type="datetimeFigureOut">
              <a:rPr lang="en-US" smtClean="0"/>
              <a:t>2/7/20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4566866-50FD-314E-911B-D3081AD8C254}" type="slidenum">
              <a:rPr lang="en-US" smtClean="0"/>
              <a:t>‹#›</a:t>
            </a:fld>
            <a:endParaRPr lang="en-US" dirty="0"/>
          </a:p>
        </p:txBody>
      </p:sp>
    </p:spTree>
    <p:extLst>
      <p:ext uri="{BB962C8B-B14F-4D97-AF65-F5344CB8AC3E}">
        <p14:creationId xmlns:p14="http://schemas.microsoft.com/office/powerpoint/2010/main" val="1287602605"/>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Rectangle 8"/>
          <p:cNvSpPr/>
          <p:nvPr/>
        </p:nvSpPr>
        <p:spPr>
          <a:xfrm>
            <a:off x="1007534" y="0"/>
            <a:ext cx="7315560"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832116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TextBox 15"/>
          <p:cNvSpPr txBox="1"/>
          <p:nvPr/>
        </p:nvSpPr>
        <p:spPr>
          <a:xfrm>
            <a:off x="1651862" y="636541"/>
            <a:ext cx="311727" cy="338554"/>
          </a:xfrm>
          <a:prstGeom prst="rect">
            <a:avLst/>
          </a:prstGeom>
          <a:noFill/>
        </p:spPr>
        <p:txBody>
          <a:bodyPr wrap="square" rtlCol="0">
            <a:spAutoFit/>
          </a:bodyPr>
          <a:lstStyle/>
          <a:p>
            <a:pPr algn="r"/>
            <a:r>
              <a:rPr lang="en-US" sz="1600" dirty="0">
                <a:solidFill>
                  <a:schemeClr val="accent6"/>
                </a:solidFill>
                <a:latin typeface="Wingdings 3" panose="05040102010807070707" pitchFamily="18" charset="2"/>
              </a:rPr>
              <a:t>z</a:t>
            </a:r>
            <a:endParaRPr lang="en-US" sz="1600" dirty="0">
              <a:solidFill>
                <a:schemeClr val="accent6"/>
              </a:solidFill>
              <a:latin typeface="MS Shell Dlg 2" panose="020B0604030504040204" pitchFamily="34" charset="0"/>
            </a:endParaRPr>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AC5B8D5-0773-A440-88FF-E76245D0C43E}" type="datetimeFigureOut">
              <a:rPr lang="en-US" smtClean="0"/>
              <a:t>2/7/20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4566866-50FD-314E-911B-D3081AD8C254}" type="slidenum">
              <a:rPr lang="en-US" smtClean="0"/>
              <a:t>‹#›</a:t>
            </a:fld>
            <a:endParaRPr lang="en-US" dirty="0"/>
          </a:p>
        </p:txBody>
      </p:sp>
    </p:spTree>
    <p:extLst>
      <p:ext uri="{BB962C8B-B14F-4D97-AF65-F5344CB8AC3E}">
        <p14:creationId xmlns:p14="http://schemas.microsoft.com/office/powerpoint/2010/main" val="1251434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9" name="Rectangle 8"/>
          <p:cNvSpPr/>
          <p:nvPr/>
        </p:nvSpPr>
        <p:spPr>
          <a:xfrm>
            <a:off x="1007534" y="0"/>
            <a:ext cx="7315560"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832116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5AC5B8D5-0773-A440-88FF-E76245D0C43E}" type="datetimeFigureOut">
              <a:rPr lang="en-US" smtClean="0"/>
              <a:t>2/7/20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4566866-50FD-314E-911B-D3081AD8C254}" type="slidenum">
              <a:rPr lang="en-US" smtClean="0"/>
              <a:t>‹#›</a:t>
            </a:fld>
            <a:endParaRPr lang="en-US" dirty="0"/>
          </a:p>
        </p:txBody>
      </p:sp>
    </p:spTree>
    <p:extLst>
      <p:ext uri="{BB962C8B-B14F-4D97-AF65-F5344CB8AC3E}">
        <p14:creationId xmlns:p14="http://schemas.microsoft.com/office/powerpoint/2010/main" val="28149075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7" name="Rectangle 16"/>
          <p:cNvSpPr/>
          <p:nvPr/>
        </p:nvSpPr>
        <p:spPr>
          <a:xfrm>
            <a:off x="1007534" y="0"/>
            <a:ext cx="7315560"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832116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TextBox 21"/>
          <p:cNvSpPr txBox="1"/>
          <p:nvPr/>
        </p:nvSpPr>
        <p:spPr>
          <a:xfrm>
            <a:off x="1179466" y="1127642"/>
            <a:ext cx="311727" cy="338554"/>
          </a:xfrm>
          <a:prstGeom prst="rect">
            <a:avLst/>
          </a:prstGeom>
          <a:noFill/>
        </p:spPr>
        <p:txBody>
          <a:bodyPr wrap="square" rtlCol="0">
            <a:spAutoFit/>
          </a:bodyPr>
          <a:lstStyle/>
          <a:p>
            <a:pPr algn="r"/>
            <a:r>
              <a:rPr lang="en-US" sz="1600" dirty="0">
                <a:solidFill>
                  <a:schemeClr val="accent6"/>
                </a:solidFill>
                <a:latin typeface="Wingdings 3" panose="05040102010807070707" pitchFamily="18" charset="2"/>
              </a:rPr>
              <a:t>z</a:t>
            </a:r>
            <a:endParaRPr lang="en-US" sz="16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485983" y="1296618"/>
            <a:ext cx="2120703" cy="1889075"/>
          </a:xfrm>
        </p:spPr>
        <p:txBody>
          <a:bodyPr anchor="b">
            <a:normAutofit/>
          </a:bodyPr>
          <a:lstStyle>
            <a:lvl1pPr algn="l">
              <a:defRPr sz="2000"/>
            </a:lvl1pPr>
          </a:lstStyle>
          <a:p>
            <a:r>
              <a:rPr lang="en-US"/>
              <a:t>Click to edit Master title style</a:t>
            </a:r>
            <a:endParaRPr lang="en-US" dirty="0"/>
          </a:p>
        </p:txBody>
      </p:sp>
      <p:sp>
        <p:nvSpPr>
          <p:cNvPr id="3" name="Content Placeholder 2"/>
          <p:cNvSpPr>
            <a:spLocks noGrp="1"/>
          </p:cNvSpPr>
          <p:nvPr>
            <p:ph idx="1"/>
          </p:nvPr>
        </p:nvSpPr>
        <p:spPr>
          <a:xfrm>
            <a:off x="4088538" y="805818"/>
            <a:ext cx="3755668" cy="52441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5982" y="3186155"/>
            <a:ext cx="2120703" cy="2386397"/>
          </a:xfrm>
        </p:spPr>
        <p:txBody>
          <a:bodyPr>
            <a:normAutofit/>
          </a:bodyPr>
          <a:lstStyle>
            <a:lvl1pPr marL="0" indent="0" algn="l">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5AC5B8D5-0773-A440-88FF-E76245D0C43E}" type="datetimeFigureOut">
              <a:rPr lang="en-US" smtClean="0"/>
              <a:t>2/7/20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4566866-50FD-314E-911B-D3081AD8C254}" type="slidenum">
              <a:rPr lang="en-US" smtClean="0"/>
              <a:t>‹#›</a:t>
            </a:fld>
            <a:endParaRPr lang="en-US" dirty="0"/>
          </a:p>
        </p:txBody>
      </p:sp>
    </p:spTree>
    <p:extLst>
      <p:ext uri="{BB962C8B-B14F-4D97-AF65-F5344CB8AC3E}">
        <p14:creationId xmlns:p14="http://schemas.microsoft.com/office/powerpoint/2010/main" val="514427408"/>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1007534" y="0"/>
            <a:ext cx="7315560"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832116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TextBox 12"/>
          <p:cNvSpPr txBox="1"/>
          <p:nvPr/>
        </p:nvSpPr>
        <p:spPr>
          <a:xfrm>
            <a:off x="1179466" y="1127642"/>
            <a:ext cx="311727" cy="338554"/>
          </a:xfrm>
          <a:prstGeom prst="rect">
            <a:avLst/>
          </a:prstGeom>
          <a:noFill/>
        </p:spPr>
        <p:txBody>
          <a:bodyPr wrap="square" rtlCol="0">
            <a:spAutoFit/>
          </a:bodyPr>
          <a:lstStyle/>
          <a:p>
            <a:pPr algn="r"/>
            <a:r>
              <a:rPr lang="en-US" sz="1600" dirty="0">
                <a:solidFill>
                  <a:schemeClr val="accent6"/>
                </a:solidFill>
                <a:latin typeface="Wingdings 3" panose="05040102010807070707" pitchFamily="18" charset="2"/>
              </a:rPr>
              <a:t>z</a:t>
            </a:r>
            <a:endParaRPr lang="en-US" sz="1600" dirty="0">
              <a:solidFill>
                <a:schemeClr val="accent6"/>
              </a:solidFill>
              <a:latin typeface="MS Shell Dlg 2" panose="020B0604030504040204" pitchFamily="34" charset="0"/>
            </a:endParaRPr>
          </a:p>
        </p:txBody>
      </p:sp>
      <p:sp>
        <p:nvSpPr>
          <p:cNvPr id="3" name="Picture Placeholder 2"/>
          <p:cNvSpPr>
            <a:spLocks noGrp="1" noChangeAspect="1"/>
          </p:cNvSpPr>
          <p:nvPr>
            <p:ph type="pic" idx="1"/>
          </p:nvPr>
        </p:nvSpPr>
        <p:spPr>
          <a:xfrm>
            <a:off x="4582987" y="3229"/>
            <a:ext cx="3727769" cy="6858000"/>
          </a:xfrm>
          <a:solidFill>
            <a:schemeClr val="tx1">
              <a:alpha val="10000"/>
            </a:schemeClr>
          </a:solidFill>
          <a:ln w="9525" cap="sq">
            <a:noFill/>
            <a:miter lim="800000"/>
          </a:ln>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2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2" name="Title 1"/>
          <p:cNvSpPr>
            <a:spLocks noGrp="1"/>
          </p:cNvSpPr>
          <p:nvPr>
            <p:ph type="title"/>
          </p:nvPr>
        </p:nvSpPr>
        <p:spPr>
          <a:xfrm>
            <a:off x="1486671" y="1296618"/>
            <a:ext cx="2603212" cy="1886308"/>
          </a:xfrm>
        </p:spPr>
        <p:txBody>
          <a:bodyPr anchor="b">
            <a:normAutofit/>
          </a:bodyPr>
          <a:lstStyle>
            <a:lvl1pPr algn="l">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1485984" y="3182928"/>
            <a:ext cx="2603794" cy="2386394"/>
          </a:xfrm>
        </p:spPr>
        <p:txBody>
          <a:bodyPr>
            <a:normAutofit/>
          </a:bodyPr>
          <a:lstStyle>
            <a:lvl1pPr marL="0" indent="0" algn="l">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5AC5B8D5-0773-A440-88FF-E76245D0C43E}" type="datetimeFigureOut">
              <a:rPr lang="en-US" smtClean="0"/>
              <a:t>2/7/20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4566866-50FD-314E-911B-D3081AD8C254}" type="slidenum">
              <a:rPr lang="en-US" smtClean="0"/>
              <a:t>‹#›</a:t>
            </a:fld>
            <a:endParaRPr lang="en-US" dirty="0"/>
          </a:p>
        </p:txBody>
      </p:sp>
    </p:spTree>
    <p:extLst>
      <p:ext uri="{BB962C8B-B14F-4D97-AF65-F5344CB8AC3E}">
        <p14:creationId xmlns:p14="http://schemas.microsoft.com/office/powerpoint/2010/main" val="37108533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8" name="Picture 1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371060" y="2912532"/>
            <a:ext cx="7772939" cy="3945467"/>
          </a:xfrm>
          <a:prstGeom prst="rect">
            <a:avLst/>
          </a:prstGeom>
        </p:spPr>
      </p:pic>
      <p:pic>
        <p:nvPicPr>
          <p:cNvPr id="15" name="Picture 14"/>
          <p:cNvPicPr>
            <a:picLocks noChangeAspect="1"/>
          </p:cNvPicPr>
          <p:nvPr/>
        </p:nvPicPr>
        <p:blipFill rotWithShape="1">
          <a:blip r:embed="rId14">
            <a:extLst>
              <a:ext uri="{28A0092B-C50C-407E-A947-70E740481C1C}">
                <a14:useLocalDpi xmlns:a14="http://schemas.microsoft.com/office/drawing/2010/main" val="0"/>
              </a:ext>
            </a:extLst>
          </a:blip>
          <a:srcRect r="24998"/>
          <a:stretch/>
        </p:blipFill>
        <p:spPr>
          <a:xfrm>
            <a:off x="1" y="0"/>
            <a:ext cx="9143999" cy="6858000"/>
          </a:xfrm>
          <a:prstGeom prst="rect">
            <a:avLst/>
          </a:prstGeom>
        </p:spPr>
      </p:pic>
      <p:sp>
        <p:nvSpPr>
          <p:cNvPr id="12" name="Rectangle 11"/>
          <p:cNvSpPr/>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961317" y="808057"/>
            <a:ext cx="5878011" cy="1077229"/>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126236" y="2049878"/>
            <a:ext cx="5713092" cy="4000066"/>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Eigth level</a:t>
            </a:r>
          </a:p>
          <a:p>
            <a:pPr lvl="8"/>
            <a:r>
              <a:rPr lang="en-US" dirty="0"/>
              <a:t>Ninth level</a:t>
            </a:r>
          </a:p>
        </p:txBody>
      </p:sp>
      <p:sp>
        <p:nvSpPr>
          <p:cNvPr id="4" name="Date Placeholder 3"/>
          <p:cNvSpPr>
            <a:spLocks noGrp="1"/>
          </p:cNvSpPr>
          <p:nvPr>
            <p:ph type="dt" sz="half" idx="2"/>
          </p:nvPr>
        </p:nvSpPr>
        <p:spPr>
          <a:xfrm rot="5400000">
            <a:off x="-828294" y="5272451"/>
            <a:ext cx="2662729" cy="179188"/>
          </a:xfrm>
          <a:prstGeom prst="rect">
            <a:avLst/>
          </a:prstGeom>
        </p:spPr>
        <p:txBody>
          <a:bodyPr vert="horz" lIns="91440" tIns="18288" rIns="91440" bIns="45720" rtlCol="0" anchor="t"/>
          <a:lstStyle>
            <a:lvl1pPr algn="r">
              <a:defRPr sz="900">
                <a:solidFill>
                  <a:schemeClr val="tx1">
                    <a:tint val="75000"/>
                  </a:schemeClr>
                </a:solidFill>
                <a:latin typeface="+mn-lt"/>
              </a:defRPr>
            </a:lvl1pPr>
          </a:lstStyle>
          <a:p>
            <a:fld id="{5AC5B8D5-0773-A440-88FF-E76245D0C43E}" type="datetimeFigureOut">
              <a:rPr lang="en-US" smtClean="0"/>
              <a:t>2/7/20</a:t>
            </a:fld>
            <a:endParaRPr lang="en-US" dirty="0"/>
          </a:p>
        </p:txBody>
      </p:sp>
      <p:sp>
        <p:nvSpPr>
          <p:cNvPr id="5" name="Footer Placeholder 4"/>
          <p:cNvSpPr>
            <a:spLocks noGrp="1"/>
          </p:cNvSpPr>
          <p:nvPr>
            <p:ph type="ftr" sz="quarter" idx="3"/>
          </p:nvPr>
        </p:nvSpPr>
        <p:spPr>
          <a:xfrm rot="5400000">
            <a:off x="-2258177" y="3658900"/>
            <a:ext cx="5885352" cy="183663"/>
          </a:xfrm>
          <a:prstGeom prst="rect">
            <a:avLst/>
          </a:prstGeom>
        </p:spPr>
        <p:txBody>
          <a:bodyPr vert="horz" lIns="91440" tIns="45720" rIns="91440" bIns="18288" rtlCol="0" anchor="b"/>
          <a:lstStyle>
            <a:lvl1pPr algn="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62136" y="164594"/>
            <a:ext cx="638312" cy="322850"/>
          </a:xfrm>
          <a:prstGeom prst="rect">
            <a:avLst/>
          </a:prstGeom>
        </p:spPr>
        <p:txBody>
          <a:bodyPr vert="horz" lIns="91440" tIns="45720" rIns="45720" bIns="45720" rtlCol="0" anchor="ctr"/>
          <a:lstStyle>
            <a:lvl1pPr algn="r">
              <a:defRPr sz="1600">
                <a:solidFill>
                  <a:schemeClr val="tx1">
                    <a:tint val="75000"/>
                  </a:schemeClr>
                </a:solidFill>
              </a:defRPr>
            </a:lvl1pPr>
          </a:lstStyle>
          <a:p>
            <a:fld id="{64566866-50FD-314E-911B-D3081AD8C254}" type="slidenum">
              <a:rPr lang="en-US" smtClean="0"/>
              <a:t>‹#›</a:t>
            </a:fld>
            <a:endParaRPr lang="en-US" dirty="0"/>
          </a:p>
        </p:txBody>
      </p:sp>
    </p:spTree>
    <p:extLst>
      <p:ext uri="{BB962C8B-B14F-4D97-AF65-F5344CB8AC3E}">
        <p14:creationId xmlns:p14="http://schemas.microsoft.com/office/powerpoint/2010/main" val="1361054941"/>
      </p:ext>
    </p:extLst>
  </p:cSld>
  <p:clrMap bg1="dk1" tx1="lt1" bg2="dk2" tx2="lt2" accent1="accent1" accent2="accent2" accent3="accent3" accent4="accent4" accent5="accent5" accent6="accent6" hlink="hlink" folHlink="folHlink"/>
  <p:sldLayoutIdLst>
    <p:sldLayoutId id="2147484387" r:id="rId1"/>
    <p:sldLayoutId id="2147484388" r:id="rId2"/>
    <p:sldLayoutId id="2147484389" r:id="rId3"/>
    <p:sldLayoutId id="2147484390" r:id="rId4"/>
    <p:sldLayoutId id="2147484391" r:id="rId5"/>
    <p:sldLayoutId id="2147484392" r:id="rId6"/>
    <p:sldLayoutId id="2147484393" r:id="rId7"/>
    <p:sldLayoutId id="2147484394" r:id="rId8"/>
    <p:sldLayoutId id="2147484395" r:id="rId9"/>
    <p:sldLayoutId id="2147484396" r:id="rId10"/>
    <p:sldLayoutId id="2147484397" r:id="rId11"/>
  </p:sldLayoutIdLst>
  <p:txStyles>
    <p:titleStyle>
      <a:lvl1pPr algn="r" defTabSz="685800" rtl="0" eaLnBrk="1" latinLnBrk="0" hangingPunct="1">
        <a:lnSpc>
          <a:spcPct val="90000"/>
        </a:lnSpc>
        <a:spcBef>
          <a:spcPct val="0"/>
        </a:spcBef>
        <a:buNone/>
        <a:defRPr sz="2800" b="0" i="0" kern="1200" cap="none">
          <a:solidFill>
            <a:schemeClr val="tx1"/>
          </a:solidFill>
          <a:effectLst/>
          <a:latin typeface="+mj-lt"/>
          <a:ea typeface="+mj-ea"/>
          <a:cs typeface="+mj-cs"/>
        </a:defRPr>
      </a:lvl1pPr>
    </p:titleStyle>
    <p:bodyStyle>
      <a:lvl1pPr marL="258366" indent="-258366" algn="l" defTabSz="685800" rtl="0" eaLnBrk="1" latinLnBrk="0" hangingPunct="1">
        <a:lnSpc>
          <a:spcPct val="120000"/>
        </a:lnSpc>
        <a:spcBef>
          <a:spcPts val="750"/>
        </a:spcBef>
        <a:spcAft>
          <a:spcPts val="45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1pPr>
      <a:lvl2pPr marL="596504" indent="-253604" algn="l" defTabSz="685800" rtl="0" eaLnBrk="1" latinLnBrk="0" hangingPunct="1">
        <a:lnSpc>
          <a:spcPct val="120000"/>
        </a:lnSpc>
        <a:spcBef>
          <a:spcPts val="375"/>
        </a:spcBef>
        <a:spcAft>
          <a:spcPts val="45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2pPr>
      <a:lvl3pPr marL="944166" indent="-258366" algn="l" defTabSz="685800" rtl="0" eaLnBrk="1" latinLnBrk="0" hangingPunct="1">
        <a:lnSpc>
          <a:spcPct val="120000"/>
        </a:lnSpc>
        <a:spcBef>
          <a:spcPts val="375"/>
        </a:spcBef>
        <a:spcAft>
          <a:spcPts val="45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3pPr>
      <a:lvl4pPr marL="1282304" indent="-253604" algn="l" defTabSz="685800" rtl="0" eaLnBrk="1" latinLnBrk="0" hangingPunct="1">
        <a:lnSpc>
          <a:spcPct val="120000"/>
        </a:lnSpc>
        <a:spcBef>
          <a:spcPts val="375"/>
        </a:spcBef>
        <a:spcAft>
          <a:spcPts val="45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4pPr>
      <a:lvl5pPr marL="1629966" indent="-258366" algn="l" defTabSz="685800" rtl="0" eaLnBrk="1" latinLnBrk="0" hangingPunct="1">
        <a:lnSpc>
          <a:spcPct val="120000"/>
        </a:lnSpc>
        <a:spcBef>
          <a:spcPts val="375"/>
        </a:spcBef>
        <a:spcAft>
          <a:spcPts val="45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1975104" indent="-256032" algn="l" defTabSz="685800" rtl="0" eaLnBrk="1" latinLnBrk="0" hangingPunct="1">
        <a:lnSpc>
          <a:spcPct val="120000"/>
        </a:lnSpc>
        <a:spcBef>
          <a:spcPts val="375"/>
        </a:spcBef>
        <a:spcAft>
          <a:spcPts val="450"/>
        </a:spcAft>
        <a:buClr>
          <a:schemeClr val="accent6"/>
        </a:buClr>
        <a:buSzPct val="90000"/>
        <a:buFont typeface="Wingdings" panose="05000000000000000000" pitchFamily="2" charset="2"/>
        <a:buChar char="§"/>
        <a:defRPr sz="1100" kern="1200" baseline="0">
          <a:solidFill>
            <a:schemeClr val="tx1"/>
          </a:solidFill>
          <a:effectLst/>
          <a:latin typeface="+mn-lt"/>
          <a:ea typeface="+mn-ea"/>
          <a:cs typeface="+mn-cs"/>
        </a:defRPr>
      </a:lvl6pPr>
      <a:lvl7pPr marL="2322576" indent="-256032" algn="l" defTabSz="685800" rtl="0" eaLnBrk="1" latinLnBrk="0" hangingPunct="1">
        <a:lnSpc>
          <a:spcPct val="120000"/>
        </a:lnSpc>
        <a:spcBef>
          <a:spcPts val="375"/>
        </a:spcBef>
        <a:spcAft>
          <a:spcPts val="450"/>
        </a:spcAft>
        <a:buClr>
          <a:schemeClr val="accent6"/>
        </a:buClr>
        <a:buSzPct val="90000"/>
        <a:buFont typeface="Wingdings" panose="05000000000000000000" pitchFamily="2" charset="2"/>
        <a:buChar char="§"/>
        <a:defRPr sz="1100" kern="1200" baseline="0">
          <a:solidFill>
            <a:schemeClr val="tx1"/>
          </a:solidFill>
          <a:effectLst/>
          <a:latin typeface="+mn-lt"/>
          <a:ea typeface="+mn-ea"/>
          <a:cs typeface="+mn-cs"/>
        </a:defRPr>
      </a:lvl7pPr>
      <a:lvl8pPr marL="2670048" indent="-256032" algn="l" defTabSz="685800" rtl="0" eaLnBrk="1" latinLnBrk="0" hangingPunct="1">
        <a:lnSpc>
          <a:spcPct val="120000"/>
        </a:lnSpc>
        <a:spcBef>
          <a:spcPts val="375"/>
        </a:spcBef>
        <a:spcAft>
          <a:spcPts val="450"/>
        </a:spcAft>
        <a:buClr>
          <a:schemeClr val="accent6"/>
        </a:buClr>
        <a:buSzPct val="90000"/>
        <a:buFont typeface="Wingdings" panose="05000000000000000000" pitchFamily="2" charset="2"/>
        <a:buChar char="§"/>
        <a:defRPr sz="1100" kern="1200" baseline="0">
          <a:solidFill>
            <a:schemeClr val="tx1"/>
          </a:solidFill>
          <a:effectLst/>
          <a:latin typeface="+mn-lt"/>
          <a:ea typeface="+mn-ea"/>
          <a:cs typeface="+mn-cs"/>
        </a:defRPr>
      </a:lvl8pPr>
      <a:lvl9pPr marL="3017520" indent="-256032" algn="l" defTabSz="685800" rtl="0" eaLnBrk="1" latinLnBrk="0" hangingPunct="1">
        <a:lnSpc>
          <a:spcPct val="120000"/>
        </a:lnSpc>
        <a:spcBef>
          <a:spcPts val="375"/>
        </a:spcBef>
        <a:spcAft>
          <a:spcPts val="450"/>
        </a:spcAft>
        <a:buClr>
          <a:schemeClr val="accent6"/>
        </a:buClr>
        <a:buSzPct val="90000"/>
        <a:buFont typeface="Wingdings" panose="05000000000000000000" pitchFamily="2" charset="2"/>
        <a:buChar char="§"/>
        <a:defRPr sz="1100" kern="1200" baseline="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hyperlink" Target="https://www.youtube.com/watch?v=A_-KXsee5vA"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wtatennis.com/players/314610/camila-giorgi"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www.haverfordathletics.com/sports/mlax/Team_Awards"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www.youtube.com/watch?v=I7wY2dHdzSw"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4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accuweather.com/en/us/amherst-ma/01002/daily-weather-forecast/338706"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903693"/>
          </a:xfrm>
        </p:spPr>
        <p:txBody>
          <a:bodyPr>
            <a:normAutofit/>
          </a:bodyPr>
          <a:lstStyle/>
          <a:p>
            <a:pPr algn="ctr"/>
            <a:r>
              <a:rPr lang="en-US" dirty="0">
                <a:solidFill>
                  <a:schemeClr val="accent4"/>
                </a:solidFill>
              </a:rPr>
              <a:t>Decision </a:t>
            </a:r>
            <a:r>
              <a:rPr lang="en-US" dirty="0">
                <a:solidFill>
                  <a:schemeClr val="accent4"/>
                </a:solidFill>
                <a:hlinkClick r:id="rId2">
                  <a:extLst>
                    <a:ext uri="{A12FA001-AC4F-418D-AE19-62706E023703}">
                      <ahyp:hlinkClr xmlns:ahyp="http://schemas.microsoft.com/office/drawing/2018/hyperlinkcolor" val="tx"/>
                    </a:ext>
                  </a:extLst>
                </a:hlinkClick>
              </a:rPr>
              <a:t>Making</a:t>
            </a:r>
            <a:endParaRPr lang="en-US" dirty="0">
              <a:solidFill>
                <a:schemeClr val="accent4"/>
              </a:solidFill>
            </a:endParaRPr>
          </a:p>
        </p:txBody>
      </p:sp>
      <p:sp>
        <p:nvSpPr>
          <p:cNvPr id="3" name="Subtitle 2"/>
          <p:cNvSpPr>
            <a:spLocks noGrp="1"/>
          </p:cNvSpPr>
          <p:nvPr>
            <p:ph type="subTitle" idx="1"/>
          </p:nvPr>
        </p:nvSpPr>
        <p:spPr>
          <a:xfrm>
            <a:off x="1014607" y="5398022"/>
            <a:ext cx="5874707" cy="1309619"/>
          </a:xfrm>
        </p:spPr>
        <p:txBody>
          <a:bodyPr anchor="t">
            <a:normAutofit/>
          </a:bodyPr>
          <a:lstStyle/>
          <a:p>
            <a:pPr marL="571500" indent="-571500" algn="l"/>
            <a:r>
              <a:rPr lang="en-US" sz="2000" dirty="0"/>
              <a:t>Burt Johnson: I don’t drink because drinking affects your decision making.</a:t>
            </a:r>
          </a:p>
          <a:p>
            <a:pPr marL="571500" indent="-571500" algn="l"/>
            <a:r>
              <a:rPr lang="en-US" sz="2000" dirty="0"/>
              <a:t>Arthur: You may be right, I can’t decide.</a:t>
            </a:r>
          </a:p>
        </p:txBody>
      </p:sp>
    </p:spTree>
    <p:extLst>
      <p:ext uri="{BB962C8B-B14F-4D97-AF65-F5344CB8AC3E}">
        <p14:creationId xmlns:p14="http://schemas.microsoft.com/office/powerpoint/2010/main" val="2134711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4504" y="274638"/>
            <a:ext cx="7327726" cy="709918"/>
          </a:xfrm>
        </p:spPr>
        <p:txBody>
          <a:bodyPr>
            <a:normAutofit/>
          </a:bodyPr>
          <a:lstStyle/>
          <a:p>
            <a:pPr algn="l"/>
            <a:r>
              <a:rPr lang="en-US" sz="3200" dirty="0">
                <a:solidFill>
                  <a:schemeClr val="accent4"/>
                </a:solidFill>
              </a:rPr>
              <a:t>Sampling errors – Confirmation bias</a:t>
            </a:r>
            <a:endParaRPr lang="en-US" sz="3200" b="1" dirty="0">
              <a:solidFill>
                <a:schemeClr val="accent4"/>
              </a:solidFill>
            </a:endParaRPr>
          </a:p>
        </p:txBody>
      </p:sp>
      <p:sp>
        <p:nvSpPr>
          <p:cNvPr id="3" name="Content Placeholder 2"/>
          <p:cNvSpPr>
            <a:spLocks noGrp="1"/>
          </p:cNvSpPr>
          <p:nvPr>
            <p:ph idx="1"/>
          </p:nvPr>
        </p:nvSpPr>
        <p:spPr>
          <a:xfrm>
            <a:off x="964504" y="984556"/>
            <a:ext cx="7722296" cy="5667812"/>
          </a:xfrm>
        </p:spPr>
        <p:txBody>
          <a:bodyPr anchor="t">
            <a:noAutofit/>
          </a:bodyPr>
          <a:lstStyle/>
          <a:p>
            <a:pPr marL="0" indent="0">
              <a:buNone/>
            </a:pPr>
            <a:r>
              <a:rPr lang="en-US" sz="2400" dirty="0"/>
              <a:t>When trying to determine the validity of an assertion:</a:t>
            </a:r>
            <a:endParaRPr lang="en-US" sz="2400" b="1" dirty="0"/>
          </a:p>
          <a:p>
            <a:pPr marL="965200" lvl="0" indent="-457200">
              <a:buFont typeface="+mj-lt"/>
              <a:buAutoNum type="arabicPeriod"/>
            </a:pPr>
            <a:r>
              <a:rPr lang="en-US" sz="2000" dirty="0">
                <a:solidFill>
                  <a:schemeClr val="bg1">
                    <a:lumMod val="65000"/>
                    <a:lumOff val="35000"/>
                  </a:schemeClr>
                </a:solidFill>
              </a:rPr>
              <a:t>Information search is highly biased towards finding confirming evidence (</a:t>
            </a:r>
            <a:r>
              <a:rPr lang="en-US" sz="2000" b="1" i="1" dirty="0">
                <a:solidFill>
                  <a:schemeClr val="bg1">
                    <a:lumMod val="65000"/>
                    <a:lumOff val="35000"/>
                  </a:schemeClr>
                </a:solidFill>
              </a:rPr>
              <a:t>gathering</a:t>
            </a:r>
            <a:r>
              <a:rPr lang="en-US" sz="2000" dirty="0">
                <a:solidFill>
                  <a:schemeClr val="bg1">
                    <a:lumMod val="65000"/>
                    <a:lumOff val="35000"/>
                  </a:schemeClr>
                </a:solidFill>
              </a:rPr>
              <a:t>).</a:t>
            </a:r>
          </a:p>
          <a:p>
            <a:pPr marL="965200" lvl="0" indent="-457200">
              <a:buFont typeface="+mj-lt"/>
              <a:buAutoNum type="arabicPeriod"/>
            </a:pPr>
            <a:r>
              <a:rPr lang="en-US" sz="2400" dirty="0"/>
              <a:t>Information search terminates too quickly (</a:t>
            </a:r>
            <a:r>
              <a:rPr lang="en-US" sz="2400" b="1" i="1" dirty="0"/>
              <a:t>sampling</a:t>
            </a:r>
            <a:r>
              <a:rPr lang="en-US" sz="2400" dirty="0"/>
              <a:t>).</a:t>
            </a:r>
          </a:p>
          <a:p>
            <a:pPr marL="0" lvl="0" indent="0" algn="ctr">
              <a:buNone/>
            </a:pPr>
            <a:r>
              <a:rPr lang="en-US" sz="2400" dirty="0"/>
              <a:t>____________________________________________</a:t>
            </a:r>
          </a:p>
          <a:p>
            <a:pPr marL="0" lvl="0" indent="0">
              <a:buNone/>
            </a:pPr>
            <a:r>
              <a:rPr lang="en-US" sz="2400" dirty="0"/>
              <a:t>Is Donald Trump likely to be impeached?</a:t>
            </a:r>
          </a:p>
          <a:p>
            <a:pPr marL="809625"/>
            <a:r>
              <a:rPr lang="en-US" sz="2000" dirty="0">
                <a:solidFill>
                  <a:schemeClr val="bg1">
                    <a:lumMod val="65000"/>
                    <a:lumOff val="35000"/>
                  </a:schemeClr>
                </a:solidFill>
              </a:rPr>
              <a:t>MSNBC v. Fox News</a:t>
            </a:r>
          </a:p>
          <a:p>
            <a:pPr marL="809625"/>
            <a:r>
              <a:rPr lang="en-US" sz="2000" dirty="0">
                <a:solidFill>
                  <a:schemeClr val="bg1">
                    <a:lumMod val="65000"/>
                    <a:lumOff val="35000"/>
                  </a:schemeClr>
                </a:solidFill>
              </a:rPr>
              <a:t>New York Times v. Wall Street Journal</a:t>
            </a:r>
          </a:p>
          <a:p>
            <a:pPr marL="0" indent="0">
              <a:buNone/>
            </a:pPr>
            <a:r>
              <a:rPr lang="en-US" sz="2400" dirty="0"/>
              <a:t>Do you stop after reading the NYT, or do you also consult WSJ?</a:t>
            </a:r>
          </a:p>
        </p:txBody>
      </p:sp>
    </p:spTree>
    <p:extLst>
      <p:ext uri="{BB962C8B-B14F-4D97-AF65-F5344CB8AC3E}">
        <p14:creationId xmlns:p14="http://schemas.microsoft.com/office/powerpoint/2010/main" val="28023389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4608" y="274638"/>
            <a:ext cx="7672192" cy="709918"/>
          </a:xfrm>
        </p:spPr>
        <p:txBody>
          <a:bodyPr>
            <a:normAutofit/>
          </a:bodyPr>
          <a:lstStyle/>
          <a:p>
            <a:pPr algn="l"/>
            <a:r>
              <a:rPr lang="en-US" sz="3200" dirty="0">
                <a:solidFill>
                  <a:schemeClr val="accent4"/>
                </a:solidFill>
              </a:rPr>
              <a:t>Sampling errors – sample characteristics</a:t>
            </a:r>
            <a:endParaRPr lang="en-US" sz="3200" b="1" dirty="0">
              <a:solidFill>
                <a:schemeClr val="accent4"/>
              </a:solidFill>
            </a:endParaRPr>
          </a:p>
        </p:txBody>
      </p:sp>
      <p:sp>
        <p:nvSpPr>
          <p:cNvPr id="3" name="Content Placeholder 2"/>
          <p:cNvSpPr>
            <a:spLocks noGrp="1"/>
          </p:cNvSpPr>
          <p:nvPr>
            <p:ph idx="1"/>
          </p:nvPr>
        </p:nvSpPr>
        <p:spPr>
          <a:xfrm>
            <a:off x="1014608" y="984556"/>
            <a:ext cx="7672192" cy="5667812"/>
          </a:xfrm>
        </p:spPr>
        <p:txBody>
          <a:bodyPr anchor="t">
            <a:noAutofit/>
          </a:bodyPr>
          <a:lstStyle/>
          <a:p>
            <a:pPr marL="0" indent="0" algn="ctr">
              <a:buNone/>
            </a:pPr>
            <a:r>
              <a:rPr lang="en-US" sz="2000" dirty="0"/>
              <a:t>When </a:t>
            </a:r>
            <a:r>
              <a:rPr lang="en-US" sz="2000" b="1" i="1" u="sng" dirty="0">
                <a:hlinkClick r:id="rId2"/>
              </a:rPr>
              <a:t>Camila </a:t>
            </a:r>
            <a:r>
              <a:rPr lang="en-US" sz="2000" b="1" i="1" u="sng" dirty="0" err="1">
                <a:hlinkClick r:id="rId2"/>
              </a:rPr>
              <a:t>Giorgi</a:t>
            </a:r>
            <a:r>
              <a:rPr lang="en-US" sz="2000" dirty="0" err="1"/>
              <a:t>looks</a:t>
            </a:r>
            <a:r>
              <a:rPr lang="en-US" sz="2000" dirty="0"/>
              <a:t> in the mirror.  </a:t>
            </a:r>
            <a:endParaRPr lang="en-US" sz="2000" b="1" dirty="0"/>
          </a:p>
          <a:p>
            <a:pPr marL="0" indent="0" algn="ctr">
              <a:buNone/>
            </a:pPr>
            <a:r>
              <a:rPr lang="en-US" sz="2000" dirty="0"/>
              <a:t>Does she say, "I'm a good tennis player!”? </a:t>
            </a:r>
            <a:endParaRPr lang="en-US" sz="2000" b="1" dirty="0"/>
          </a:p>
          <a:p>
            <a:pPr marL="0" indent="0" algn="ctr">
              <a:buNone/>
            </a:pPr>
            <a:r>
              <a:rPr lang="en-US" sz="2000" dirty="0"/>
              <a:t>______________________________________________</a:t>
            </a:r>
            <a:endParaRPr lang="en-US" sz="2000" b="1" dirty="0"/>
          </a:p>
          <a:p>
            <a:pPr marL="0" indent="0">
              <a:buNone/>
            </a:pPr>
            <a:r>
              <a:rPr lang="en-US" sz="2000" b="1" i="1" dirty="0"/>
              <a:t>Representativeness</a:t>
            </a:r>
            <a:r>
              <a:rPr lang="en-US" sz="2000" dirty="0"/>
              <a:t> of sample</a:t>
            </a:r>
            <a:endParaRPr lang="en-US" sz="2000" b="1" dirty="0"/>
          </a:p>
          <a:p>
            <a:pPr lvl="2"/>
            <a:r>
              <a:rPr lang="en-US" sz="2200" dirty="0"/>
              <a:t>extreme values will throw off sample</a:t>
            </a:r>
            <a:endParaRPr lang="en-US" sz="2200" b="1" dirty="0"/>
          </a:p>
          <a:p>
            <a:pPr marL="0" indent="0">
              <a:buNone/>
            </a:pPr>
            <a:r>
              <a:rPr lang="en-US" sz="2000" b="1" i="1" dirty="0"/>
              <a:t>Sample size </a:t>
            </a:r>
            <a:endParaRPr lang="en-US" sz="2000" b="1" dirty="0"/>
          </a:p>
          <a:p>
            <a:pPr lvl="2"/>
            <a:r>
              <a:rPr lang="en-US" sz="2200" dirty="0"/>
              <a:t>small samples are less likely to be representative</a:t>
            </a:r>
            <a:endParaRPr lang="en-US" sz="2200" b="1" dirty="0"/>
          </a:p>
          <a:p>
            <a:pPr marL="0" indent="0">
              <a:buNone/>
            </a:pPr>
            <a:r>
              <a:rPr lang="en-US" sz="2000" b="1" i="1" dirty="0"/>
              <a:t>Sampling bias</a:t>
            </a:r>
            <a:endParaRPr lang="en-US" sz="2000" b="1" dirty="0"/>
          </a:p>
          <a:p>
            <a:pPr lvl="2"/>
            <a:r>
              <a:rPr lang="en-US" sz="2200" dirty="0"/>
              <a:t>Who/what are you going to sample?  </a:t>
            </a:r>
            <a:endParaRPr lang="en-US" sz="2200" b="1" dirty="0"/>
          </a:p>
          <a:p>
            <a:pPr lvl="2"/>
            <a:r>
              <a:rPr lang="en-US" sz="2200" dirty="0"/>
              <a:t>Things that are available. </a:t>
            </a:r>
          </a:p>
        </p:txBody>
      </p:sp>
    </p:spTree>
    <p:extLst>
      <p:ext uri="{BB962C8B-B14F-4D97-AF65-F5344CB8AC3E}">
        <p14:creationId xmlns:p14="http://schemas.microsoft.com/office/powerpoint/2010/main" val="2625207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9556" y="274638"/>
            <a:ext cx="7697244" cy="709918"/>
          </a:xfrm>
        </p:spPr>
        <p:txBody>
          <a:bodyPr>
            <a:normAutofit/>
          </a:bodyPr>
          <a:lstStyle/>
          <a:p>
            <a:pPr algn="l"/>
            <a:r>
              <a:rPr lang="en-US" sz="3200" dirty="0">
                <a:solidFill>
                  <a:schemeClr val="accent4"/>
                </a:solidFill>
              </a:rPr>
              <a:t>Selection errors</a:t>
            </a:r>
            <a:endParaRPr lang="en-US" sz="3200" b="1" dirty="0">
              <a:solidFill>
                <a:schemeClr val="accent4"/>
              </a:solidFill>
            </a:endParaRPr>
          </a:p>
        </p:txBody>
      </p:sp>
      <p:sp>
        <p:nvSpPr>
          <p:cNvPr id="3" name="Content Placeholder 2"/>
          <p:cNvSpPr>
            <a:spLocks noGrp="1"/>
          </p:cNvSpPr>
          <p:nvPr>
            <p:ph idx="1"/>
          </p:nvPr>
        </p:nvSpPr>
        <p:spPr>
          <a:xfrm>
            <a:off x="989556" y="984556"/>
            <a:ext cx="7697244" cy="5667812"/>
          </a:xfrm>
        </p:spPr>
        <p:txBody>
          <a:bodyPr anchor="t">
            <a:noAutofit/>
          </a:bodyPr>
          <a:lstStyle/>
          <a:p>
            <a:pPr marL="0" indent="0">
              <a:buNone/>
            </a:pPr>
            <a:r>
              <a:rPr lang="en-US" sz="2400" b="1" i="1" dirty="0"/>
              <a:t>Regression to the mean</a:t>
            </a:r>
            <a:endParaRPr lang="en-US" sz="2400" b="1" dirty="0"/>
          </a:p>
          <a:p>
            <a:pPr marL="873125" lvl="0"/>
            <a:r>
              <a:rPr lang="en-US" sz="2200" dirty="0"/>
              <a:t>Sports Illustrated jinx; Madden NFL jinx</a:t>
            </a:r>
            <a:endParaRPr lang="en-US" sz="2200" b="1" dirty="0"/>
          </a:p>
          <a:p>
            <a:pPr marL="873125" lvl="0"/>
            <a:r>
              <a:rPr lang="en-US" sz="2200" dirty="0"/>
              <a:t>Are children typically taller than their parents?</a:t>
            </a:r>
            <a:endParaRPr lang="en-US" sz="2200" b="1" dirty="0"/>
          </a:p>
          <a:p>
            <a:pPr marL="873125" lvl="0"/>
            <a:r>
              <a:rPr lang="en-US" sz="2200" dirty="0"/>
              <a:t>You bomb the first exam, but do better on the second.  Whew, now I know what I’m doing!</a:t>
            </a:r>
            <a:endParaRPr lang="en-US" sz="2400" b="1" dirty="0"/>
          </a:p>
          <a:p>
            <a:pPr marL="0" indent="0">
              <a:buNone/>
            </a:pPr>
            <a:endParaRPr lang="en-US" sz="2400" b="1" i="1" dirty="0"/>
          </a:p>
          <a:p>
            <a:pPr marL="0" indent="0">
              <a:buNone/>
            </a:pPr>
            <a:r>
              <a:rPr lang="en-US" sz="2400" b="1" i="1" dirty="0"/>
              <a:t>Dilution</a:t>
            </a:r>
            <a:endParaRPr lang="en-US" sz="2400" b="1" dirty="0"/>
          </a:p>
          <a:p>
            <a:pPr marL="809625" lvl="0"/>
            <a:r>
              <a:rPr lang="en-US" sz="2200" dirty="0"/>
              <a:t>unrelated information waters down people’s predictions.  </a:t>
            </a:r>
            <a:endParaRPr lang="en-US" sz="2200" b="1" dirty="0"/>
          </a:p>
          <a:p>
            <a:pPr marL="809625"/>
            <a:r>
              <a:rPr lang="en-US" sz="2200" i="1" dirty="0"/>
              <a:t>“Just the facts, ma’am”</a:t>
            </a:r>
            <a:endParaRPr lang="en-US" sz="2200" b="1" dirty="0"/>
          </a:p>
          <a:p>
            <a:pPr marL="0" indent="0">
              <a:buNone/>
            </a:pPr>
            <a:r>
              <a:rPr lang="en-US" sz="2000" dirty="0"/>
              <a:t> </a:t>
            </a:r>
            <a:endParaRPr lang="en-US" sz="2000" b="1" dirty="0"/>
          </a:p>
        </p:txBody>
      </p:sp>
    </p:spTree>
    <p:extLst>
      <p:ext uri="{BB962C8B-B14F-4D97-AF65-F5344CB8AC3E}">
        <p14:creationId xmlns:p14="http://schemas.microsoft.com/office/powerpoint/2010/main" val="2625207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4504" y="274638"/>
            <a:ext cx="7722296" cy="709918"/>
          </a:xfrm>
        </p:spPr>
        <p:txBody>
          <a:bodyPr>
            <a:normAutofit/>
          </a:bodyPr>
          <a:lstStyle/>
          <a:p>
            <a:pPr algn="l"/>
            <a:r>
              <a:rPr lang="en-US" sz="3200" dirty="0">
                <a:solidFill>
                  <a:schemeClr val="accent4"/>
                </a:solidFill>
              </a:rPr>
              <a:t>Integration errors</a:t>
            </a:r>
            <a:endParaRPr lang="en-US" sz="3200" b="1" dirty="0">
              <a:solidFill>
                <a:schemeClr val="accent4"/>
              </a:solidFill>
            </a:endParaRPr>
          </a:p>
        </p:txBody>
      </p:sp>
      <p:sp>
        <p:nvSpPr>
          <p:cNvPr id="3" name="Content Placeholder 2"/>
          <p:cNvSpPr>
            <a:spLocks noGrp="1"/>
          </p:cNvSpPr>
          <p:nvPr>
            <p:ph idx="1"/>
          </p:nvPr>
        </p:nvSpPr>
        <p:spPr>
          <a:xfrm>
            <a:off x="964504" y="984556"/>
            <a:ext cx="7722296" cy="5667812"/>
          </a:xfrm>
        </p:spPr>
        <p:txBody>
          <a:bodyPr anchor="t">
            <a:noAutofit/>
          </a:bodyPr>
          <a:lstStyle/>
          <a:p>
            <a:pPr marL="0" indent="0">
              <a:buNone/>
            </a:pPr>
            <a:r>
              <a:rPr lang="en-US" sz="2400" b="1" i="1" dirty="0"/>
              <a:t>Conjunction Fallacy</a:t>
            </a:r>
            <a:endParaRPr lang="en-US" sz="2400" b="1" dirty="0"/>
          </a:p>
          <a:p>
            <a:pPr marL="0" indent="0">
              <a:buNone/>
            </a:pPr>
            <a:r>
              <a:rPr lang="en-US" sz="2400" dirty="0"/>
              <a:t>I randomly select a student from this class:</a:t>
            </a:r>
            <a:endParaRPr lang="en-US" sz="2400" b="1" dirty="0"/>
          </a:p>
          <a:p>
            <a:pPr marL="795338" lvl="1" indent="-457200">
              <a:buFont typeface="+mj-lt"/>
              <a:buAutoNum type="alphaLcParenR"/>
            </a:pPr>
            <a:r>
              <a:rPr lang="en-US" sz="2200" dirty="0"/>
              <a:t>What is the probability that the student is a male?</a:t>
            </a:r>
            <a:endParaRPr lang="en-US" sz="2200" b="1" dirty="0"/>
          </a:p>
          <a:p>
            <a:pPr marL="795338" lvl="1" indent="-457200">
              <a:buFont typeface="+mj-lt"/>
              <a:buAutoNum type="alphaLcParenR"/>
            </a:pPr>
            <a:r>
              <a:rPr lang="en-US" sz="2200" dirty="0"/>
              <a:t>What is the probability that the student is a male who – on at least one occasion – drank more alcohol than he should have?</a:t>
            </a:r>
          </a:p>
          <a:p>
            <a:pPr marL="795338" lvl="1" indent="-457200">
              <a:buFont typeface="+mj-lt"/>
              <a:buAutoNum type="alphaLcParenR"/>
            </a:pPr>
            <a:r>
              <a:rPr lang="en-US" sz="2200" dirty="0"/>
              <a:t>Which of your two probabilities was larger?</a:t>
            </a:r>
          </a:p>
          <a:p>
            <a:pPr marL="339725" indent="-339725" algn="ctr">
              <a:buNone/>
            </a:pPr>
            <a:endParaRPr lang="en-US" sz="2400" b="1" dirty="0"/>
          </a:p>
        </p:txBody>
      </p:sp>
    </p:spTree>
    <p:extLst>
      <p:ext uri="{BB962C8B-B14F-4D97-AF65-F5344CB8AC3E}">
        <p14:creationId xmlns:p14="http://schemas.microsoft.com/office/powerpoint/2010/main" val="41783526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7030" y="274638"/>
            <a:ext cx="7709770" cy="709918"/>
          </a:xfrm>
        </p:spPr>
        <p:txBody>
          <a:bodyPr>
            <a:normAutofit/>
          </a:bodyPr>
          <a:lstStyle/>
          <a:p>
            <a:pPr algn="l"/>
            <a:r>
              <a:rPr lang="en-US" sz="3200" dirty="0">
                <a:solidFill>
                  <a:schemeClr val="accent4"/>
                </a:solidFill>
              </a:rPr>
              <a:t>Integration errors: </a:t>
            </a:r>
            <a:r>
              <a:rPr lang="en-US" sz="3200" dirty="0" err="1">
                <a:solidFill>
                  <a:schemeClr val="accent4"/>
                </a:solidFill>
              </a:rPr>
              <a:t>Covariation</a:t>
            </a:r>
            <a:endParaRPr lang="en-US" sz="3200" dirty="0">
              <a:solidFill>
                <a:schemeClr val="accent4"/>
              </a:solidFill>
            </a:endParaRPr>
          </a:p>
        </p:txBody>
      </p:sp>
      <p:sp>
        <p:nvSpPr>
          <p:cNvPr id="3" name="Content Placeholder 2"/>
          <p:cNvSpPr>
            <a:spLocks noGrp="1"/>
          </p:cNvSpPr>
          <p:nvPr>
            <p:ph idx="1"/>
          </p:nvPr>
        </p:nvSpPr>
        <p:spPr>
          <a:xfrm>
            <a:off x="977030" y="984556"/>
            <a:ext cx="7709770" cy="5667812"/>
          </a:xfrm>
        </p:spPr>
        <p:txBody>
          <a:bodyPr anchor="t">
            <a:noAutofit/>
          </a:bodyPr>
          <a:lstStyle/>
          <a:p>
            <a:pPr marL="0" indent="0" algn="ctr">
              <a:buNone/>
            </a:pPr>
            <a:endParaRPr lang="en-US" sz="2000" dirty="0"/>
          </a:p>
          <a:p>
            <a:pPr marL="0" indent="0">
              <a:buNone/>
            </a:pPr>
            <a:endParaRPr lang="en-US" sz="2000" dirty="0"/>
          </a:p>
          <a:p>
            <a:pPr marL="0" indent="0" algn="ctr">
              <a:buNone/>
            </a:pPr>
            <a:endParaRPr lang="en-US" sz="2000" dirty="0"/>
          </a:p>
          <a:p>
            <a:pPr marL="0" indent="0" algn="ctr">
              <a:buNone/>
            </a:pPr>
            <a:endParaRPr lang="en-US" sz="2000" dirty="0"/>
          </a:p>
          <a:p>
            <a:pPr marL="0" indent="0" algn="ctr">
              <a:buNone/>
            </a:pPr>
            <a:endParaRPr lang="en-US" sz="2000" dirty="0"/>
          </a:p>
          <a:p>
            <a:pPr marL="0" indent="0" algn="ctr">
              <a:buNone/>
            </a:pPr>
            <a:endParaRPr lang="en-US" sz="2000" dirty="0"/>
          </a:p>
          <a:p>
            <a:pPr marL="0" indent="0" algn="ctr">
              <a:buNone/>
            </a:pPr>
            <a:endParaRPr lang="en-US" sz="2000" dirty="0"/>
          </a:p>
          <a:p>
            <a:pPr marL="0" indent="0">
              <a:buNone/>
            </a:pPr>
            <a:r>
              <a:rPr lang="en-US" sz="2400" b="1" dirty="0"/>
              <a:t>Illusory correlation</a:t>
            </a:r>
            <a:r>
              <a:rPr lang="en-US" sz="2400" dirty="0"/>
              <a:t> – a mistaken impression that two variables ‘go together’.</a:t>
            </a:r>
          </a:p>
          <a:p>
            <a:pPr marL="0" indent="0">
              <a:buNone/>
            </a:pPr>
            <a:r>
              <a:rPr lang="en-US" sz="2400" dirty="0"/>
              <a:t>						</a:t>
            </a:r>
            <a:r>
              <a:rPr lang="en-US" sz="2400" dirty="0">
                <a:hlinkClick r:id="rId2"/>
              </a:rPr>
              <a:t>A little bit of truth…</a:t>
            </a:r>
            <a:endParaRPr lang="en-US" sz="2400" dirty="0"/>
          </a:p>
          <a:p>
            <a:pPr marL="0" indent="0" algn="ctr">
              <a:buNone/>
            </a:pPr>
            <a:endParaRPr lang="en-US" sz="2000" dirty="0"/>
          </a:p>
        </p:txBody>
      </p:sp>
      <p:graphicFrame>
        <p:nvGraphicFramePr>
          <p:cNvPr id="4" name="Table 3"/>
          <p:cNvGraphicFramePr>
            <a:graphicFrameLocks noGrp="1"/>
          </p:cNvGraphicFramePr>
          <p:nvPr>
            <p:extLst>
              <p:ext uri="{D42A27DB-BD31-4B8C-83A1-F6EECF244321}">
                <p14:modId xmlns:p14="http://schemas.microsoft.com/office/powerpoint/2010/main" val="561565521"/>
              </p:ext>
            </p:extLst>
          </p:nvPr>
        </p:nvGraphicFramePr>
        <p:xfrm>
          <a:off x="1100667" y="1694474"/>
          <a:ext cx="7281333" cy="2771694"/>
        </p:xfrm>
        <a:graphic>
          <a:graphicData uri="http://schemas.openxmlformats.org/drawingml/2006/table">
            <a:tbl>
              <a:tblPr firstRow="1" bandRow="1">
                <a:tableStyleId>{775DCB02-9BB8-47FD-8907-85C794F793BA}</a:tableStyleId>
              </a:tblPr>
              <a:tblGrid>
                <a:gridCol w="2218730">
                  <a:extLst>
                    <a:ext uri="{9D8B030D-6E8A-4147-A177-3AD203B41FA5}">
                      <a16:colId xmlns:a16="http://schemas.microsoft.com/office/drawing/2014/main" val="20000"/>
                    </a:ext>
                  </a:extLst>
                </a:gridCol>
                <a:gridCol w="2635492">
                  <a:extLst>
                    <a:ext uri="{9D8B030D-6E8A-4147-A177-3AD203B41FA5}">
                      <a16:colId xmlns:a16="http://schemas.microsoft.com/office/drawing/2014/main" val="20001"/>
                    </a:ext>
                  </a:extLst>
                </a:gridCol>
                <a:gridCol w="2427111">
                  <a:extLst>
                    <a:ext uri="{9D8B030D-6E8A-4147-A177-3AD203B41FA5}">
                      <a16:colId xmlns:a16="http://schemas.microsoft.com/office/drawing/2014/main" val="20002"/>
                    </a:ext>
                  </a:extLst>
                </a:gridCol>
              </a:tblGrid>
              <a:tr h="1283946">
                <a:tc>
                  <a:txBody>
                    <a:bodyPr/>
                    <a:lstStyle/>
                    <a:p>
                      <a:pPr algn="ctr"/>
                      <a:endParaRPr lang="en-US" sz="2400" dirty="0"/>
                    </a:p>
                    <a:p>
                      <a:pPr algn="ctr"/>
                      <a:endParaRPr lang="en-US" sz="2400" dirty="0"/>
                    </a:p>
                  </a:txBody>
                  <a:tcPr/>
                </a:tc>
                <a:tc>
                  <a:txBody>
                    <a:bodyPr/>
                    <a:lstStyle/>
                    <a:p>
                      <a:pPr algn="ctr"/>
                      <a:r>
                        <a:rPr lang="en-US" sz="2400" dirty="0"/>
                        <a:t>Scored</a:t>
                      </a:r>
                    </a:p>
                  </a:txBody>
                  <a:tcPr/>
                </a:tc>
                <a:tc>
                  <a:txBody>
                    <a:bodyPr/>
                    <a:lstStyle/>
                    <a:p>
                      <a:pPr algn="ctr"/>
                      <a:r>
                        <a:rPr lang="en-US" sz="2400" dirty="0"/>
                        <a:t>Failed to score</a:t>
                      </a:r>
                    </a:p>
                  </a:txBody>
                  <a:tcPr/>
                </a:tc>
                <a:extLst>
                  <a:ext uri="{0D108BD9-81ED-4DB2-BD59-A6C34878D82A}">
                    <a16:rowId xmlns:a16="http://schemas.microsoft.com/office/drawing/2014/main" val="10000"/>
                  </a:ext>
                </a:extLst>
              </a:tr>
              <a:tr h="743874">
                <a:tc>
                  <a:txBody>
                    <a:bodyPr/>
                    <a:lstStyle/>
                    <a:p>
                      <a:pPr algn="ctr"/>
                      <a:r>
                        <a:rPr lang="en-US" sz="2400" dirty="0"/>
                        <a:t>Stick toss</a:t>
                      </a:r>
                    </a:p>
                  </a:txBody>
                  <a:tcPr/>
                </a:tc>
                <a:tc>
                  <a:txBody>
                    <a:bodyPr/>
                    <a:lstStyle/>
                    <a:p>
                      <a:pPr algn="ctr"/>
                      <a:r>
                        <a:rPr lang="en-US" sz="2400" dirty="0"/>
                        <a:t>60%</a:t>
                      </a:r>
                    </a:p>
                  </a:txBody>
                  <a:tcPr/>
                </a:tc>
                <a:tc>
                  <a:txBody>
                    <a:bodyPr/>
                    <a:lstStyle/>
                    <a:p>
                      <a:pPr algn="ctr"/>
                      <a:r>
                        <a:rPr lang="en-US" sz="2400" dirty="0"/>
                        <a:t>20%</a:t>
                      </a:r>
                    </a:p>
                  </a:txBody>
                  <a:tcPr/>
                </a:tc>
                <a:extLst>
                  <a:ext uri="{0D108BD9-81ED-4DB2-BD59-A6C34878D82A}">
                    <a16:rowId xmlns:a16="http://schemas.microsoft.com/office/drawing/2014/main" val="10001"/>
                  </a:ext>
                </a:extLst>
              </a:tr>
              <a:tr h="743874">
                <a:tc>
                  <a:txBody>
                    <a:bodyPr/>
                    <a:lstStyle/>
                    <a:p>
                      <a:pPr algn="ctr"/>
                      <a:r>
                        <a:rPr lang="en-US" sz="2400" dirty="0"/>
                        <a:t>No stick toss</a:t>
                      </a:r>
                    </a:p>
                  </a:txBody>
                  <a:tcPr/>
                </a:tc>
                <a:tc>
                  <a:txBody>
                    <a:bodyPr/>
                    <a:lstStyle/>
                    <a:p>
                      <a:pPr algn="ctr"/>
                      <a:r>
                        <a:rPr lang="en-US" sz="2400" dirty="0"/>
                        <a:t>15%</a:t>
                      </a:r>
                    </a:p>
                  </a:txBody>
                  <a:tcPr/>
                </a:tc>
                <a:tc>
                  <a:txBody>
                    <a:bodyPr/>
                    <a:lstStyle/>
                    <a:p>
                      <a:pPr algn="ctr"/>
                      <a:r>
                        <a:rPr lang="en-US" sz="2400" dirty="0"/>
                        <a:t>5%</a:t>
                      </a: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1337598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9556" y="274638"/>
            <a:ext cx="7697244" cy="709918"/>
          </a:xfrm>
        </p:spPr>
        <p:txBody>
          <a:bodyPr>
            <a:normAutofit/>
          </a:bodyPr>
          <a:lstStyle/>
          <a:p>
            <a:pPr algn="l"/>
            <a:r>
              <a:rPr lang="en-US" sz="3200" dirty="0">
                <a:solidFill>
                  <a:schemeClr val="accent4"/>
                </a:solidFill>
              </a:rPr>
              <a:t>Preparing for the MCAS</a:t>
            </a:r>
          </a:p>
        </p:txBody>
      </p:sp>
      <p:sp>
        <p:nvSpPr>
          <p:cNvPr id="3" name="Content Placeholder 2"/>
          <p:cNvSpPr>
            <a:spLocks noGrp="1"/>
          </p:cNvSpPr>
          <p:nvPr>
            <p:ph idx="1"/>
          </p:nvPr>
        </p:nvSpPr>
        <p:spPr>
          <a:xfrm>
            <a:off x="989556" y="984556"/>
            <a:ext cx="7365304" cy="5667812"/>
          </a:xfrm>
        </p:spPr>
        <p:txBody>
          <a:bodyPr anchor="t">
            <a:noAutofit/>
          </a:bodyPr>
          <a:lstStyle/>
          <a:p>
            <a:pPr marL="0" indent="0" algn="ctr">
              <a:buNone/>
            </a:pPr>
            <a:endParaRPr lang="en-US" sz="2000" dirty="0"/>
          </a:p>
          <a:p>
            <a:pPr marL="0" indent="0">
              <a:buNone/>
            </a:pPr>
            <a:r>
              <a:rPr lang="en-US" sz="2400" dirty="0"/>
              <a:t>You are the principal of Belchertown High.  You are concerned that your 600 seniors won’t pass the MCAS.  Your brother-in-law - the Vice Principal - devises two test preparation plans.  </a:t>
            </a:r>
            <a:endParaRPr lang="en-US" sz="2400" b="1" dirty="0"/>
          </a:p>
          <a:p>
            <a:pPr marL="795338" lvl="1" indent="-457200">
              <a:buFont typeface="+mj-lt"/>
              <a:buAutoNum type="alphaLcParenR"/>
            </a:pPr>
            <a:r>
              <a:rPr lang="en-US" sz="2200" dirty="0"/>
              <a:t>400 people will fail.</a:t>
            </a:r>
            <a:endParaRPr lang="en-US" sz="2200" b="1" dirty="0"/>
          </a:p>
          <a:p>
            <a:pPr marL="795338" lvl="1" indent="-457200">
              <a:buFont typeface="+mj-lt"/>
              <a:buAutoNum type="alphaLcParenR"/>
            </a:pPr>
            <a:r>
              <a:rPr lang="en-US" sz="2200" dirty="0"/>
              <a:t>1/3 chance no one will fail; 2/3 chance all will fail.</a:t>
            </a:r>
            <a:endParaRPr lang="en-US" sz="2200" b="1" dirty="0"/>
          </a:p>
          <a:p>
            <a:pPr marL="0" indent="0">
              <a:buNone/>
            </a:pPr>
            <a:endParaRPr lang="en-US" sz="2400" b="1" dirty="0"/>
          </a:p>
          <a:p>
            <a:pPr marL="0" indent="0">
              <a:buNone/>
            </a:pPr>
            <a:r>
              <a:rPr lang="en-US" sz="2400" b="1" dirty="0"/>
              <a:t>Which plan do you choose?</a:t>
            </a:r>
          </a:p>
        </p:txBody>
      </p:sp>
    </p:spTree>
    <p:extLst>
      <p:ext uri="{BB962C8B-B14F-4D97-AF65-F5344CB8AC3E}">
        <p14:creationId xmlns:p14="http://schemas.microsoft.com/office/powerpoint/2010/main" val="38336490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1978" y="274638"/>
            <a:ext cx="7734822" cy="709918"/>
          </a:xfrm>
        </p:spPr>
        <p:txBody>
          <a:bodyPr>
            <a:normAutofit/>
          </a:bodyPr>
          <a:lstStyle/>
          <a:p>
            <a:pPr algn="l"/>
            <a:r>
              <a:rPr lang="en-US" sz="3200" dirty="0">
                <a:solidFill>
                  <a:schemeClr val="accent4"/>
                </a:solidFill>
              </a:rPr>
              <a:t>Preparing for the MCAS</a:t>
            </a:r>
          </a:p>
        </p:txBody>
      </p:sp>
      <p:sp>
        <p:nvSpPr>
          <p:cNvPr id="3" name="Content Placeholder 2"/>
          <p:cNvSpPr>
            <a:spLocks noGrp="1"/>
          </p:cNvSpPr>
          <p:nvPr>
            <p:ph idx="1"/>
          </p:nvPr>
        </p:nvSpPr>
        <p:spPr>
          <a:xfrm>
            <a:off x="951978" y="984556"/>
            <a:ext cx="7734822" cy="5667812"/>
          </a:xfrm>
        </p:spPr>
        <p:txBody>
          <a:bodyPr anchor="t">
            <a:noAutofit/>
          </a:bodyPr>
          <a:lstStyle/>
          <a:p>
            <a:pPr marL="0" indent="0" algn="ctr">
              <a:buNone/>
            </a:pPr>
            <a:endParaRPr lang="en-US" sz="2000" dirty="0"/>
          </a:p>
          <a:p>
            <a:pPr marL="0" indent="0">
              <a:buNone/>
            </a:pPr>
            <a:r>
              <a:rPr lang="en-US" sz="2400" dirty="0"/>
              <a:t>You decide to fire your stupid brother-in-law.  The new Vice Principal also devises two test preparation plans.  </a:t>
            </a:r>
            <a:endParaRPr lang="en-US" sz="2400" b="1" dirty="0"/>
          </a:p>
          <a:p>
            <a:pPr marL="795338" lvl="1" indent="-457200">
              <a:buFont typeface="+mj-lt"/>
              <a:buAutoNum type="alphaLcParenR" startAt="3"/>
            </a:pPr>
            <a:r>
              <a:rPr lang="en-US" sz="2200" dirty="0"/>
              <a:t>200 people will pass.</a:t>
            </a:r>
            <a:endParaRPr lang="en-US" sz="2200" b="1" dirty="0"/>
          </a:p>
          <a:p>
            <a:pPr marL="795338" lvl="1" indent="-457200">
              <a:buFont typeface="+mj-lt"/>
              <a:buAutoNum type="alphaLcParenR" startAt="3"/>
            </a:pPr>
            <a:r>
              <a:rPr lang="en-US" sz="2200" dirty="0"/>
              <a:t>2/3 chance no one will pass; 1/3 chance all will pass.</a:t>
            </a:r>
            <a:endParaRPr lang="en-US" sz="2200" b="1" dirty="0"/>
          </a:p>
          <a:p>
            <a:pPr marL="0" indent="0">
              <a:buNone/>
            </a:pPr>
            <a:endParaRPr lang="en-US" sz="2400" dirty="0"/>
          </a:p>
          <a:p>
            <a:pPr marL="0" indent="0">
              <a:buNone/>
            </a:pPr>
            <a:r>
              <a:rPr lang="en-US" sz="2400" b="1" dirty="0"/>
              <a:t>Which plan do you choose?</a:t>
            </a:r>
          </a:p>
        </p:txBody>
      </p:sp>
    </p:spTree>
    <p:extLst>
      <p:ext uri="{BB962C8B-B14F-4D97-AF65-F5344CB8AC3E}">
        <p14:creationId xmlns:p14="http://schemas.microsoft.com/office/powerpoint/2010/main" val="32964280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9918"/>
          </a:xfrm>
        </p:spPr>
        <p:txBody>
          <a:bodyPr>
            <a:normAutofit/>
          </a:bodyPr>
          <a:lstStyle/>
          <a:p>
            <a:pPr algn="l"/>
            <a:r>
              <a:rPr lang="en-US" sz="3200" dirty="0">
                <a:solidFill>
                  <a:schemeClr val="accent4"/>
                </a:solidFill>
              </a:rPr>
              <a:t>Integration error: Framing effects</a:t>
            </a:r>
          </a:p>
        </p:txBody>
      </p:sp>
      <p:sp>
        <p:nvSpPr>
          <p:cNvPr id="3" name="Content Placeholder 2"/>
          <p:cNvSpPr>
            <a:spLocks noGrp="1"/>
          </p:cNvSpPr>
          <p:nvPr>
            <p:ph idx="1"/>
          </p:nvPr>
        </p:nvSpPr>
        <p:spPr>
          <a:xfrm>
            <a:off x="964504" y="984556"/>
            <a:ext cx="7722296" cy="5667812"/>
          </a:xfrm>
        </p:spPr>
        <p:txBody>
          <a:bodyPr anchor="t">
            <a:noAutofit/>
          </a:bodyPr>
          <a:lstStyle/>
          <a:p>
            <a:pPr marL="0" indent="0">
              <a:buNone/>
            </a:pPr>
            <a:r>
              <a:rPr lang="en-US" sz="2400" dirty="0"/>
              <a:t>When our choices are framed in terms of: </a:t>
            </a:r>
          </a:p>
          <a:p>
            <a:pPr lvl="1"/>
            <a:r>
              <a:rPr lang="en-US" sz="2200" u="sng" dirty="0"/>
              <a:t>gains</a:t>
            </a:r>
            <a:r>
              <a:rPr lang="en-US" sz="2200" dirty="0"/>
              <a:t>, we are </a:t>
            </a:r>
            <a:r>
              <a:rPr lang="en-US" sz="2200" i="1" dirty="0"/>
              <a:t>risk-</a:t>
            </a:r>
            <a:r>
              <a:rPr lang="en-US" sz="2200" b="1" i="1" dirty="0">
                <a:solidFill>
                  <a:schemeClr val="accent3"/>
                </a:solidFill>
              </a:rPr>
              <a:t>aversive</a:t>
            </a:r>
            <a:r>
              <a:rPr lang="en-US" sz="2200" dirty="0"/>
              <a:t>.</a:t>
            </a:r>
          </a:p>
          <a:p>
            <a:pPr lvl="1"/>
            <a:r>
              <a:rPr lang="en-US" sz="2400" u="sng" dirty="0"/>
              <a:t>losses</a:t>
            </a:r>
            <a:r>
              <a:rPr lang="en-US" sz="2400" dirty="0"/>
              <a:t>, we are </a:t>
            </a:r>
            <a:r>
              <a:rPr lang="en-US" sz="2400" i="1" dirty="0"/>
              <a:t>risk-</a:t>
            </a:r>
            <a:r>
              <a:rPr lang="en-US" sz="2400" b="1" i="1" dirty="0">
                <a:solidFill>
                  <a:schemeClr val="accent1"/>
                </a:solidFill>
              </a:rPr>
              <a:t>seeking</a:t>
            </a:r>
            <a:r>
              <a:rPr lang="en-US" sz="2400" dirty="0"/>
              <a:t>.</a:t>
            </a:r>
          </a:p>
        </p:txBody>
      </p:sp>
      <p:pic>
        <p:nvPicPr>
          <p:cNvPr id="4" name="Picture 3"/>
          <p:cNvPicPr>
            <a:picLocks noChangeAspect="1"/>
          </p:cNvPicPr>
          <p:nvPr/>
        </p:nvPicPr>
        <p:blipFill>
          <a:blip r:embed="rId2"/>
          <a:stretch>
            <a:fillRect/>
          </a:stretch>
        </p:blipFill>
        <p:spPr>
          <a:xfrm>
            <a:off x="1565753" y="2616972"/>
            <a:ext cx="6003882" cy="4035396"/>
          </a:xfrm>
          <a:prstGeom prst="rect">
            <a:avLst/>
          </a:prstGeom>
        </p:spPr>
      </p:pic>
    </p:spTree>
    <p:extLst>
      <p:ext uri="{BB962C8B-B14F-4D97-AF65-F5344CB8AC3E}">
        <p14:creationId xmlns:p14="http://schemas.microsoft.com/office/powerpoint/2010/main" val="39963070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1744" y="274638"/>
            <a:ext cx="7540669" cy="709918"/>
          </a:xfrm>
        </p:spPr>
        <p:txBody>
          <a:bodyPr>
            <a:normAutofit fontScale="90000"/>
          </a:bodyPr>
          <a:lstStyle/>
          <a:p>
            <a:r>
              <a:rPr lang="en-US" sz="2800" dirty="0">
                <a:solidFill>
                  <a:schemeClr val="accent4"/>
                </a:solidFill>
              </a:rPr>
              <a:t>Integration errors: Do, Rupert, &amp; Wolford (2008): E1</a:t>
            </a:r>
          </a:p>
        </p:txBody>
      </p:sp>
      <p:sp>
        <p:nvSpPr>
          <p:cNvPr id="3" name="Content Placeholder 2"/>
          <p:cNvSpPr>
            <a:spLocks noGrp="1"/>
          </p:cNvSpPr>
          <p:nvPr>
            <p:ph idx="1"/>
          </p:nvPr>
        </p:nvSpPr>
        <p:spPr>
          <a:xfrm>
            <a:off x="951978" y="984556"/>
            <a:ext cx="7734822" cy="5667812"/>
          </a:xfrm>
        </p:spPr>
        <p:txBody>
          <a:bodyPr anchor="t">
            <a:noAutofit/>
          </a:bodyPr>
          <a:lstStyle/>
          <a:p>
            <a:pPr marL="508000" indent="-508000">
              <a:buNone/>
            </a:pPr>
            <a:r>
              <a:rPr lang="en-US" sz="2400" b="1" i="1" dirty="0"/>
              <a:t>Theoretical question</a:t>
            </a:r>
            <a:r>
              <a:rPr lang="en-US" sz="2400" dirty="0"/>
              <a:t>:</a:t>
            </a:r>
            <a:endParaRPr lang="en-US" sz="2400" b="1" i="1" dirty="0"/>
          </a:p>
          <a:p>
            <a:pPr marL="508000" indent="-508000">
              <a:buNone/>
            </a:pPr>
            <a:endParaRPr lang="en-US" sz="2400" b="1" i="1" dirty="0"/>
          </a:p>
          <a:p>
            <a:pPr marL="508000" indent="-508000">
              <a:buNone/>
            </a:pPr>
            <a:r>
              <a:rPr lang="en-US" sz="2400" b="1" i="1" dirty="0"/>
              <a:t>Empirical question</a:t>
            </a:r>
            <a:r>
              <a:rPr lang="en-US" sz="2400" dirty="0"/>
              <a:t>:</a:t>
            </a:r>
            <a:endParaRPr lang="en-US" sz="2400" b="1" dirty="0"/>
          </a:p>
          <a:p>
            <a:pPr marL="0" indent="0" algn="ctr">
              <a:buNone/>
            </a:pPr>
            <a:r>
              <a:rPr lang="en-US" sz="2400" dirty="0"/>
              <a:t> Experiment 1: DVD choice with adults </a:t>
            </a:r>
          </a:p>
        </p:txBody>
      </p:sp>
      <p:pic>
        <p:nvPicPr>
          <p:cNvPr id="4" name="Picture 3"/>
          <p:cNvPicPr>
            <a:picLocks noChangeAspect="1"/>
          </p:cNvPicPr>
          <p:nvPr/>
        </p:nvPicPr>
        <p:blipFill>
          <a:blip r:embed="rId3"/>
          <a:stretch>
            <a:fillRect/>
          </a:stretch>
        </p:blipFill>
        <p:spPr>
          <a:xfrm>
            <a:off x="1002077" y="3494761"/>
            <a:ext cx="7330971" cy="2592888"/>
          </a:xfrm>
          <a:prstGeom prst="rect">
            <a:avLst/>
          </a:prstGeom>
        </p:spPr>
      </p:pic>
    </p:spTree>
    <p:extLst>
      <p:ext uri="{BB962C8B-B14F-4D97-AF65-F5344CB8AC3E}">
        <p14:creationId xmlns:p14="http://schemas.microsoft.com/office/powerpoint/2010/main" val="14032464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4504" y="274638"/>
            <a:ext cx="7722296" cy="709918"/>
          </a:xfrm>
        </p:spPr>
        <p:txBody>
          <a:bodyPr>
            <a:normAutofit fontScale="90000"/>
          </a:bodyPr>
          <a:lstStyle/>
          <a:p>
            <a:pPr algn="l"/>
            <a:r>
              <a:rPr lang="en-US" sz="2800" dirty="0">
                <a:solidFill>
                  <a:schemeClr val="accent4"/>
                </a:solidFill>
              </a:rPr>
              <a:t>Integration errors: Do, Rupert, &amp; Wolford (2008): E2</a:t>
            </a:r>
          </a:p>
        </p:txBody>
      </p:sp>
      <p:sp>
        <p:nvSpPr>
          <p:cNvPr id="3" name="Content Placeholder 2"/>
          <p:cNvSpPr>
            <a:spLocks noGrp="1"/>
          </p:cNvSpPr>
          <p:nvPr>
            <p:ph idx="1"/>
          </p:nvPr>
        </p:nvSpPr>
        <p:spPr>
          <a:xfrm>
            <a:off x="964504" y="984556"/>
            <a:ext cx="7722296" cy="5667812"/>
          </a:xfrm>
        </p:spPr>
        <p:txBody>
          <a:bodyPr anchor="t">
            <a:noAutofit/>
          </a:bodyPr>
          <a:lstStyle/>
          <a:p>
            <a:pPr marL="0" indent="0">
              <a:buNone/>
            </a:pPr>
            <a:r>
              <a:rPr lang="en-US" sz="2400" b="1" i="1" dirty="0"/>
              <a:t>Experiment 2</a:t>
            </a:r>
            <a:r>
              <a:rPr lang="en-US" sz="2400" dirty="0"/>
              <a:t>: Halloween candy with kids</a:t>
            </a:r>
            <a:endParaRPr lang="en-US" sz="2400" b="1" dirty="0"/>
          </a:p>
          <a:p>
            <a:pPr marL="0" indent="0">
              <a:buNone/>
            </a:pPr>
            <a:r>
              <a:rPr lang="en-US" sz="2400" dirty="0"/>
              <a:t> </a:t>
            </a:r>
            <a:endParaRPr lang="en-US" sz="2400" b="1" dirty="0"/>
          </a:p>
          <a:p>
            <a:pPr marL="0" indent="0">
              <a:buNone/>
            </a:pPr>
            <a:endParaRPr lang="en-US" sz="2400" b="1" i="1" dirty="0"/>
          </a:p>
          <a:p>
            <a:pPr marL="0" indent="0">
              <a:buNone/>
            </a:pPr>
            <a:endParaRPr lang="en-US" sz="2400" b="1" i="1" dirty="0"/>
          </a:p>
          <a:p>
            <a:pPr marL="0" indent="0">
              <a:buNone/>
            </a:pPr>
            <a:endParaRPr lang="en-US" sz="2400" b="1" i="1" dirty="0"/>
          </a:p>
          <a:p>
            <a:pPr marL="0" indent="0">
              <a:buNone/>
            </a:pPr>
            <a:r>
              <a:rPr lang="en-US" sz="2400" b="1" i="1" dirty="0"/>
              <a:t>Interpretation</a:t>
            </a:r>
            <a:r>
              <a:rPr lang="en-US" sz="2400" dirty="0"/>
              <a:t>: </a:t>
            </a:r>
            <a:endParaRPr lang="en-US" sz="2400" b="1" dirty="0"/>
          </a:p>
          <a:p>
            <a:pPr marL="746125" lvl="0"/>
            <a:r>
              <a:rPr lang="en-US" sz="2200" dirty="0"/>
              <a:t>Are these data consistent with the peak-end rule?</a:t>
            </a:r>
            <a:endParaRPr lang="en-US" sz="2200" b="1" dirty="0"/>
          </a:p>
          <a:p>
            <a:pPr marL="746125"/>
            <a:r>
              <a:rPr lang="en-US" sz="2200" dirty="0"/>
              <a:t>Do you think the results of the experiment might differ if the gifts were more valuable? </a:t>
            </a:r>
          </a:p>
        </p:txBody>
      </p:sp>
      <p:pic>
        <p:nvPicPr>
          <p:cNvPr id="5" name="Picture 4"/>
          <p:cNvPicPr>
            <a:picLocks noChangeAspect="1"/>
          </p:cNvPicPr>
          <p:nvPr/>
        </p:nvPicPr>
        <p:blipFill>
          <a:blip r:embed="rId3"/>
          <a:stretch>
            <a:fillRect/>
          </a:stretch>
        </p:blipFill>
        <p:spPr>
          <a:xfrm>
            <a:off x="1014968" y="1694474"/>
            <a:ext cx="7284944" cy="2297559"/>
          </a:xfrm>
          <a:prstGeom prst="rect">
            <a:avLst/>
          </a:prstGeom>
        </p:spPr>
      </p:pic>
    </p:spTree>
    <p:extLst>
      <p:ext uri="{BB962C8B-B14F-4D97-AF65-F5344CB8AC3E}">
        <p14:creationId xmlns:p14="http://schemas.microsoft.com/office/powerpoint/2010/main" val="23901040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4608" y="274638"/>
            <a:ext cx="7315200" cy="709918"/>
          </a:xfrm>
        </p:spPr>
        <p:txBody>
          <a:bodyPr>
            <a:normAutofit/>
          </a:bodyPr>
          <a:lstStyle/>
          <a:p>
            <a:pPr algn="l"/>
            <a:r>
              <a:rPr lang="en-US" sz="3200" dirty="0">
                <a:solidFill>
                  <a:schemeClr val="accent4"/>
                </a:solidFill>
              </a:rPr>
              <a:t>Outline: Decision Making</a:t>
            </a:r>
          </a:p>
        </p:txBody>
      </p:sp>
      <p:sp>
        <p:nvSpPr>
          <p:cNvPr id="3" name="Content Placeholder 2"/>
          <p:cNvSpPr>
            <a:spLocks noGrp="1"/>
          </p:cNvSpPr>
          <p:nvPr>
            <p:ph idx="1"/>
          </p:nvPr>
        </p:nvSpPr>
        <p:spPr>
          <a:xfrm>
            <a:off x="1014608" y="984556"/>
            <a:ext cx="7315200" cy="5667812"/>
          </a:xfrm>
        </p:spPr>
        <p:txBody>
          <a:bodyPr>
            <a:noAutofit/>
          </a:bodyPr>
          <a:lstStyle/>
          <a:p>
            <a:pPr marL="457200" indent="-457200">
              <a:buClr>
                <a:schemeClr val="accent4"/>
              </a:buClr>
              <a:buFont typeface="+mj-lt"/>
              <a:buAutoNum type="arabicParenR"/>
            </a:pPr>
            <a:r>
              <a:rPr lang="en-US" sz="2400" dirty="0"/>
              <a:t>Describe the difference between decision making under certainty and decision making under uncertainty. </a:t>
            </a:r>
            <a:endParaRPr lang="en-US" sz="2400" b="1" dirty="0"/>
          </a:p>
          <a:p>
            <a:pPr marL="457200" indent="-457200">
              <a:buClr>
                <a:schemeClr val="accent4"/>
              </a:buClr>
              <a:buFont typeface="+mj-lt"/>
              <a:buAutoNum type="arabicParenR"/>
            </a:pPr>
            <a:r>
              <a:rPr lang="en-US" sz="2400" dirty="0"/>
              <a:t>Briefly discuss the rules for decision making under certainty.</a:t>
            </a:r>
            <a:endParaRPr lang="en-US" sz="2400" b="1" dirty="0"/>
          </a:p>
          <a:p>
            <a:pPr marL="457200" indent="-457200">
              <a:buClr>
                <a:schemeClr val="accent4"/>
              </a:buClr>
              <a:buFont typeface="+mj-lt"/>
              <a:buAutoNum type="arabicParenR"/>
            </a:pPr>
            <a:r>
              <a:rPr lang="en-US" sz="2400" dirty="0"/>
              <a:t>Describe the steps for making a decision under uncertainty and describe the kinds of errors typically made at each step in the process. </a:t>
            </a:r>
            <a:endParaRPr lang="en-US" sz="2400" b="1" dirty="0"/>
          </a:p>
          <a:p>
            <a:pPr marL="457200" indent="-457200">
              <a:buClr>
                <a:schemeClr val="accent4"/>
              </a:buClr>
              <a:buFont typeface="+mj-lt"/>
              <a:buAutoNum type="arabicParenR"/>
            </a:pPr>
            <a:r>
              <a:rPr lang="en-US" sz="2400" dirty="0"/>
              <a:t>Define and illustrate some common decision making heuristics.</a:t>
            </a:r>
            <a:r>
              <a:rPr lang="en-US" sz="2000" dirty="0"/>
              <a:t> </a:t>
            </a:r>
            <a:endParaRPr lang="en-US" sz="2000" b="1" dirty="0"/>
          </a:p>
        </p:txBody>
      </p:sp>
    </p:spTree>
    <p:extLst>
      <p:ext uri="{BB962C8B-B14F-4D97-AF65-F5344CB8AC3E}">
        <p14:creationId xmlns:p14="http://schemas.microsoft.com/office/powerpoint/2010/main" val="18024522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9140" y="274638"/>
            <a:ext cx="7897660" cy="709918"/>
          </a:xfrm>
        </p:spPr>
        <p:txBody>
          <a:bodyPr>
            <a:noAutofit/>
          </a:bodyPr>
          <a:lstStyle/>
          <a:p>
            <a:pPr algn="ctr"/>
            <a:r>
              <a:rPr lang="en-US" sz="2600" dirty="0">
                <a:solidFill>
                  <a:schemeClr val="accent4"/>
                </a:solidFill>
              </a:rPr>
              <a:t>Classic Integration error: Ignoring the base rate</a:t>
            </a:r>
            <a:br>
              <a:rPr lang="en-US" sz="2600" dirty="0">
                <a:solidFill>
                  <a:schemeClr val="accent4"/>
                </a:solidFill>
              </a:rPr>
            </a:br>
            <a:r>
              <a:rPr lang="en-US" sz="2600" dirty="0" err="1">
                <a:solidFill>
                  <a:schemeClr val="accent4"/>
                </a:solidFill>
              </a:rPr>
              <a:t>Kahneman</a:t>
            </a:r>
            <a:r>
              <a:rPr lang="en-US" sz="2600" dirty="0">
                <a:solidFill>
                  <a:schemeClr val="accent4"/>
                </a:solidFill>
              </a:rPr>
              <a:t> &amp;</a:t>
            </a:r>
            <a:r>
              <a:rPr lang="en-US" sz="2600" dirty="0" err="1">
                <a:solidFill>
                  <a:schemeClr val="accent4"/>
                </a:solidFill>
              </a:rPr>
              <a:t>Tversky</a:t>
            </a:r>
            <a:r>
              <a:rPr lang="en-US" sz="2600" dirty="0">
                <a:solidFill>
                  <a:schemeClr val="accent4"/>
                </a:solidFill>
              </a:rPr>
              <a:t> (1973)</a:t>
            </a:r>
          </a:p>
        </p:txBody>
      </p:sp>
      <p:sp>
        <p:nvSpPr>
          <p:cNvPr id="3" name="Content Placeholder 2"/>
          <p:cNvSpPr>
            <a:spLocks noGrp="1"/>
          </p:cNvSpPr>
          <p:nvPr>
            <p:ph idx="1"/>
          </p:nvPr>
        </p:nvSpPr>
        <p:spPr>
          <a:xfrm>
            <a:off x="951978" y="984556"/>
            <a:ext cx="7734822" cy="5667812"/>
          </a:xfrm>
        </p:spPr>
        <p:txBody>
          <a:bodyPr anchor="t">
            <a:noAutofit/>
          </a:bodyPr>
          <a:lstStyle/>
          <a:p>
            <a:pPr marL="0" indent="0">
              <a:buNone/>
            </a:pPr>
            <a:endParaRPr lang="en-US" sz="2000" dirty="0"/>
          </a:p>
          <a:p>
            <a:pPr marL="0" indent="0">
              <a:buNone/>
            </a:pPr>
            <a:r>
              <a:rPr lang="en-US" sz="2400" dirty="0"/>
              <a:t>3 factors should influence judgments:</a:t>
            </a:r>
            <a:endParaRPr lang="en-US" sz="2400" b="1" dirty="0"/>
          </a:p>
          <a:p>
            <a:pPr marL="873125" lvl="0"/>
            <a:r>
              <a:rPr lang="en-US" sz="2200" dirty="0"/>
              <a:t>Base rate</a:t>
            </a:r>
            <a:endParaRPr lang="en-US" sz="2200" b="1" dirty="0"/>
          </a:p>
          <a:p>
            <a:pPr marL="873125" lvl="0"/>
            <a:r>
              <a:rPr lang="en-US" sz="2200" dirty="0"/>
              <a:t>Individuating information</a:t>
            </a:r>
            <a:endParaRPr lang="en-US" sz="2200" b="1" dirty="0"/>
          </a:p>
          <a:p>
            <a:pPr marL="873125" lvl="0"/>
            <a:r>
              <a:rPr lang="en-US" sz="2200" dirty="0"/>
              <a:t>Reliability of individuating information</a:t>
            </a:r>
            <a:endParaRPr lang="en-US" sz="2200" b="1" dirty="0"/>
          </a:p>
          <a:p>
            <a:pPr marL="0" indent="0" algn="ctr">
              <a:buNone/>
            </a:pPr>
            <a:r>
              <a:rPr lang="en-US" sz="2000" dirty="0"/>
              <a:t> </a:t>
            </a:r>
            <a:endParaRPr lang="en-US" sz="2000" b="1" dirty="0"/>
          </a:p>
        </p:txBody>
      </p:sp>
    </p:spTree>
    <p:extLst>
      <p:ext uri="{BB962C8B-B14F-4D97-AF65-F5344CB8AC3E}">
        <p14:creationId xmlns:p14="http://schemas.microsoft.com/office/powerpoint/2010/main" val="7888262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7132" y="274638"/>
            <a:ext cx="7659668" cy="709918"/>
          </a:xfrm>
        </p:spPr>
        <p:txBody>
          <a:bodyPr>
            <a:normAutofit fontScale="90000"/>
          </a:bodyPr>
          <a:lstStyle/>
          <a:p>
            <a:pPr algn="ctr"/>
            <a:r>
              <a:rPr lang="en-US" dirty="0">
                <a:solidFill>
                  <a:schemeClr val="accent4"/>
                </a:solidFill>
              </a:rPr>
              <a:t>Classic Integration error: Ignoring the base rate</a:t>
            </a:r>
            <a:br>
              <a:rPr lang="en-US" dirty="0">
                <a:solidFill>
                  <a:schemeClr val="accent4"/>
                </a:solidFill>
              </a:rPr>
            </a:br>
            <a:r>
              <a:rPr lang="en-US" dirty="0">
                <a:solidFill>
                  <a:schemeClr val="accent4"/>
                </a:solidFill>
              </a:rPr>
              <a:t>Kahneman &amp;Tversky (1973)</a:t>
            </a:r>
            <a:endParaRPr lang="en-US" sz="2800" dirty="0"/>
          </a:p>
        </p:txBody>
      </p:sp>
      <p:sp>
        <p:nvSpPr>
          <p:cNvPr id="3" name="Content Placeholder 2"/>
          <p:cNvSpPr>
            <a:spLocks noGrp="1"/>
          </p:cNvSpPr>
          <p:nvPr>
            <p:ph idx="1"/>
          </p:nvPr>
        </p:nvSpPr>
        <p:spPr>
          <a:xfrm>
            <a:off x="457200" y="984556"/>
            <a:ext cx="8229600" cy="5667812"/>
          </a:xfrm>
        </p:spPr>
        <p:txBody>
          <a:bodyPr anchor="t">
            <a:noAutofit/>
          </a:bodyPr>
          <a:lstStyle/>
          <a:p>
            <a:pPr marL="0" indent="0" algn="ctr">
              <a:buNone/>
            </a:pPr>
            <a:endParaRPr lang="en-US" sz="2000" dirty="0"/>
          </a:p>
          <a:p>
            <a:pPr marL="0" indent="0" algn="ctr">
              <a:buNone/>
            </a:pPr>
            <a:endParaRPr lang="en-US" sz="2000" b="1" dirty="0"/>
          </a:p>
          <a:p>
            <a:pPr marL="0" indent="0" algn="ctr">
              <a:buNone/>
            </a:pPr>
            <a:endParaRPr lang="en-US" sz="2000" b="1" dirty="0"/>
          </a:p>
          <a:p>
            <a:pPr marL="0" indent="0" algn="ctr">
              <a:buNone/>
            </a:pPr>
            <a:endParaRPr lang="en-US" sz="2000" b="1" dirty="0"/>
          </a:p>
          <a:p>
            <a:pPr marL="0" indent="0" algn="ctr">
              <a:buNone/>
            </a:pPr>
            <a:endParaRPr lang="en-US" sz="2000" b="1" dirty="0"/>
          </a:p>
          <a:p>
            <a:pPr marL="0" indent="0" algn="ctr">
              <a:buNone/>
            </a:pPr>
            <a:endParaRPr lang="en-US" sz="2000" b="1" dirty="0"/>
          </a:p>
          <a:p>
            <a:pPr marL="0" indent="0" algn="ctr">
              <a:buNone/>
            </a:pPr>
            <a:endParaRPr lang="en-US" sz="2000" b="1" dirty="0"/>
          </a:p>
          <a:p>
            <a:pPr marL="0" indent="0" algn="ctr">
              <a:buNone/>
            </a:pPr>
            <a:endParaRPr lang="en-US" sz="2000" b="1" dirty="0"/>
          </a:p>
          <a:p>
            <a:pPr marL="0" indent="0" algn="ctr">
              <a:buNone/>
            </a:pPr>
            <a:endParaRPr lang="en-US" sz="2000" b="1" dirty="0"/>
          </a:p>
          <a:p>
            <a:pPr marL="0" indent="0" algn="ctr">
              <a:buNone/>
            </a:pPr>
            <a:endParaRPr lang="en-US" sz="2000" b="1" dirty="0"/>
          </a:p>
          <a:p>
            <a:pPr marL="0" indent="0" algn="ctr">
              <a:buNone/>
            </a:pPr>
            <a:endParaRPr lang="en-US" sz="2000" b="1" dirty="0"/>
          </a:p>
          <a:p>
            <a:pPr marL="0" indent="0" algn="ctr">
              <a:buNone/>
            </a:pPr>
            <a:endParaRPr lang="en-US" sz="2000" b="1" dirty="0"/>
          </a:p>
          <a:p>
            <a:pPr marL="0" indent="0" algn="ctr">
              <a:buNone/>
            </a:pPr>
            <a:endParaRPr lang="en-US" sz="2000" b="1" dirty="0"/>
          </a:p>
          <a:p>
            <a:pPr marL="0" indent="0" algn="ctr">
              <a:buNone/>
            </a:pPr>
            <a:endParaRPr lang="en-US" sz="2000" b="1" dirty="0"/>
          </a:p>
          <a:p>
            <a:pPr marL="0" indent="0">
              <a:buNone/>
            </a:pPr>
            <a:r>
              <a:rPr lang="en-US" sz="2000" b="1" dirty="0"/>
              <a:t>	How likely is someone to be a grad student in each area?</a:t>
            </a:r>
          </a:p>
        </p:txBody>
      </p:sp>
      <p:graphicFrame>
        <p:nvGraphicFramePr>
          <p:cNvPr id="5" name="Table 4"/>
          <p:cNvGraphicFramePr>
            <a:graphicFrameLocks noGrp="1"/>
          </p:cNvGraphicFramePr>
          <p:nvPr>
            <p:extLst>
              <p:ext uri="{D42A27DB-BD31-4B8C-83A1-F6EECF244321}">
                <p14:modId xmlns:p14="http://schemas.microsoft.com/office/powerpoint/2010/main" val="260927040"/>
              </p:ext>
            </p:extLst>
          </p:nvPr>
        </p:nvGraphicFramePr>
        <p:xfrm>
          <a:off x="1027132" y="1069223"/>
          <a:ext cx="7277624" cy="5047948"/>
        </p:xfrm>
        <a:graphic>
          <a:graphicData uri="http://schemas.openxmlformats.org/drawingml/2006/table">
            <a:tbl>
              <a:tblPr firstRow="1" firstCol="1" bandRow="1">
                <a:tableStyleId>{00A15C55-8517-42AA-B614-E9B94910E393}</a:tableStyleId>
              </a:tblPr>
              <a:tblGrid>
                <a:gridCol w="1819406">
                  <a:extLst>
                    <a:ext uri="{9D8B030D-6E8A-4147-A177-3AD203B41FA5}">
                      <a16:colId xmlns:a16="http://schemas.microsoft.com/office/drawing/2014/main" val="20000"/>
                    </a:ext>
                  </a:extLst>
                </a:gridCol>
                <a:gridCol w="1819406">
                  <a:extLst>
                    <a:ext uri="{9D8B030D-6E8A-4147-A177-3AD203B41FA5}">
                      <a16:colId xmlns:a16="http://schemas.microsoft.com/office/drawing/2014/main" val="20001"/>
                    </a:ext>
                  </a:extLst>
                </a:gridCol>
                <a:gridCol w="1819406">
                  <a:extLst>
                    <a:ext uri="{9D8B030D-6E8A-4147-A177-3AD203B41FA5}">
                      <a16:colId xmlns:a16="http://schemas.microsoft.com/office/drawing/2014/main" val="20002"/>
                    </a:ext>
                  </a:extLst>
                </a:gridCol>
                <a:gridCol w="1819406">
                  <a:extLst>
                    <a:ext uri="{9D8B030D-6E8A-4147-A177-3AD203B41FA5}">
                      <a16:colId xmlns:a16="http://schemas.microsoft.com/office/drawing/2014/main" val="20003"/>
                    </a:ext>
                  </a:extLst>
                </a:gridCol>
              </a:tblGrid>
              <a:tr h="715457">
                <a:tc>
                  <a:txBody>
                    <a:bodyPr/>
                    <a:lstStyle/>
                    <a:p>
                      <a:pPr algn="ctr"/>
                      <a:r>
                        <a:rPr lang="en-US" sz="2000" dirty="0"/>
                        <a:t>Areas of Study</a:t>
                      </a:r>
                    </a:p>
                  </a:txBody>
                  <a:tcPr/>
                </a:tc>
                <a:tc>
                  <a:txBody>
                    <a:bodyPr/>
                    <a:lstStyle/>
                    <a:p>
                      <a:pPr algn="ctr"/>
                      <a:r>
                        <a:rPr lang="en-US" sz="2000" dirty="0"/>
                        <a:t>Base</a:t>
                      </a:r>
                      <a:r>
                        <a:rPr lang="en-US" sz="2000" baseline="0" dirty="0"/>
                        <a:t> Rate</a:t>
                      </a:r>
                      <a:endParaRPr lang="en-US" sz="2000" dirty="0"/>
                    </a:p>
                  </a:txBody>
                  <a:tcPr/>
                </a:tc>
                <a:tc>
                  <a:txBody>
                    <a:bodyPr/>
                    <a:lstStyle/>
                    <a:p>
                      <a:pPr algn="ctr"/>
                      <a:r>
                        <a:rPr lang="en-US" sz="2000" dirty="0"/>
                        <a:t>Similarity</a:t>
                      </a:r>
                      <a:r>
                        <a:rPr lang="en-US" sz="2000" baseline="0" dirty="0"/>
                        <a:t> Judgments</a:t>
                      </a:r>
                      <a:endParaRPr lang="en-US" sz="2000" dirty="0"/>
                    </a:p>
                  </a:txBody>
                  <a:tcPr/>
                </a:tc>
                <a:tc>
                  <a:txBody>
                    <a:bodyPr/>
                    <a:lstStyle/>
                    <a:p>
                      <a:pPr algn="ctr"/>
                      <a:r>
                        <a:rPr lang="en-US" sz="2000" dirty="0"/>
                        <a:t>Likelihood</a:t>
                      </a:r>
                    </a:p>
                  </a:txBody>
                  <a:tcPr/>
                </a:tc>
                <a:extLst>
                  <a:ext uri="{0D108BD9-81ED-4DB2-BD59-A6C34878D82A}">
                    <a16:rowId xmlns:a16="http://schemas.microsoft.com/office/drawing/2014/main" val="10000"/>
                  </a:ext>
                </a:extLst>
              </a:tr>
              <a:tr h="414511">
                <a:tc>
                  <a:txBody>
                    <a:bodyPr/>
                    <a:lstStyle/>
                    <a:p>
                      <a:r>
                        <a:rPr lang="en-US" sz="2000" dirty="0"/>
                        <a:t>Business</a:t>
                      </a:r>
                    </a:p>
                  </a:txBody>
                  <a:tcPr/>
                </a:tc>
                <a:tc>
                  <a:txBody>
                    <a:bodyPr/>
                    <a:lstStyle/>
                    <a:p>
                      <a:pPr algn="ctr"/>
                      <a:r>
                        <a:rPr lang="en-US" sz="2000" dirty="0"/>
                        <a:t>15</a:t>
                      </a:r>
                    </a:p>
                  </a:txBody>
                  <a:tcPr/>
                </a:tc>
                <a:tc>
                  <a:txBody>
                    <a:bodyPr/>
                    <a:lstStyle/>
                    <a:p>
                      <a:pPr algn="ctr"/>
                      <a:endParaRPr lang="en-US" sz="2000" dirty="0"/>
                    </a:p>
                  </a:txBody>
                  <a:tcPr/>
                </a:tc>
                <a:tc>
                  <a:txBody>
                    <a:bodyPr/>
                    <a:lstStyle/>
                    <a:p>
                      <a:pPr algn="ctr"/>
                      <a:endParaRPr lang="en-US" sz="2000" dirty="0"/>
                    </a:p>
                  </a:txBody>
                  <a:tcPr/>
                </a:tc>
                <a:extLst>
                  <a:ext uri="{0D108BD9-81ED-4DB2-BD59-A6C34878D82A}">
                    <a16:rowId xmlns:a16="http://schemas.microsoft.com/office/drawing/2014/main" val="10001"/>
                  </a:ext>
                </a:extLst>
              </a:tr>
              <a:tr h="414511">
                <a:tc>
                  <a:txBody>
                    <a:bodyPr/>
                    <a:lstStyle/>
                    <a:p>
                      <a:r>
                        <a:rPr lang="en-US" sz="2000" dirty="0"/>
                        <a:t>Computers</a:t>
                      </a:r>
                    </a:p>
                  </a:txBody>
                  <a:tcPr/>
                </a:tc>
                <a:tc>
                  <a:txBody>
                    <a:bodyPr/>
                    <a:lstStyle/>
                    <a:p>
                      <a:pPr algn="ctr"/>
                      <a:r>
                        <a:rPr lang="en-US" sz="2000" dirty="0"/>
                        <a:t>7</a:t>
                      </a:r>
                    </a:p>
                  </a:txBody>
                  <a:tcPr/>
                </a:tc>
                <a:tc>
                  <a:txBody>
                    <a:bodyPr/>
                    <a:lstStyle/>
                    <a:p>
                      <a:pPr algn="ctr"/>
                      <a:endParaRPr lang="en-US" sz="2000" dirty="0"/>
                    </a:p>
                  </a:txBody>
                  <a:tcPr/>
                </a:tc>
                <a:tc>
                  <a:txBody>
                    <a:bodyPr/>
                    <a:lstStyle/>
                    <a:p>
                      <a:pPr algn="ctr"/>
                      <a:endParaRPr lang="en-US" sz="2000" dirty="0"/>
                    </a:p>
                  </a:txBody>
                  <a:tcPr/>
                </a:tc>
                <a:extLst>
                  <a:ext uri="{0D108BD9-81ED-4DB2-BD59-A6C34878D82A}">
                    <a16:rowId xmlns:a16="http://schemas.microsoft.com/office/drawing/2014/main" val="10002"/>
                  </a:ext>
                </a:extLst>
              </a:tr>
              <a:tr h="414511">
                <a:tc>
                  <a:txBody>
                    <a:bodyPr/>
                    <a:lstStyle/>
                    <a:p>
                      <a:r>
                        <a:rPr lang="en-US" sz="2000" dirty="0"/>
                        <a:t>Engineering</a:t>
                      </a:r>
                    </a:p>
                  </a:txBody>
                  <a:tcPr/>
                </a:tc>
                <a:tc>
                  <a:txBody>
                    <a:bodyPr/>
                    <a:lstStyle/>
                    <a:p>
                      <a:pPr algn="ctr"/>
                      <a:r>
                        <a:rPr lang="en-US" sz="2000" dirty="0"/>
                        <a:t>9</a:t>
                      </a:r>
                    </a:p>
                  </a:txBody>
                  <a:tcPr/>
                </a:tc>
                <a:tc>
                  <a:txBody>
                    <a:bodyPr/>
                    <a:lstStyle/>
                    <a:p>
                      <a:pPr algn="ctr"/>
                      <a:endParaRPr lang="en-US" sz="2000" dirty="0"/>
                    </a:p>
                  </a:txBody>
                  <a:tcPr/>
                </a:tc>
                <a:tc>
                  <a:txBody>
                    <a:bodyPr/>
                    <a:lstStyle/>
                    <a:p>
                      <a:pPr algn="ctr"/>
                      <a:endParaRPr lang="en-US" sz="2000" dirty="0"/>
                    </a:p>
                  </a:txBody>
                  <a:tcPr/>
                </a:tc>
                <a:extLst>
                  <a:ext uri="{0D108BD9-81ED-4DB2-BD59-A6C34878D82A}">
                    <a16:rowId xmlns:a16="http://schemas.microsoft.com/office/drawing/2014/main" val="10003"/>
                  </a:ext>
                </a:extLst>
              </a:tr>
              <a:tr h="414511">
                <a:tc>
                  <a:txBody>
                    <a:bodyPr/>
                    <a:lstStyle/>
                    <a:p>
                      <a:r>
                        <a:rPr lang="en-US" sz="2000" dirty="0"/>
                        <a:t>Humanities</a:t>
                      </a:r>
                    </a:p>
                  </a:txBody>
                  <a:tcPr/>
                </a:tc>
                <a:tc>
                  <a:txBody>
                    <a:bodyPr/>
                    <a:lstStyle/>
                    <a:p>
                      <a:pPr algn="ctr"/>
                      <a:r>
                        <a:rPr lang="en-US" sz="2000" dirty="0"/>
                        <a:t>20</a:t>
                      </a:r>
                    </a:p>
                  </a:txBody>
                  <a:tcPr/>
                </a:tc>
                <a:tc>
                  <a:txBody>
                    <a:bodyPr/>
                    <a:lstStyle/>
                    <a:p>
                      <a:pPr algn="ctr"/>
                      <a:endParaRPr lang="en-US" sz="2000" dirty="0"/>
                    </a:p>
                  </a:txBody>
                  <a:tcPr/>
                </a:tc>
                <a:tc>
                  <a:txBody>
                    <a:bodyPr/>
                    <a:lstStyle/>
                    <a:p>
                      <a:pPr algn="ctr"/>
                      <a:endParaRPr lang="en-US" sz="2000" dirty="0"/>
                    </a:p>
                  </a:txBody>
                  <a:tcPr/>
                </a:tc>
                <a:extLst>
                  <a:ext uri="{0D108BD9-81ED-4DB2-BD59-A6C34878D82A}">
                    <a16:rowId xmlns:a16="http://schemas.microsoft.com/office/drawing/2014/main" val="10004"/>
                  </a:ext>
                </a:extLst>
              </a:tr>
              <a:tr h="414511">
                <a:tc>
                  <a:txBody>
                    <a:bodyPr/>
                    <a:lstStyle/>
                    <a:p>
                      <a:r>
                        <a:rPr lang="en-US" sz="2000" dirty="0"/>
                        <a:t>Law</a:t>
                      </a:r>
                    </a:p>
                  </a:txBody>
                  <a:tcPr/>
                </a:tc>
                <a:tc>
                  <a:txBody>
                    <a:bodyPr/>
                    <a:lstStyle/>
                    <a:p>
                      <a:pPr algn="ctr"/>
                      <a:r>
                        <a:rPr lang="en-US" sz="2000" dirty="0"/>
                        <a:t>9</a:t>
                      </a:r>
                    </a:p>
                  </a:txBody>
                  <a:tcPr/>
                </a:tc>
                <a:tc>
                  <a:txBody>
                    <a:bodyPr/>
                    <a:lstStyle/>
                    <a:p>
                      <a:pPr algn="ctr"/>
                      <a:endParaRPr lang="en-US" sz="2000" dirty="0"/>
                    </a:p>
                  </a:txBody>
                  <a:tcPr/>
                </a:tc>
                <a:tc>
                  <a:txBody>
                    <a:bodyPr/>
                    <a:lstStyle/>
                    <a:p>
                      <a:pPr algn="ctr"/>
                      <a:endParaRPr lang="en-US" sz="2000" dirty="0"/>
                    </a:p>
                  </a:txBody>
                  <a:tcPr/>
                </a:tc>
                <a:extLst>
                  <a:ext uri="{0D108BD9-81ED-4DB2-BD59-A6C34878D82A}">
                    <a16:rowId xmlns:a16="http://schemas.microsoft.com/office/drawing/2014/main" val="10005"/>
                  </a:ext>
                </a:extLst>
              </a:tr>
              <a:tr h="414511">
                <a:tc>
                  <a:txBody>
                    <a:bodyPr/>
                    <a:lstStyle/>
                    <a:p>
                      <a:r>
                        <a:rPr lang="en-US" sz="2000" dirty="0"/>
                        <a:t>Library</a:t>
                      </a:r>
                    </a:p>
                  </a:txBody>
                  <a:tcPr/>
                </a:tc>
                <a:tc>
                  <a:txBody>
                    <a:bodyPr/>
                    <a:lstStyle/>
                    <a:p>
                      <a:pPr algn="ctr"/>
                      <a:r>
                        <a:rPr lang="en-US" sz="2000" dirty="0"/>
                        <a:t>3</a:t>
                      </a:r>
                    </a:p>
                  </a:txBody>
                  <a:tcPr/>
                </a:tc>
                <a:tc>
                  <a:txBody>
                    <a:bodyPr/>
                    <a:lstStyle/>
                    <a:p>
                      <a:pPr algn="ctr"/>
                      <a:endParaRPr lang="en-US" sz="2000" dirty="0"/>
                    </a:p>
                  </a:txBody>
                  <a:tcPr/>
                </a:tc>
                <a:tc>
                  <a:txBody>
                    <a:bodyPr/>
                    <a:lstStyle/>
                    <a:p>
                      <a:pPr algn="ctr"/>
                      <a:endParaRPr lang="en-US" sz="2000" dirty="0"/>
                    </a:p>
                  </a:txBody>
                  <a:tcPr/>
                </a:tc>
                <a:extLst>
                  <a:ext uri="{0D108BD9-81ED-4DB2-BD59-A6C34878D82A}">
                    <a16:rowId xmlns:a16="http://schemas.microsoft.com/office/drawing/2014/main" val="10006"/>
                  </a:ext>
                </a:extLst>
              </a:tr>
              <a:tr h="414511">
                <a:tc>
                  <a:txBody>
                    <a:bodyPr/>
                    <a:lstStyle/>
                    <a:p>
                      <a:r>
                        <a:rPr lang="en-US" sz="2000" dirty="0"/>
                        <a:t>Medicine</a:t>
                      </a:r>
                    </a:p>
                  </a:txBody>
                  <a:tcPr/>
                </a:tc>
                <a:tc>
                  <a:txBody>
                    <a:bodyPr/>
                    <a:lstStyle/>
                    <a:p>
                      <a:pPr algn="ctr"/>
                      <a:r>
                        <a:rPr lang="en-US" sz="2000" dirty="0"/>
                        <a:t>8</a:t>
                      </a:r>
                    </a:p>
                  </a:txBody>
                  <a:tcPr/>
                </a:tc>
                <a:tc>
                  <a:txBody>
                    <a:bodyPr/>
                    <a:lstStyle/>
                    <a:p>
                      <a:pPr algn="ctr"/>
                      <a:endParaRPr lang="en-US" sz="2000" dirty="0"/>
                    </a:p>
                  </a:txBody>
                  <a:tcPr/>
                </a:tc>
                <a:tc>
                  <a:txBody>
                    <a:bodyPr/>
                    <a:lstStyle/>
                    <a:p>
                      <a:pPr algn="ctr"/>
                      <a:endParaRPr lang="en-US" sz="2000" dirty="0"/>
                    </a:p>
                  </a:txBody>
                  <a:tcPr/>
                </a:tc>
                <a:extLst>
                  <a:ext uri="{0D108BD9-81ED-4DB2-BD59-A6C34878D82A}">
                    <a16:rowId xmlns:a16="http://schemas.microsoft.com/office/drawing/2014/main" val="10007"/>
                  </a:ext>
                </a:extLst>
              </a:tr>
              <a:tr h="715457">
                <a:tc>
                  <a:txBody>
                    <a:bodyPr/>
                    <a:lstStyle/>
                    <a:p>
                      <a:r>
                        <a:rPr lang="en-US" sz="2000" dirty="0"/>
                        <a:t>Natural Sciences</a:t>
                      </a:r>
                    </a:p>
                  </a:txBody>
                  <a:tcPr/>
                </a:tc>
                <a:tc>
                  <a:txBody>
                    <a:bodyPr/>
                    <a:lstStyle/>
                    <a:p>
                      <a:pPr algn="ctr"/>
                      <a:r>
                        <a:rPr lang="en-US" sz="2000" dirty="0"/>
                        <a:t>12</a:t>
                      </a:r>
                    </a:p>
                  </a:txBody>
                  <a:tcPr/>
                </a:tc>
                <a:tc>
                  <a:txBody>
                    <a:bodyPr/>
                    <a:lstStyle/>
                    <a:p>
                      <a:pPr algn="ctr"/>
                      <a:endParaRPr lang="en-US" sz="2000" dirty="0"/>
                    </a:p>
                  </a:txBody>
                  <a:tcPr/>
                </a:tc>
                <a:tc>
                  <a:txBody>
                    <a:bodyPr/>
                    <a:lstStyle/>
                    <a:p>
                      <a:pPr algn="ctr"/>
                      <a:endParaRPr lang="en-US" sz="2000" dirty="0"/>
                    </a:p>
                  </a:txBody>
                  <a:tcPr/>
                </a:tc>
                <a:extLst>
                  <a:ext uri="{0D108BD9-81ED-4DB2-BD59-A6C34878D82A}">
                    <a16:rowId xmlns:a16="http://schemas.microsoft.com/office/drawing/2014/main" val="10008"/>
                  </a:ext>
                </a:extLst>
              </a:tr>
              <a:tr h="715457">
                <a:tc>
                  <a:txBody>
                    <a:bodyPr/>
                    <a:lstStyle/>
                    <a:p>
                      <a:r>
                        <a:rPr lang="en-US" sz="2000" dirty="0"/>
                        <a:t>Social Sciences</a:t>
                      </a:r>
                    </a:p>
                  </a:txBody>
                  <a:tcPr/>
                </a:tc>
                <a:tc>
                  <a:txBody>
                    <a:bodyPr/>
                    <a:lstStyle/>
                    <a:p>
                      <a:pPr algn="ctr"/>
                      <a:r>
                        <a:rPr lang="en-US" sz="2000" dirty="0"/>
                        <a:t>17</a:t>
                      </a:r>
                    </a:p>
                  </a:txBody>
                  <a:tcPr/>
                </a:tc>
                <a:tc>
                  <a:txBody>
                    <a:bodyPr/>
                    <a:lstStyle/>
                    <a:p>
                      <a:pPr algn="ctr"/>
                      <a:endParaRPr lang="en-US" sz="2000" dirty="0"/>
                    </a:p>
                  </a:txBody>
                  <a:tcPr/>
                </a:tc>
                <a:tc>
                  <a:txBody>
                    <a:bodyPr/>
                    <a:lstStyle/>
                    <a:p>
                      <a:pPr algn="ctr"/>
                      <a:endParaRPr lang="en-US" sz="2000" dirty="0"/>
                    </a:p>
                  </a:txBody>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16924924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795A8AB-1A49-5E49-8413-B58FB82C0100}"/>
              </a:ext>
            </a:extLst>
          </p:cNvPr>
          <p:cNvSpPr>
            <a:spLocks noGrp="1"/>
          </p:cNvSpPr>
          <p:nvPr>
            <p:ph idx="1"/>
          </p:nvPr>
        </p:nvSpPr>
        <p:spPr>
          <a:xfrm>
            <a:off x="1027132" y="1135477"/>
            <a:ext cx="7290150" cy="5578473"/>
          </a:xfrm>
        </p:spPr>
        <p:txBody>
          <a:bodyPr anchor="t">
            <a:normAutofit/>
          </a:bodyPr>
          <a:lstStyle/>
          <a:p>
            <a:pPr marL="0" indent="0" algn="ctr">
              <a:buNone/>
            </a:pPr>
            <a:r>
              <a:rPr lang="en-US" sz="2400" dirty="0"/>
              <a:t>Individuating Information</a:t>
            </a:r>
          </a:p>
          <a:p>
            <a:pPr marL="0" indent="0">
              <a:buNone/>
            </a:pPr>
            <a:r>
              <a:rPr lang="en-US" sz="2400" dirty="0"/>
              <a:t>Tom W. is of high intelligence, although lacking in true creativity. He has a need for order and clarity, and for neat and tidy systems in which every detail finds its appropriate place. His writing is rather dull and mechanical, occasionally enlivened by somewhat corny puns and by flashes of imagination of the sci-fi type. He has a strong drive for competence. He seems to feel little sympathy for other people and does not enjoy interacting with others. Self-centered, he nonetheless has a deep moral sense.</a:t>
            </a:r>
          </a:p>
        </p:txBody>
      </p:sp>
      <p:sp>
        <p:nvSpPr>
          <p:cNvPr id="4" name="Title 1">
            <a:extLst>
              <a:ext uri="{FF2B5EF4-FFF2-40B4-BE49-F238E27FC236}">
                <a16:creationId xmlns:a16="http://schemas.microsoft.com/office/drawing/2014/main" id="{A76BF8D8-19CC-944C-9594-8FEF37225A11}"/>
              </a:ext>
            </a:extLst>
          </p:cNvPr>
          <p:cNvSpPr>
            <a:spLocks noGrp="1"/>
          </p:cNvSpPr>
          <p:nvPr>
            <p:ph type="title"/>
          </p:nvPr>
        </p:nvSpPr>
        <p:spPr>
          <a:xfrm>
            <a:off x="1027132" y="274638"/>
            <a:ext cx="7659668" cy="709918"/>
          </a:xfrm>
        </p:spPr>
        <p:txBody>
          <a:bodyPr>
            <a:noAutofit/>
          </a:bodyPr>
          <a:lstStyle/>
          <a:p>
            <a:pPr algn="ctr"/>
            <a:r>
              <a:rPr lang="en-US" sz="2600" dirty="0">
                <a:solidFill>
                  <a:schemeClr val="accent4"/>
                </a:solidFill>
              </a:rPr>
              <a:t>Classic Integration error: Ignoring the base rate</a:t>
            </a:r>
            <a:br>
              <a:rPr lang="en-US" sz="2600" dirty="0">
                <a:solidFill>
                  <a:schemeClr val="accent4"/>
                </a:solidFill>
              </a:rPr>
            </a:br>
            <a:r>
              <a:rPr lang="en-US" sz="2600" dirty="0">
                <a:solidFill>
                  <a:schemeClr val="accent4"/>
                </a:solidFill>
              </a:rPr>
              <a:t>Kahneman &amp;Tversky (1973)</a:t>
            </a:r>
            <a:endParaRPr lang="en-US" sz="2600" dirty="0"/>
          </a:p>
        </p:txBody>
      </p:sp>
    </p:spTree>
    <p:extLst>
      <p:ext uri="{BB962C8B-B14F-4D97-AF65-F5344CB8AC3E}">
        <p14:creationId xmlns:p14="http://schemas.microsoft.com/office/powerpoint/2010/main" val="34068694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9918"/>
          </a:xfrm>
        </p:spPr>
        <p:txBody>
          <a:bodyPr>
            <a:noAutofit/>
          </a:bodyPr>
          <a:lstStyle/>
          <a:p>
            <a:pPr algn="ctr"/>
            <a:r>
              <a:rPr lang="en-US" sz="2600" dirty="0">
                <a:solidFill>
                  <a:schemeClr val="accent4"/>
                </a:solidFill>
              </a:rPr>
              <a:t>Classic Integration error: Ignoring the base rate</a:t>
            </a:r>
            <a:br>
              <a:rPr lang="en-US" sz="2600" dirty="0">
                <a:solidFill>
                  <a:schemeClr val="accent4"/>
                </a:solidFill>
              </a:rPr>
            </a:br>
            <a:r>
              <a:rPr lang="en-US" sz="2600" dirty="0" err="1">
                <a:solidFill>
                  <a:schemeClr val="accent4"/>
                </a:solidFill>
              </a:rPr>
              <a:t>Kahneman</a:t>
            </a:r>
            <a:r>
              <a:rPr lang="en-US" sz="2600" dirty="0">
                <a:solidFill>
                  <a:schemeClr val="accent4"/>
                </a:solidFill>
              </a:rPr>
              <a:t> &amp;</a:t>
            </a:r>
            <a:r>
              <a:rPr lang="en-US" sz="2600" dirty="0" err="1">
                <a:solidFill>
                  <a:schemeClr val="accent4"/>
                </a:solidFill>
              </a:rPr>
              <a:t>Tversky</a:t>
            </a:r>
            <a:r>
              <a:rPr lang="en-US" sz="2600" dirty="0">
                <a:solidFill>
                  <a:schemeClr val="accent4"/>
                </a:solidFill>
              </a:rPr>
              <a:t> (1973)</a:t>
            </a:r>
          </a:p>
        </p:txBody>
      </p:sp>
      <p:sp>
        <p:nvSpPr>
          <p:cNvPr id="3" name="Content Placeholder 2"/>
          <p:cNvSpPr>
            <a:spLocks noGrp="1"/>
          </p:cNvSpPr>
          <p:nvPr>
            <p:ph idx="1"/>
          </p:nvPr>
        </p:nvSpPr>
        <p:spPr>
          <a:xfrm>
            <a:off x="457200" y="984556"/>
            <a:ext cx="8229600" cy="5667812"/>
          </a:xfrm>
        </p:spPr>
        <p:txBody>
          <a:bodyPr anchor="t">
            <a:noAutofit/>
          </a:bodyPr>
          <a:lstStyle/>
          <a:p>
            <a:pPr marL="0" indent="0" algn="ctr">
              <a:buNone/>
            </a:pPr>
            <a:endParaRPr lang="en-US" sz="2000" dirty="0"/>
          </a:p>
          <a:p>
            <a:pPr marL="0" indent="0" algn="ctr">
              <a:buNone/>
            </a:pPr>
            <a:endParaRPr lang="en-US" sz="2000" b="1" dirty="0"/>
          </a:p>
          <a:p>
            <a:pPr marL="0" indent="0" algn="ctr">
              <a:buNone/>
            </a:pPr>
            <a:endParaRPr lang="en-US" sz="2000" b="1" dirty="0"/>
          </a:p>
          <a:p>
            <a:pPr marL="0" indent="0" algn="ctr">
              <a:buNone/>
            </a:pPr>
            <a:endParaRPr lang="en-US" sz="2000" b="1" dirty="0"/>
          </a:p>
          <a:p>
            <a:pPr marL="0" indent="0" algn="ctr">
              <a:buNone/>
            </a:pPr>
            <a:endParaRPr lang="en-US" sz="2000" b="1" dirty="0"/>
          </a:p>
          <a:p>
            <a:pPr marL="0" indent="0" algn="ctr">
              <a:buNone/>
            </a:pPr>
            <a:endParaRPr lang="en-US" sz="2000" b="1" dirty="0"/>
          </a:p>
          <a:p>
            <a:pPr marL="0" indent="0" algn="ctr">
              <a:buNone/>
            </a:pPr>
            <a:endParaRPr lang="en-US" sz="2000" b="1" dirty="0"/>
          </a:p>
          <a:p>
            <a:pPr marL="0" indent="0" algn="ctr">
              <a:buNone/>
            </a:pPr>
            <a:endParaRPr lang="en-US" sz="2000" b="1" dirty="0"/>
          </a:p>
          <a:p>
            <a:pPr marL="0" indent="0" algn="ctr">
              <a:buNone/>
            </a:pPr>
            <a:endParaRPr lang="en-US" sz="2000" b="1" dirty="0"/>
          </a:p>
          <a:p>
            <a:pPr marL="0" indent="0" algn="ctr">
              <a:buNone/>
            </a:pPr>
            <a:endParaRPr lang="en-US" sz="2000" b="1" dirty="0"/>
          </a:p>
          <a:p>
            <a:pPr marL="0" indent="0" algn="ctr">
              <a:buNone/>
            </a:pPr>
            <a:endParaRPr lang="en-US" sz="2000" b="1" dirty="0"/>
          </a:p>
          <a:p>
            <a:pPr marL="0" indent="0" algn="ctr">
              <a:buNone/>
            </a:pPr>
            <a:endParaRPr lang="en-US" sz="2000" b="1" dirty="0"/>
          </a:p>
          <a:p>
            <a:pPr marL="0" indent="0" algn="ctr">
              <a:buNone/>
            </a:pPr>
            <a:endParaRPr lang="en-US" sz="2000" b="1" dirty="0"/>
          </a:p>
          <a:p>
            <a:pPr marL="0" indent="0" algn="ctr">
              <a:buNone/>
            </a:pPr>
            <a:endParaRPr lang="en-US" sz="2000" b="1" dirty="0"/>
          </a:p>
          <a:p>
            <a:pPr marL="0" indent="0">
              <a:buNone/>
            </a:pPr>
            <a:r>
              <a:rPr lang="en-US" sz="2000" b="1" dirty="0"/>
              <a:t>	How similar is Tom W. to a typical grad student in each area?</a:t>
            </a:r>
          </a:p>
        </p:txBody>
      </p:sp>
      <p:graphicFrame>
        <p:nvGraphicFramePr>
          <p:cNvPr id="5" name="Table 4"/>
          <p:cNvGraphicFramePr>
            <a:graphicFrameLocks noGrp="1"/>
          </p:cNvGraphicFramePr>
          <p:nvPr>
            <p:extLst>
              <p:ext uri="{D42A27DB-BD31-4B8C-83A1-F6EECF244321}">
                <p14:modId xmlns:p14="http://schemas.microsoft.com/office/powerpoint/2010/main" val="725059207"/>
              </p:ext>
            </p:extLst>
          </p:nvPr>
        </p:nvGraphicFramePr>
        <p:xfrm>
          <a:off x="941250" y="1294488"/>
          <a:ext cx="7363504" cy="5047948"/>
        </p:xfrm>
        <a:graphic>
          <a:graphicData uri="http://schemas.openxmlformats.org/drawingml/2006/table">
            <a:tbl>
              <a:tblPr firstRow="1" firstCol="1" bandRow="1">
                <a:tableStyleId>{00A15C55-8517-42AA-B614-E9B94910E393}</a:tableStyleId>
              </a:tblPr>
              <a:tblGrid>
                <a:gridCol w="1840876">
                  <a:extLst>
                    <a:ext uri="{9D8B030D-6E8A-4147-A177-3AD203B41FA5}">
                      <a16:colId xmlns:a16="http://schemas.microsoft.com/office/drawing/2014/main" val="20000"/>
                    </a:ext>
                  </a:extLst>
                </a:gridCol>
                <a:gridCol w="1840876">
                  <a:extLst>
                    <a:ext uri="{9D8B030D-6E8A-4147-A177-3AD203B41FA5}">
                      <a16:colId xmlns:a16="http://schemas.microsoft.com/office/drawing/2014/main" val="20001"/>
                    </a:ext>
                  </a:extLst>
                </a:gridCol>
                <a:gridCol w="1840876">
                  <a:extLst>
                    <a:ext uri="{9D8B030D-6E8A-4147-A177-3AD203B41FA5}">
                      <a16:colId xmlns:a16="http://schemas.microsoft.com/office/drawing/2014/main" val="20002"/>
                    </a:ext>
                  </a:extLst>
                </a:gridCol>
                <a:gridCol w="1840876">
                  <a:extLst>
                    <a:ext uri="{9D8B030D-6E8A-4147-A177-3AD203B41FA5}">
                      <a16:colId xmlns:a16="http://schemas.microsoft.com/office/drawing/2014/main" val="20003"/>
                    </a:ext>
                  </a:extLst>
                </a:gridCol>
              </a:tblGrid>
              <a:tr h="715457">
                <a:tc>
                  <a:txBody>
                    <a:bodyPr/>
                    <a:lstStyle/>
                    <a:p>
                      <a:pPr algn="ctr"/>
                      <a:r>
                        <a:rPr lang="en-US" sz="2000" dirty="0"/>
                        <a:t>Areas of Study</a:t>
                      </a:r>
                    </a:p>
                  </a:txBody>
                  <a:tcPr/>
                </a:tc>
                <a:tc>
                  <a:txBody>
                    <a:bodyPr/>
                    <a:lstStyle/>
                    <a:p>
                      <a:pPr algn="ctr"/>
                      <a:r>
                        <a:rPr lang="en-US" sz="2000" dirty="0"/>
                        <a:t>Base</a:t>
                      </a:r>
                      <a:r>
                        <a:rPr lang="en-US" sz="2000" baseline="0" dirty="0"/>
                        <a:t> Rate</a:t>
                      </a:r>
                      <a:endParaRPr lang="en-US" sz="2000" dirty="0"/>
                    </a:p>
                  </a:txBody>
                  <a:tcPr/>
                </a:tc>
                <a:tc>
                  <a:txBody>
                    <a:bodyPr/>
                    <a:lstStyle/>
                    <a:p>
                      <a:pPr algn="ctr"/>
                      <a:r>
                        <a:rPr lang="en-US" sz="2000" dirty="0"/>
                        <a:t>Similarity</a:t>
                      </a:r>
                      <a:r>
                        <a:rPr lang="en-US" sz="2000" baseline="0" dirty="0"/>
                        <a:t> Judgments</a:t>
                      </a:r>
                      <a:endParaRPr lang="en-US" sz="2000" dirty="0"/>
                    </a:p>
                  </a:txBody>
                  <a:tcPr/>
                </a:tc>
                <a:tc>
                  <a:txBody>
                    <a:bodyPr/>
                    <a:lstStyle/>
                    <a:p>
                      <a:pPr algn="ctr"/>
                      <a:r>
                        <a:rPr lang="en-US" sz="2000" dirty="0"/>
                        <a:t>Likelihood</a:t>
                      </a:r>
                    </a:p>
                  </a:txBody>
                  <a:tcPr/>
                </a:tc>
                <a:extLst>
                  <a:ext uri="{0D108BD9-81ED-4DB2-BD59-A6C34878D82A}">
                    <a16:rowId xmlns:a16="http://schemas.microsoft.com/office/drawing/2014/main" val="10000"/>
                  </a:ext>
                </a:extLst>
              </a:tr>
              <a:tr h="414511">
                <a:tc>
                  <a:txBody>
                    <a:bodyPr/>
                    <a:lstStyle/>
                    <a:p>
                      <a:r>
                        <a:rPr lang="en-US" sz="2000" dirty="0"/>
                        <a:t>Business</a:t>
                      </a:r>
                    </a:p>
                  </a:txBody>
                  <a:tcPr/>
                </a:tc>
                <a:tc>
                  <a:txBody>
                    <a:bodyPr/>
                    <a:lstStyle/>
                    <a:p>
                      <a:pPr algn="ctr"/>
                      <a:r>
                        <a:rPr lang="en-US" sz="2000" dirty="0"/>
                        <a:t>15</a:t>
                      </a:r>
                    </a:p>
                  </a:txBody>
                  <a:tcPr/>
                </a:tc>
                <a:tc>
                  <a:txBody>
                    <a:bodyPr/>
                    <a:lstStyle/>
                    <a:p>
                      <a:pPr algn="ctr"/>
                      <a:r>
                        <a:rPr lang="en-US" sz="2000" dirty="0"/>
                        <a:t>3.9</a:t>
                      </a:r>
                    </a:p>
                  </a:txBody>
                  <a:tcPr/>
                </a:tc>
                <a:tc>
                  <a:txBody>
                    <a:bodyPr/>
                    <a:lstStyle/>
                    <a:p>
                      <a:pPr algn="ctr"/>
                      <a:endParaRPr lang="en-US" sz="2000" dirty="0"/>
                    </a:p>
                  </a:txBody>
                  <a:tcPr/>
                </a:tc>
                <a:extLst>
                  <a:ext uri="{0D108BD9-81ED-4DB2-BD59-A6C34878D82A}">
                    <a16:rowId xmlns:a16="http://schemas.microsoft.com/office/drawing/2014/main" val="10001"/>
                  </a:ext>
                </a:extLst>
              </a:tr>
              <a:tr h="414511">
                <a:tc>
                  <a:txBody>
                    <a:bodyPr/>
                    <a:lstStyle/>
                    <a:p>
                      <a:r>
                        <a:rPr lang="en-US" sz="2000" dirty="0"/>
                        <a:t>Computers</a:t>
                      </a:r>
                    </a:p>
                  </a:txBody>
                  <a:tcPr/>
                </a:tc>
                <a:tc>
                  <a:txBody>
                    <a:bodyPr/>
                    <a:lstStyle/>
                    <a:p>
                      <a:pPr algn="ctr"/>
                      <a:r>
                        <a:rPr lang="en-US" sz="2000" dirty="0"/>
                        <a:t>7</a:t>
                      </a:r>
                    </a:p>
                  </a:txBody>
                  <a:tcPr/>
                </a:tc>
                <a:tc>
                  <a:txBody>
                    <a:bodyPr/>
                    <a:lstStyle/>
                    <a:p>
                      <a:pPr algn="ctr"/>
                      <a:r>
                        <a:rPr lang="en-US" sz="2000" dirty="0"/>
                        <a:t>2.1</a:t>
                      </a:r>
                    </a:p>
                  </a:txBody>
                  <a:tcPr/>
                </a:tc>
                <a:tc>
                  <a:txBody>
                    <a:bodyPr/>
                    <a:lstStyle/>
                    <a:p>
                      <a:pPr algn="ctr"/>
                      <a:endParaRPr lang="en-US" sz="2000" dirty="0"/>
                    </a:p>
                  </a:txBody>
                  <a:tcPr/>
                </a:tc>
                <a:extLst>
                  <a:ext uri="{0D108BD9-81ED-4DB2-BD59-A6C34878D82A}">
                    <a16:rowId xmlns:a16="http://schemas.microsoft.com/office/drawing/2014/main" val="10002"/>
                  </a:ext>
                </a:extLst>
              </a:tr>
              <a:tr h="414511">
                <a:tc>
                  <a:txBody>
                    <a:bodyPr/>
                    <a:lstStyle/>
                    <a:p>
                      <a:r>
                        <a:rPr lang="en-US" sz="2000" dirty="0"/>
                        <a:t>Engineering</a:t>
                      </a:r>
                    </a:p>
                  </a:txBody>
                  <a:tcPr/>
                </a:tc>
                <a:tc>
                  <a:txBody>
                    <a:bodyPr/>
                    <a:lstStyle/>
                    <a:p>
                      <a:pPr algn="ctr"/>
                      <a:r>
                        <a:rPr lang="en-US" sz="2000" dirty="0"/>
                        <a:t>9</a:t>
                      </a:r>
                    </a:p>
                  </a:txBody>
                  <a:tcPr/>
                </a:tc>
                <a:tc>
                  <a:txBody>
                    <a:bodyPr/>
                    <a:lstStyle/>
                    <a:p>
                      <a:pPr algn="ctr"/>
                      <a:r>
                        <a:rPr lang="en-US" sz="2000" dirty="0"/>
                        <a:t>2.9</a:t>
                      </a:r>
                    </a:p>
                  </a:txBody>
                  <a:tcPr/>
                </a:tc>
                <a:tc>
                  <a:txBody>
                    <a:bodyPr/>
                    <a:lstStyle/>
                    <a:p>
                      <a:pPr algn="ctr"/>
                      <a:endParaRPr lang="en-US" sz="2000" dirty="0"/>
                    </a:p>
                  </a:txBody>
                  <a:tcPr/>
                </a:tc>
                <a:extLst>
                  <a:ext uri="{0D108BD9-81ED-4DB2-BD59-A6C34878D82A}">
                    <a16:rowId xmlns:a16="http://schemas.microsoft.com/office/drawing/2014/main" val="10003"/>
                  </a:ext>
                </a:extLst>
              </a:tr>
              <a:tr h="414511">
                <a:tc>
                  <a:txBody>
                    <a:bodyPr/>
                    <a:lstStyle/>
                    <a:p>
                      <a:r>
                        <a:rPr lang="en-US" sz="2000" dirty="0"/>
                        <a:t>Humanities</a:t>
                      </a:r>
                    </a:p>
                  </a:txBody>
                  <a:tcPr/>
                </a:tc>
                <a:tc>
                  <a:txBody>
                    <a:bodyPr/>
                    <a:lstStyle/>
                    <a:p>
                      <a:pPr algn="ctr"/>
                      <a:r>
                        <a:rPr lang="en-US" sz="2000" dirty="0"/>
                        <a:t>20</a:t>
                      </a:r>
                    </a:p>
                  </a:txBody>
                  <a:tcPr/>
                </a:tc>
                <a:tc>
                  <a:txBody>
                    <a:bodyPr/>
                    <a:lstStyle/>
                    <a:p>
                      <a:pPr algn="ctr"/>
                      <a:r>
                        <a:rPr lang="en-US" sz="2000" dirty="0"/>
                        <a:t>7.2</a:t>
                      </a:r>
                    </a:p>
                  </a:txBody>
                  <a:tcPr/>
                </a:tc>
                <a:tc>
                  <a:txBody>
                    <a:bodyPr/>
                    <a:lstStyle/>
                    <a:p>
                      <a:pPr algn="ctr"/>
                      <a:endParaRPr lang="en-US" sz="2000" dirty="0"/>
                    </a:p>
                  </a:txBody>
                  <a:tcPr/>
                </a:tc>
                <a:extLst>
                  <a:ext uri="{0D108BD9-81ED-4DB2-BD59-A6C34878D82A}">
                    <a16:rowId xmlns:a16="http://schemas.microsoft.com/office/drawing/2014/main" val="10004"/>
                  </a:ext>
                </a:extLst>
              </a:tr>
              <a:tr h="414511">
                <a:tc>
                  <a:txBody>
                    <a:bodyPr/>
                    <a:lstStyle/>
                    <a:p>
                      <a:r>
                        <a:rPr lang="en-US" sz="2000" dirty="0"/>
                        <a:t>Law</a:t>
                      </a:r>
                    </a:p>
                  </a:txBody>
                  <a:tcPr/>
                </a:tc>
                <a:tc>
                  <a:txBody>
                    <a:bodyPr/>
                    <a:lstStyle/>
                    <a:p>
                      <a:pPr algn="ctr"/>
                      <a:r>
                        <a:rPr lang="en-US" sz="2000" dirty="0"/>
                        <a:t>9</a:t>
                      </a:r>
                    </a:p>
                  </a:txBody>
                  <a:tcPr/>
                </a:tc>
                <a:tc>
                  <a:txBody>
                    <a:bodyPr/>
                    <a:lstStyle/>
                    <a:p>
                      <a:pPr algn="ctr"/>
                      <a:r>
                        <a:rPr lang="en-US" sz="2000" dirty="0"/>
                        <a:t>5.9</a:t>
                      </a:r>
                    </a:p>
                  </a:txBody>
                  <a:tcPr/>
                </a:tc>
                <a:tc>
                  <a:txBody>
                    <a:bodyPr/>
                    <a:lstStyle/>
                    <a:p>
                      <a:pPr algn="ctr"/>
                      <a:endParaRPr lang="en-US" sz="2000" dirty="0"/>
                    </a:p>
                  </a:txBody>
                  <a:tcPr/>
                </a:tc>
                <a:extLst>
                  <a:ext uri="{0D108BD9-81ED-4DB2-BD59-A6C34878D82A}">
                    <a16:rowId xmlns:a16="http://schemas.microsoft.com/office/drawing/2014/main" val="10005"/>
                  </a:ext>
                </a:extLst>
              </a:tr>
              <a:tr h="414511">
                <a:tc>
                  <a:txBody>
                    <a:bodyPr/>
                    <a:lstStyle/>
                    <a:p>
                      <a:r>
                        <a:rPr lang="en-US" sz="2000" dirty="0"/>
                        <a:t>Library</a:t>
                      </a:r>
                    </a:p>
                  </a:txBody>
                  <a:tcPr/>
                </a:tc>
                <a:tc>
                  <a:txBody>
                    <a:bodyPr/>
                    <a:lstStyle/>
                    <a:p>
                      <a:pPr algn="ctr"/>
                      <a:r>
                        <a:rPr lang="en-US" sz="2000" dirty="0"/>
                        <a:t>3</a:t>
                      </a:r>
                    </a:p>
                  </a:txBody>
                  <a:tcPr/>
                </a:tc>
                <a:tc>
                  <a:txBody>
                    <a:bodyPr/>
                    <a:lstStyle/>
                    <a:p>
                      <a:pPr algn="ctr"/>
                      <a:r>
                        <a:rPr lang="en-US" sz="2000" dirty="0"/>
                        <a:t>4.2</a:t>
                      </a:r>
                    </a:p>
                  </a:txBody>
                  <a:tcPr/>
                </a:tc>
                <a:tc>
                  <a:txBody>
                    <a:bodyPr/>
                    <a:lstStyle/>
                    <a:p>
                      <a:pPr algn="ctr"/>
                      <a:endParaRPr lang="en-US" sz="2000" dirty="0"/>
                    </a:p>
                  </a:txBody>
                  <a:tcPr/>
                </a:tc>
                <a:extLst>
                  <a:ext uri="{0D108BD9-81ED-4DB2-BD59-A6C34878D82A}">
                    <a16:rowId xmlns:a16="http://schemas.microsoft.com/office/drawing/2014/main" val="10006"/>
                  </a:ext>
                </a:extLst>
              </a:tr>
              <a:tr h="414511">
                <a:tc>
                  <a:txBody>
                    <a:bodyPr/>
                    <a:lstStyle/>
                    <a:p>
                      <a:r>
                        <a:rPr lang="en-US" sz="2000" dirty="0"/>
                        <a:t>Medicine</a:t>
                      </a:r>
                    </a:p>
                  </a:txBody>
                  <a:tcPr/>
                </a:tc>
                <a:tc>
                  <a:txBody>
                    <a:bodyPr/>
                    <a:lstStyle/>
                    <a:p>
                      <a:pPr algn="ctr"/>
                      <a:r>
                        <a:rPr lang="en-US" sz="2000" dirty="0"/>
                        <a:t>8</a:t>
                      </a:r>
                    </a:p>
                  </a:txBody>
                  <a:tcPr/>
                </a:tc>
                <a:tc>
                  <a:txBody>
                    <a:bodyPr/>
                    <a:lstStyle/>
                    <a:p>
                      <a:pPr algn="ctr"/>
                      <a:r>
                        <a:rPr lang="en-US" sz="2000" dirty="0"/>
                        <a:t>5.9</a:t>
                      </a:r>
                    </a:p>
                  </a:txBody>
                  <a:tcPr/>
                </a:tc>
                <a:tc>
                  <a:txBody>
                    <a:bodyPr/>
                    <a:lstStyle/>
                    <a:p>
                      <a:pPr algn="ctr"/>
                      <a:endParaRPr lang="en-US" sz="2000" dirty="0"/>
                    </a:p>
                  </a:txBody>
                  <a:tcPr/>
                </a:tc>
                <a:extLst>
                  <a:ext uri="{0D108BD9-81ED-4DB2-BD59-A6C34878D82A}">
                    <a16:rowId xmlns:a16="http://schemas.microsoft.com/office/drawing/2014/main" val="10007"/>
                  </a:ext>
                </a:extLst>
              </a:tr>
              <a:tr h="715457">
                <a:tc>
                  <a:txBody>
                    <a:bodyPr/>
                    <a:lstStyle/>
                    <a:p>
                      <a:r>
                        <a:rPr lang="en-US" sz="2000" dirty="0"/>
                        <a:t>Natural Sciences</a:t>
                      </a:r>
                    </a:p>
                  </a:txBody>
                  <a:tcPr/>
                </a:tc>
                <a:tc>
                  <a:txBody>
                    <a:bodyPr/>
                    <a:lstStyle/>
                    <a:p>
                      <a:pPr algn="ctr"/>
                      <a:r>
                        <a:rPr lang="en-US" sz="2000" dirty="0"/>
                        <a:t>12</a:t>
                      </a:r>
                    </a:p>
                  </a:txBody>
                  <a:tcPr/>
                </a:tc>
                <a:tc>
                  <a:txBody>
                    <a:bodyPr/>
                    <a:lstStyle/>
                    <a:p>
                      <a:pPr algn="ctr"/>
                      <a:r>
                        <a:rPr lang="en-US" sz="2000" dirty="0"/>
                        <a:t>4.5</a:t>
                      </a:r>
                    </a:p>
                  </a:txBody>
                  <a:tcPr/>
                </a:tc>
                <a:tc>
                  <a:txBody>
                    <a:bodyPr/>
                    <a:lstStyle/>
                    <a:p>
                      <a:pPr algn="ctr"/>
                      <a:endParaRPr lang="en-US" sz="2000" dirty="0"/>
                    </a:p>
                  </a:txBody>
                  <a:tcPr/>
                </a:tc>
                <a:extLst>
                  <a:ext uri="{0D108BD9-81ED-4DB2-BD59-A6C34878D82A}">
                    <a16:rowId xmlns:a16="http://schemas.microsoft.com/office/drawing/2014/main" val="10008"/>
                  </a:ext>
                </a:extLst>
              </a:tr>
              <a:tr h="715457">
                <a:tc>
                  <a:txBody>
                    <a:bodyPr/>
                    <a:lstStyle/>
                    <a:p>
                      <a:r>
                        <a:rPr lang="en-US" sz="2000" dirty="0"/>
                        <a:t>Social Sciences</a:t>
                      </a:r>
                    </a:p>
                  </a:txBody>
                  <a:tcPr/>
                </a:tc>
                <a:tc>
                  <a:txBody>
                    <a:bodyPr/>
                    <a:lstStyle/>
                    <a:p>
                      <a:pPr algn="ctr"/>
                      <a:r>
                        <a:rPr lang="en-US" sz="2000" dirty="0"/>
                        <a:t>17</a:t>
                      </a:r>
                    </a:p>
                  </a:txBody>
                  <a:tcPr/>
                </a:tc>
                <a:tc>
                  <a:txBody>
                    <a:bodyPr/>
                    <a:lstStyle/>
                    <a:p>
                      <a:pPr algn="ctr"/>
                      <a:r>
                        <a:rPr lang="en-US" sz="2000" dirty="0"/>
                        <a:t>8.2</a:t>
                      </a:r>
                    </a:p>
                  </a:txBody>
                  <a:tcPr/>
                </a:tc>
                <a:tc>
                  <a:txBody>
                    <a:bodyPr/>
                    <a:lstStyle/>
                    <a:p>
                      <a:pPr algn="ctr"/>
                      <a:endParaRPr lang="en-US" sz="2000" dirty="0"/>
                    </a:p>
                  </a:txBody>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254686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9918"/>
          </a:xfrm>
        </p:spPr>
        <p:txBody>
          <a:bodyPr>
            <a:noAutofit/>
          </a:bodyPr>
          <a:lstStyle/>
          <a:p>
            <a:pPr algn="ctr"/>
            <a:r>
              <a:rPr lang="en-US" sz="2600" dirty="0">
                <a:solidFill>
                  <a:schemeClr val="accent4"/>
                </a:solidFill>
              </a:rPr>
              <a:t>Classic Integration error: Ignoring the base rate</a:t>
            </a:r>
            <a:br>
              <a:rPr lang="en-US" sz="2600" dirty="0">
                <a:solidFill>
                  <a:schemeClr val="accent4"/>
                </a:solidFill>
              </a:rPr>
            </a:br>
            <a:r>
              <a:rPr lang="en-US" sz="2600" dirty="0" err="1">
                <a:solidFill>
                  <a:schemeClr val="accent4"/>
                </a:solidFill>
              </a:rPr>
              <a:t>Kahneman</a:t>
            </a:r>
            <a:r>
              <a:rPr lang="en-US" sz="2600" dirty="0">
                <a:solidFill>
                  <a:schemeClr val="accent4"/>
                </a:solidFill>
              </a:rPr>
              <a:t> &amp;</a:t>
            </a:r>
            <a:r>
              <a:rPr lang="en-US" sz="2600" dirty="0" err="1">
                <a:solidFill>
                  <a:schemeClr val="accent4"/>
                </a:solidFill>
              </a:rPr>
              <a:t>Tversky</a:t>
            </a:r>
            <a:r>
              <a:rPr lang="en-US" sz="2600" dirty="0">
                <a:solidFill>
                  <a:schemeClr val="accent4"/>
                </a:solidFill>
              </a:rPr>
              <a:t> (1973)</a:t>
            </a:r>
          </a:p>
        </p:txBody>
      </p:sp>
      <p:sp>
        <p:nvSpPr>
          <p:cNvPr id="3" name="Content Placeholder 2"/>
          <p:cNvSpPr>
            <a:spLocks noGrp="1"/>
          </p:cNvSpPr>
          <p:nvPr>
            <p:ph idx="1"/>
          </p:nvPr>
        </p:nvSpPr>
        <p:spPr>
          <a:xfrm>
            <a:off x="457200" y="984556"/>
            <a:ext cx="8229600" cy="5667812"/>
          </a:xfrm>
        </p:spPr>
        <p:txBody>
          <a:bodyPr anchor="t">
            <a:noAutofit/>
          </a:bodyPr>
          <a:lstStyle/>
          <a:p>
            <a:pPr marL="0" indent="0" algn="ctr">
              <a:buNone/>
            </a:pPr>
            <a:endParaRPr lang="en-US" sz="2000" dirty="0"/>
          </a:p>
          <a:p>
            <a:pPr marL="0" indent="0" algn="ctr">
              <a:buNone/>
            </a:pPr>
            <a:endParaRPr lang="en-US" sz="2000" b="1" dirty="0"/>
          </a:p>
          <a:p>
            <a:pPr marL="0" indent="0" algn="ctr">
              <a:buNone/>
            </a:pPr>
            <a:endParaRPr lang="en-US" sz="2000" b="1" dirty="0"/>
          </a:p>
          <a:p>
            <a:pPr marL="0" indent="0" algn="ctr">
              <a:buNone/>
            </a:pPr>
            <a:endParaRPr lang="en-US" sz="2000" b="1" dirty="0"/>
          </a:p>
          <a:p>
            <a:pPr marL="0" indent="0" algn="ctr">
              <a:buNone/>
            </a:pPr>
            <a:endParaRPr lang="en-US" sz="2000" b="1" dirty="0"/>
          </a:p>
          <a:p>
            <a:pPr marL="0" indent="0" algn="ctr">
              <a:buNone/>
            </a:pPr>
            <a:endParaRPr lang="en-US" sz="2000" b="1" dirty="0"/>
          </a:p>
          <a:p>
            <a:pPr marL="0" indent="0" algn="ctr">
              <a:buNone/>
            </a:pPr>
            <a:endParaRPr lang="en-US" sz="2000" b="1" dirty="0"/>
          </a:p>
          <a:p>
            <a:pPr marL="0" indent="0" algn="ctr">
              <a:buNone/>
            </a:pPr>
            <a:endParaRPr lang="en-US" sz="2000" b="1" dirty="0"/>
          </a:p>
          <a:p>
            <a:pPr marL="0" indent="0" algn="ctr">
              <a:buNone/>
            </a:pPr>
            <a:endParaRPr lang="en-US" sz="2000" b="1" dirty="0"/>
          </a:p>
          <a:p>
            <a:pPr marL="0" indent="0" algn="ctr">
              <a:buNone/>
            </a:pPr>
            <a:endParaRPr lang="en-US" sz="2000" b="1" dirty="0"/>
          </a:p>
          <a:p>
            <a:pPr marL="0" indent="0" algn="ctr">
              <a:buNone/>
            </a:pPr>
            <a:endParaRPr lang="en-US" sz="2000" b="1" dirty="0"/>
          </a:p>
          <a:p>
            <a:pPr marL="0" indent="0" algn="ctr">
              <a:buNone/>
            </a:pPr>
            <a:endParaRPr lang="en-US" sz="2000" b="1" dirty="0"/>
          </a:p>
          <a:p>
            <a:pPr marL="0" indent="0" algn="ctr">
              <a:buNone/>
            </a:pPr>
            <a:endParaRPr lang="en-US" sz="2000" b="1" dirty="0"/>
          </a:p>
          <a:p>
            <a:pPr marL="0" indent="0" algn="ctr">
              <a:buNone/>
            </a:pPr>
            <a:endParaRPr lang="en-US" sz="2000" b="1" dirty="0"/>
          </a:p>
          <a:p>
            <a:pPr marL="0" indent="0">
              <a:buNone/>
            </a:pPr>
            <a:r>
              <a:rPr lang="en-US" sz="2000" b="1" dirty="0"/>
              <a:t>	How likely is Tom W. to be a grad student in each area?</a:t>
            </a:r>
          </a:p>
        </p:txBody>
      </p:sp>
      <p:graphicFrame>
        <p:nvGraphicFramePr>
          <p:cNvPr id="5" name="Table 4"/>
          <p:cNvGraphicFramePr>
            <a:graphicFrameLocks noGrp="1"/>
          </p:cNvGraphicFramePr>
          <p:nvPr>
            <p:extLst>
              <p:ext uri="{D42A27DB-BD31-4B8C-83A1-F6EECF244321}">
                <p14:modId xmlns:p14="http://schemas.microsoft.com/office/powerpoint/2010/main" val="3047633450"/>
              </p:ext>
            </p:extLst>
          </p:nvPr>
        </p:nvGraphicFramePr>
        <p:xfrm>
          <a:off x="1035224" y="1294488"/>
          <a:ext cx="7269532" cy="5047948"/>
        </p:xfrm>
        <a:graphic>
          <a:graphicData uri="http://schemas.openxmlformats.org/drawingml/2006/table">
            <a:tbl>
              <a:tblPr firstRow="1" firstCol="1" bandRow="1">
                <a:tableStyleId>{00A15C55-8517-42AA-B614-E9B94910E393}</a:tableStyleId>
              </a:tblPr>
              <a:tblGrid>
                <a:gridCol w="1817383">
                  <a:extLst>
                    <a:ext uri="{9D8B030D-6E8A-4147-A177-3AD203B41FA5}">
                      <a16:colId xmlns:a16="http://schemas.microsoft.com/office/drawing/2014/main" val="20000"/>
                    </a:ext>
                  </a:extLst>
                </a:gridCol>
                <a:gridCol w="1817383">
                  <a:extLst>
                    <a:ext uri="{9D8B030D-6E8A-4147-A177-3AD203B41FA5}">
                      <a16:colId xmlns:a16="http://schemas.microsoft.com/office/drawing/2014/main" val="20001"/>
                    </a:ext>
                  </a:extLst>
                </a:gridCol>
                <a:gridCol w="1817383">
                  <a:extLst>
                    <a:ext uri="{9D8B030D-6E8A-4147-A177-3AD203B41FA5}">
                      <a16:colId xmlns:a16="http://schemas.microsoft.com/office/drawing/2014/main" val="20002"/>
                    </a:ext>
                  </a:extLst>
                </a:gridCol>
                <a:gridCol w="1817383">
                  <a:extLst>
                    <a:ext uri="{9D8B030D-6E8A-4147-A177-3AD203B41FA5}">
                      <a16:colId xmlns:a16="http://schemas.microsoft.com/office/drawing/2014/main" val="20003"/>
                    </a:ext>
                  </a:extLst>
                </a:gridCol>
              </a:tblGrid>
              <a:tr h="715457">
                <a:tc>
                  <a:txBody>
                    <a:bodyPr/>
                    <a:lstStyle/>
                    <a:p>
                      <a:pPr algn="ctr"/>
                      <a:r>
                        <a:rPr lang="en-US" sz="2000" dirty="0"/>
                        <a:t>Areas of Study</a:t>
                      </a:r>
                    </a:p>
                  </a:txBody>
                  <a:tcPr/>
                </a:tc>
                <a:tc>
                  <a:txBody>
                    <a:bodyPr/>
                    <a:lstStyle/>
                    <a:p>
                      <a:pPr algn="ctr"/>
                      <a:r>
                        <a:rPr lang="en-US" sz="2000" dirty="0"/>
                        <a:t>Base</a:t>
                      </a:r>
                      <a:r>
                        <a:rPr lang="en-US" sz="2000" baseline="0" dirty="0"/>
                        <a:t> Rate</a:t>
                      </a:r>
                      <a:endParaRPr lang="en-US" sz="2000" dirty="0"/>
                    </a:p>
                  </a:txBody>
                  <a:tcPr/>
                </a:tc>
                <a:tc>
                  <a:txBody>
                    <a:bodyPr/>
                    <a:lstStyle/>
                    <a:p>
                      <a:pPr algn="ctr"/>
                      <a:r>
                        <a:rPr lang="en-US" sz="2000" dirty="0"/>
                        <a:t>Similarity</a:t>
                      </a:r>
                      <a:r>
                        <a:rPr lang="en-US" sz="2000" baseline="0" dirty="0"/>
                        <a:t> Judgments</a:t>
                      </a:r>
                      <a:endParaRPr lang="en-US" sz="2000" dirty="0"/>
                    </a:p>
                  </a:txBody>
                  <a:tcPr/>
                </a:tc>
                <a:tc>
                  <a:txBody>
                    <a:bodyPr/>
                    <a:lstStyle/>
                    <a:p>
                      <a:pPr algn="ctr"/>
                      <a:r>
                        <a:rPr lang="en-US" sz="2000" dirty="0"/>
                        <a:t>Likelihood</a:t>
                      </a:r>
                    </a:p>
                  </a:txBody>
                  <a:tcPr/>
                </a:tc>
                <a:extLst>
                  <a:ext uri="{0D108BD9-81ED-4DB2-BD59-A6C34878D82A}">
                    <a16:rowId xmlns:a16="http://schemas.microsoft.com/office/drawing/2014/main" val="10000"/>
                  </a:ext>
                </a:extLst>
              </a:tr>
              <a:tr h="414511">
                <a:tc>
                  <a:txBody>
                    <a:bodyPr/>
                    <a:lstStyle/>
                    <a:p>
                      <a:r>
                        <a:rPr lang="en-US" sz="2000" dirty="0"/>
                        <a:t>Business</a:t>
                      </a:r>
                    </a:p>
                  </a:txBody>
                  <a:tcPr/>
                </a:tc>
                <a:tc>
                  <a:txBody>
                    <a:bodyPr/>
                    <a:lstStyle/>
                    <a:p>
                      <a:pPr algn="ctr"/>
                      <a:r>
                        <a:rPr lang="en-US" sz="2000" dirty="0"/>
                        <a:t>15</a:t>
                      </a:r>
                    </a:p>
                  </a:txBody>
                  <a:tcPr/>
                </a:tc>
                <a:tc>
                  <a:txBody>
                    <a:bodyPr/>
                    <a:lstStyle/>
                    <a:p>
                      <a:pPr algn="ctr"/>
                      <a:r>
                        <a:rPr lang="en-US" sz="2000" dirty="0"/>
                        <a:t>3.9</a:t>
                      </a:r>
                    </a:p>
                  </a:txBody>
                  <a:tcPr/>
                </a:tc>
                <a:tc>
                  <a:txBody>
                    <a:bodyPr/>
                    <a:lstStyle/>
                    <a:p>
                      <a:pPr algn="ctr"/>
                      <a:r>
                        <a:rPr lang="en-US" sz="2000" dirty="0"/>
                        <a:t>4.3</a:t>
                      </a:r>
                    </a:p>
                  </a:txBody>
                  <a:tcPr/>
                </a:tc>
                <a:extLst>
                  <a:ext uri="{0D108BD9-81ED-4DB2-BD59-A6C34878D82A}">
                    <a16:rowId xmlns:a16="http://schemas.microsoft.com/office/drawing/2014/main" val="10001"/>
                  </a:ext>
                </a:extLst>
              </a:tr>
              <a:tr h="414511">
                <a:tc>
                  <a:txBody>
                    <a:bodyPr/>
                    <a:lstStyle/>
                    <a:p>
                      <a:r>
                        <a:rPr lang="en-US" sz="2000" dirty="0"/>
                        <a:t>Computers</a:t>
                      </a:r>
                    </a:p>
                  </a:txBody>
                  <a:tcPr/>
                </a:tc>
                <a:tc>
                  <a:txBody>
                    <a:bodyPr/>
                    <a:lstStyle/>
                    <a:p>
                      <a:pPr algn="ctr"/>
                      <a:r>
                        <a:rPr lang="en-US" sz="2000" dirty="0"/>
                        <a:t>7</a:t>
                      </a:r>
                    </a:p>
                  </a:txBody>
                  <a:tcPr/>
                </a:tc>
                <a:tc>
                  <a:txBody>
                    <a:bodyPr/>
                    <a:lstStyle/>
                    <a:p>
                      <a:pPr algn="ctr"/>
                      <a:r>
                        <a:rPr lang="en-US" sz="2000" dirty="0"/>
                        <a:t>2.1</a:t>
                      </a:r>
                    </a:p>
                  </a:txBody>
                  <a:tcPr/>
                </a:tc>
                <a:tc>
                  <a:txBody>
                    <a:bodyPr/>
                    <a:lstStyle/>
                    <a:p>
                      <a:pPr algn="ctr"/>
                      <a:r>
                        <a:rPr lang="en-US" sz="2000" dirty="0"/>
                        <a:t>2.5</a:t>
                      </a:r>
                    </a:p>
                  </a:txBody>
                  <a:tcPr/>
                </a:tc>
                <a:extLst>
                  <a:ext uri="{0D108BD9-81ED-4DB2-BD59-A6C34878D82A}">
                    <a16:rowId xmlns:a16="http://schemas.microsoft.com/office/drawing/2014/main" val="10002"/>
                  </a:ext>
                </a:extLst>
              </a:tr>
              <a:tr h="414511">
                <a:tc>
                  <a:txBody>
                    <a:bodyPr/>
                    <a:lstStyle/>
                    <a:p>
                      <a:r>
                        <a:rPr lang="en-US" sz="2000" dirty="0"/>
                        <a:t>Engineering</a:t>
                      </a:r>
                    </a:p>
                  </a:txBody>
                  <a:tcPr/>
                </a:tc>
                <a:tc>
                  <a:txBody>
                    <a:bodyPr/>
                    <a:lstStyle/>
                    <a:p>
                      <a:pPr algn="ctr"/>
                      <a:r>
                        <a:rPr lang="en-US" sz="2000" dirty="0"/>
                        <a:t>9</a:t>
                      </a:r>
                    </a:p>
                  </a:txBody>
                  <a:tcPr/>
                </a:tc>
                <a:tc>
                  <a:txBody>
                    <a:bodyPr/>
                    <a:lstStyle/>
                    <a:p>
                      <a:pPr algn="ctr"/>
                      <a:r>
                        <a:rPr lang="en-US" sz="2000" dirty="0"/>
                        <a:t>2.9</a:t>
                      </a:r>
                    </a:p>
                  </a:txBody>
                  <a:tcPr/>
                </a:tc>
                <a:tc>
                  <a:txBody>
                    <a:bodyPr/>
                    <a:lstStyle/>
                    <a:p>
                      <a:pPr algn="ctr"/>
                      <a:r>
                        <a:rPr lang="en-US" sz="2000" dirty="0"/>
                        <a:t>2.6</a:t>
                      </a:r>
                    </a:p>
                  </a:txBody>
                  <a:tcPr/>
                </a:tc>
                <a:extLst>
                  <a:ext uri="{0D108BD9-81ED-4DB2-BD59-A6C34878D82A}">
                    <a16:rowId xmlns:a16="http://schemas.microsoft.com/office/drawing/2014/main" val="10003"/>
                  </a:ext>
                </a:extLst>
              </a:tr>
              <a:tr h="414511">
                <a:tc>
                  <a:txBody>
                    <a:bodyPr/>
                    <a:lstStyle/>
                    <a:p>
                      <a:r>
                        <a:rPr lang="en-US" sz="2000" dirty="0"/>
                        <a:t>Humanities</a:t>
                      </a:r>
                    </a:p>
                  </a:txBody>
                  <a:tcPr/>
                </a:tc>
                <a:tc>
                  <a:txBody>
                    <a:bodyPr/>
                    <a:lstStyle/>
                    <a:p>
                      <a:pPr algn="ctr"/>
                      <a:r>
                        <a:rPr lang="en-US" sz="2000" dirty="0"/>
                        <a:t>20</a:t>
                      </a:r>
                    </a:p>
                  </a:txBody>
                  <a:tcPr/>
                </a:tc>
                <a:tc>
                  <a:txBody>
                    <a:bodyPr/>
                    <a:lstStyle/>
                    <a:p>
                      <a:pPr algn="ctr"/>
                      <a:r>
                        <a:rPr lang="en-US" sz="2000" dirty="0"/>
                        <a:t>7.2</a:t>
                      </a:r>
                    </a:p>
                  </a:txBody>
                  <a:tcPr/>
                </a:tc>
                <a:tc>
                  <a:txBody>
                    <a:bodyPr/>
                    <a:lstStyle/>
                    <a:p>
                      <a:pPr algn="ctr"/>
                      <a:r>
                        <a:rPr lang="en-US" sz="2000" dirty="0"/>
                        <a:t>7.6</a:t>
                      </a:r>
                    </a:p>
                  </a:txBody>
                  <a:tcPr/>
                </a:tc>
                <a:extLst>
                  <a:ext uri="{0D108BD9-81ED-4DB2-BD59-A6C34878D82A}">
                    <a16:rowId xmlns:a16="http://schemas.microsoft.com/office/drawing/2014/main" val="10004"/>
                  </a:ext>
                </a:extLst>
              </a:tr>
              <a:tr h="414511">
                <a:tc>
                  <a:txBody>
                    <a:bodyPr/>
                    <a:lstStyle/>
                    <a:p>
                      <a:r>
                        <a:rPr lang="en-US" sz="2000" dirty="0"/>
                        <a:t>Law</a:t>
                      </a:r>
                    </a:p>
                  </a:txBody>
                  <a:tcPr/>
                </a:tc>
                <a:tc>
                  <a:txBody>
                    <a:bodyPr/>
                    <a:lstStyle/>
                    <a:p>
                      <a:pPr algn="ctr"/>
                      <a:r>
                        <a:rPr lang="en-US" sz="2000" dirty="0"/>
                        <a:t>9</a:t>
                      </a:r>
                    </a:p>
                  </a:txBody>
                  <a:tcPr/>
                </a:tc>
                <a:tc>
                  <a:txBody>
                    <a:bodyPr/>
                    <a:lstStyle/>
                    <a:p>
                      <a:pPr algn="ctr"/>
                      <a:r>
                        <a:rPr lang="en-US" sz="2000" dirty="0"/>
                        <a:t>5.9</a:t>
                      </a:r>
                    </a:p>
                  </a:txBody>
                  <a:tcPr/>
                </a:tc>
                <a:tc>
                  <a:txBody>
                    <a:bodyPr/>
                    <a:lstStyle/>
                    <a:p>
                      <a:pPr algn="ctr"/>
                      <a:r>
                        <a:rPr lang="en-US" sz="2000" dirty="0"/>
                        <a:t>5.2</a:t>
                      </a:r>
                    </a:p>
                  </a:txBody>
                  <a:tcPr/>
                </a:tc>
                <a:extLst>
                  <a:ext uri="{0D108BD9-81ED-4DB2-BD59-A6C34878D82A}">
                    <a16:rowId xmlns:a16="http://schemas.microsoft.com/office/drawing/2014/main" val="10005"/>
                  </a:ext>
                </a:extLst>
              </a:tr>
              <a:tr h="414511">
                <a:tc>
                  <a:txBody>
                    <a:bodyPr/>
                    <a:lstStyle/>
                    <a:p>
                      <a:r>
                        <a:rPr lang="en-US" sz="2000" dirty="0"/>
                        <a:t>Library</a:t>
                      </a:r>
                    </a:p>
                  </a:txBody>
                  <a:tcPr/>
                </a:tc>
                <a:tc>
                  <a:txBody>
                    <a:bodyPr/>
                    <a:lstStyle/>
                    <a:p>
                      <a:pPr algn="ctr"/>
                      <a:r>
                        <a:rPr lang="en-US" sz="2000" dirty="0"/>
                        <a:t>3</a:t>
                      </a:r>
                    </a:p>
                  </a:txBody>
                  <a:tcPr/>
                </a:tc>
                <a:tc>
                  <a:txBody>
                    <a:bodyPr/>
                    <a:lstStyle/>
                    <a:p>
                      <a:pPr algn="ctr"/>
                      <a:r>
                        <a:rPr lang="en-US" sz="2000" dirty="0"/>
                        <a:t>4.2</a:t>
                      </a:r>
                    </a:p>
                  </a:txBody>
                  <a:tcPr/>
                </a:tc>
                <a:tc>
                  <a:txBody>
                    <a:bodyPr/>
                    <a:lstStyle/>
                    <a:p>
                      <a:pPr algn="ctr"/>
                      <a:r>
                        <a:rPr lang="en-US" sz="2000" dirty="0"/>
                        <a:t>4.7</a:t>
                      </a:r>
                    </a:p>
                  </a:txBody>
                  <a:tcPr/>
                </a:tc>
                <a:extLst>
                  <a:ext uri="{0D108BD9-81ED-4DB2-BD59-A6C34878D82A}">
                    <a16:rowId xmlns:a16="http://schemas.microsoft.com/office/drawing/2014/main" val="10006"/>
                  </a:ext>
                </a:extLst>
              </a:tr>
              <a:tr h="414511">
                <a:tc>
                  <a:txBody>
                    <a:bodyPr/>
                    <a:lstStyle/>
                    <a:p>
                      <a:r>
                        <a:rPr lang="en-US" sz="2000" dirty="0"/>
                        <a:t>Medicine</a:t>
                      </a:r>
                    </a:p>
                  </a:txBody>
                  <a:tcPr/>
                </a:tc>
                <a:tc>
                  <a:txBody>
                    <a:bodyPr/>
                    <a:lstStyle/>
                    <a:p>
                      <a:pPr algn="ctr"/>
                      <a:r>
                        <a:rPr lang="en-US" sz="2000" dirty="0"/>
                        <a:t>8</a:t>
                      </a:r>
                    </a:p>
                  </a:txBody>
                  <a:tcPr/>
                </a:tc>
                <a:tc>
                  <a:txBody>
                    <a:bodyPr/>
                    <a:lstStyle/>
                    <a:p>
                      <a:pPr algn="ctr"/>
                      <a:r>
                        <a:rPr lang="en-US" sz="2000" dirty="0"/>
                        <a:t>5.9</a:t>
                      </a:r>
                    </a:p>
                  </a:txBody>
                  <a:tcPr/>
                </a:tc>
                <a:tc>
                  <a:txBody>
                    <a:bodyPr/>
                    <a:lstStyle/>
                    <a:p>
                      <a:pPr algn="ctr"/>
                      <a:r>
                        <a:rPr lang="en-US" sz="2000" dirty="0"/>
                        <a:t>5.8</a:t>
                      </a:r>
                    </a:p>
                  </a:txBody>
                  <a:tcPr/>
                </a:tc>
                <a:extLst>
                  <a:ext uri="{0D108BD9-81ED-4DB2-BD59-A6C34878D82A}">
                    <a16:rowId xmlns:a16="http://schemas.microsoft.com/office/drawing/2014/main" val="10007"/>
                  </a:ext>
                </a:extLst>
              </a:tr>
              <a:tr h="715457">
                <a:tc>
                  <a:txBody>
                    <a:bodyPr/>
                    <a:lstStyle/>
                    <a:p>
                      <a:r>
                        <a:rPr lang="en-US" sz="2000" dirty="0"/>
                        <a:t>Natural Sciences</a:t>
                      </a:r>
                    </a:p>
                  </a:txBody>
                  <a:tcPr/>
                </a:tc>
                <a:tc>
                  <a:txBody>
                    <a:bodyPr/>
                    <a:lstStyle/>
                    <a:p>
                      <a:pPr algn="ctr"/>
                      <a:r>
                        <a:rPr lang="en-US" sz="2000" dirty="0"/>
                        <a:t>12</a:t>
                      </a:r>
                    </a:p>
                  </a:txBody>
                  <a:tcPr/>
                </a:tc>
                <a:tc>
                  <a:txBody>
                    <a:bodyPr/>
                    <a:lstStyle/>
                    <a:p>
                      <a:pPr algn="ctr"/>
                      <a:r>
                        <a:rPr lang="en-US" sz="2000" dirty="0"/>
                        <a:t>4.5</a:t>
                      </a:r>
                    </a:p>
                  </a:txBody>
                  <a:tcPr/>
                </a:tc>
                <a:tc>
                  <a:txBody>
                    <a:bodyPr/>
                    <a:lstStyle/>
                    <a:p>
                      <a:pPr algn="ctr"/>
                      <a:r>
                        <a:rPr lang="en-US" sz="2000" dirty="0"/>
                        <a:t>4.3</a:t>
                      </a:r>
                    </a:p>
                  </a:txBody>
                  <a:tcPr/>
                </a:tc>
                <a:extLst>
                  <a:ext uri="{0D108BD9-81ED-4DB2-BD59-A6C34878D82A}">
                    <a16:rowId xmlns:a16="http://schemas.microsoft.com/office/drawing/2014/main" val="10008"/>
                  </a:ext>
                </a:extLst>
              </a:tr>
              <a:tr h="715457">
                <a:tc>
                  <a:txBody>
                    <a:bodyPr/>
                    <a:lstStyle/>
                    <a:p>
                      <a:r>
                        <a:rPr lang="en-US" sz="2000" dirty="0"/>
                        <a:t>Social Sciences</a:t>
                      </a:r>
                    </a:p>
                  </a:txBody>
                  <a:tcPr/>
                </a:tc>
                <a:tc>
                  <a:txBody>
                    <a:bodyPr/>
                    <a:lstStyle/>
                    <a:p>
                      <a:pPr algn="ctr"/>
                      <a:r>
                        <a:rPr lang="en-US" sz="2000" dirty="0"/>
                        <a:t>17</a:t>
                      </a:r>
                    </a:p>
                  </a:txBody>
                  <a:tcPr/>
                </a:tc>
                <a:tc>
                  <a:txBody>
                    <a:bodyPr/>
                    <a:lstStyle/>
                    <a:p>
                      <a:pPr algn="ctr"/>
                      <a:r>
                        <a:rPr lang="en-US" sz="2000" dirty="0"/>
                        <a:t>8.2</a:t>
                      </a:r>
                    </a:p>
                  </a:txBody>
                  <a:tcPr/>
                </a:tc>
                <a:tc>
                  <a:txBody>
                    <a:bodyPr/>
                    <a:lstStyle/>
                    <a:p>
                      <a:pPr algn="ctr"/>
                      <a:r>
                        <a:rPr lang="en-US" sz="2000" dirty="0"/>
                        <a:t>8.0</a:t>
                      </a:r>
                    </a:p>
                  </a:txBody>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100932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9918"/>
          </a:xfrm>
        </p:spPr>
        <p:txBody>
          <a:bodyPr>
            <a:noAutofit/>
          </a:bodyPr>
          <a:lstStyle/>
          <a:p>
            <a:pPr algn="ctr"/>
            <a:r>
              <a:rPr lang="en-US" sz="2600" dirty="0">
                <a:solidFill>
                  <a:schemeClr val="accent4"/>
                </a:solidFill>
              </a:rPr>
              <a:t>Classic Integration error: Ignoring the base rate</a:t>
            </a:r>
            <a:br>
              <a:rPr lang="en-US" sz="2600" dirty="0">
                <a:solidFill>
                  <a:schemeClr val="accent4"/>
                </a:solidFill>
              </a:rPr>
            </a:br>
            <a:r>
              <a:rPr lang="en-US" sz="2600" dirty="0" err="1">
                <a:solidFill>
                  <a:schemeClr val="accent4"/>
                </a:solidFill>
              </a:rPr>
              <a:t>Kahneman</a:t>
            </a:r>
            <a:r>
              <a:rPr lang="en-US" sz="2600" dirty="0">
                <a:solidFill>
                  <a:schemeClr val="accent4"/>
                </a:solidFill>
              </a:rPr>
              <a:t> &amp;</a:t>
            </a:r>
            <a:r>
              <a:rPr lang="en-US" sz="2600" dirty="0" err="1">
                <a:solidFill>
                  <a:schemeClr val="accent4"/>
                </a:solidFill>
              </a:rPr>
              <a:t>Tversky</a:t>
            </a:r>
            <a:r>
              <a:rPr lang="en-US" sz="2600" dirty="0">
                <a:solidFill>
                  <a:schemeClr val="accent4"/>
                </a:solidFill>
              </a:rPr>
              <a:t> (1973)</a:t>
            </a:r>
          </a:p>
        </p:txBody>
      </p:sp>
      <p:sp>
        <p:nvSpPr>
          <p:cNvPr id="3" name="Content Placeholder 2"/>
          <p:cNvSpPr>
            <a:spLocks noGrp="1"/>
          </p:cNvSpPr>
          <p:nvPr>
            <p:ph idx="1"/>
          </p:nvPr>
        </p:nvSpPr>
        <p:spPr>
          <a:xfrm>
            <a:off x="1032237" y="1260344"/>
            <a:ext cx="7352778" cy="5667812"/>
          </a:xfrm>
        </p:spPr>
        <p:txBody>
          <a:bodyPr anchor="t">
            <a:noAutofit/>
          </a:bodyPr>
          <a:lstStyle/>
          <a:p>
            <a:pPr marL="0" indent="0">
              <a:buNone/>
            </a:pPr>
            <a:r>
              <a:rPr lang="en-US" sz="2400" dirty="0"/>
              <a:t>3 factors should influence judgments:</a:t>
            </a:r>
            <a:endParaRPr lang="en-US" sz="2400" b="1" dirty="0"/>
          </a:p>
          <a:p>
            <a:pPr marL="873125" lvl="0"/>
            <a:r>
              <a:rPr lang="en-US" sz="2200" dirty="0"/>
              <a:t>Base rate</a:t>
            </a:r>
            <a:endParaRPr lang="en-US" sz="2200" b="1" dirty="0"/>
          </a:p>
          <a:p>
            <a:pPr marL="873125" lvl="0"/>
            <a:r>
              <a:rPr lang="en-US" sz="2200" dirty="0"/>
              <a:t>Individuating information</a:t>
            </a:r>
            <a:endParaRPr lang="en-US" sz="2200" b="1" dirty="0"/>
          </a:p>
          <a:p>
            <a:pPr marL="873125" lvl="0"/>
            <a:r>
              <a:rPr lang="en-US" sz="2200" dirty="0"/>
              <a:t>Reliability of individuating information</a:t>
            </a:r>
            <a:endParaRPr lang="en-US" sz="2000" b="1" dirty="0"/>
          </a:p>
          <a:p>
            <a:pPr marL="1588" indent="0">
              <a:buNone/>
            </a:pPr>
            <a:r>
              <a:rPr lang="en-US" sz="2000" b="1" dirty="0">
                <a:solidFill>
                  <a:schemeClr val="accent5"/>
                </a:solidFill>
              </a:rPr>
              <a:t>__________________________________________________</a:t>
            </a:r>
          </a:p>
          <a:p>
            <a:pPr marL="1588" indent="0">
              <a:buNone/>
            </a:pPr>
            <a:r>
              <a:rPr lang="en-US" sz="2400" b="1" dirty="0"/>
              <a:t>Q</a:t>
            </a:r>
            <a:r>
              <a:rPr lang="en-US" sz="2400" dirty="0"/>
              <a:t>: Is ignoring the base always a mistake?</a:t>
            </a:r>
          </a:p>
          <a:p>
            <a:pPr marL="1588" indent="0">
              <a:buNone/>
            </a:pPr>
            <a:r>
              <a:rPr lang="en-US" sz="2400" b="1" dirty="0"/>
              <a:t>Q</a:t>
            </a:r>
            <a:r>
              <a:rPr lang="en-US" sz="2400" dirty="0"/>
              <a:t>: When should you ignore the base rate?</a:t>
            </a:r>
            <a:endParaRPr lang="en-US" sz="2400" b="1" dirty="0"/>
          </a:p>
        </p:txBody>
      </p:sp>
    </p:spTree>
    <p:extLst>
      <p:ext uri="{BB962C8B-B14F-4D97-AF65-F5344CB8AC3E}">
        <p14:creationId xmlns:p14="http://schemas.microsoft.com/office/powerpoint/2010/main" val="807425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9918"/>
          </a:xfrm>
        </p:spPr>
        <p:txBody>
          <a:bodyPr>
            <a:noAutofit/>
          </a:bodyPr>
          <a:lstStyle/>
          <a:p>
            <a:pPr algn="ctr"/>
            <a:r>
              <a:rPr lang="en-US" sz="2600" dirty="0">
                <a:solidFill>
                  <a:schemeClr val="accent4"/>
                </a:solidFill>
              </a:rPr>
              <a:t>Classic Integration error: Ignoring the base rate</a:t>
            </a:r>
            <a:br>
              <a:rPr lang="en-US" sz="2600" dirty="0">
                <a:solidFill>
                  <a:schemeClr val="accent4"/>
                </a:solidFill>
              </a:rPr>
            </a:br>
            <a:r>
              <a:rPr lang="en-US" sz="2600" dirty="0" err="1">
                <a:solidFill>
                  <a:schemeClr val="accent4"/>
                </a:solidFill>
              </a:rPr>
              <a:t>Kahneman</a:t>
            </a:r>
            <a:r>
              <a:rPr lang="en-US" sz="2600" dirty="0">
                <a:solidFill>
                  <a:schemeClr val="accent4"/>
                </a:solidFill>
              </a:rPr>
              <a:t> &amp;</a:t>
            </a:r>
            <a:r>
              <a:rPr lang="en-US" sz="2600" dirty="0" err="1">
                <a:solidFill>
                  <a:schemeClr val="accent4"/>
                </a:solidFill>
              </a:rPr>
              <a:t>Tversky</a:t>
            </a:r>
            <a:r>
              <a:rPr lang="en-US" sz="2600" dirty="0">
                <a:solidFill>
                  <a:schemeClr val="accent4"/>
                </a:solidFill>
              </a:rPr>
              <a:t> (1973)</a:t>
            </a:r>
          </a:p>
        </p:txBody>
      </p:sp>
      <p:sp>
        <p:nvSpPr>
          <p:cNvPr id="3" name="Content Placeholder 2"/>
          <p:cNvSpPr>
            <a:spLocks noGrp="1"/>
          </p:cNvSpPr>
          <p:nvPr>
            <p:ph idx="1"/>
          </p:nvPr>
        </p:nvSpPr>
        <p:spPr>
          <a:xfrm>
            <a:off x="1049171" y="1308721"/>
            <a:ext cx="7352778" cy="5667812"/>
          </a:xfrm>
        </p:spPr>
        <p:txBody>
          <a:bodyPr anchor="t">
            <a:noAutofit/>
          </a:bodyPr>
          <a:lstStyle/>
          <a:p>
            <a:pPr marL="0" indent="0">
              <a:buNone/>
            </a:pPr>
            <a:r>
              <a:rPr lang="en-US" sz="2400" dirty="0"/>
              <a:t>3 factors should influence judgments:</a:t>
            </a:r>
            <a:endParaRPr lang="en-US" sz="2400" b="1" dirty="0"/>
          </a:p>
          <a:p>
            <a:pPr marL="873125" lvl="0"/>
            <a:r>
              <a:rPr lang="en-US" sz="2200" dirty="0"/>
              <a:t>Base rate</a:t>
            </a:r>
            <a:endParaRPr lang="en-US" sz="2200" b="1" dirty="0"/>
          </a:p>
          <a:p>
            <a:pPr marL="873125" lvl="0"/>
            <a:r>
              <a:rPr lang="en-US" sz="2200" dirty="0">
                <a:solidFill>
                  <a:schemeClr val="accent3"/>
                </a:solidFill>
              </a:rPr>
              <a:t>Individuating information</a:t>
            </a:r>
            <a:endParaRPr lang="en-US" sz="2200" b="1" dirty="0">
              <a:solidFill>
                <a:schemeClr val="accent3"/>
              </a:solidFill>
            </a:endParaRPr>
          </a:p>
          <a:p>
            <a:pPr marL="873125" lvl="0"/>
            <a:r>
              <a:rPr lang="en-US" sz="2200" dirty="0">
                <a:solidFill>
                  <a:schemeClr val="accent3"/>
                </a:solidFill>
              </a:rPr>
              <a:t>Reliability of individuating information</a:t>
            </a:r>
            <a:endParaRPr lang="en-US" sz="2000" b="1" dirty="0">
              <a:solidFill>
                <a:schemeClr val="accent3"/>
              </a:solidFill>
            </a:endParaRPr>
          </a:p>
          <a:p>
            <a:pPr marL="1588" indent="0">
              <a:buNone/>
            </a:pPr>
            <a:r>
              <a:rPr lang="en-US" sz="2000" b="1" dirty="0">
                <a:solidFill>
                  <a:schemeClr val="accent5"/>
                </a:solidFill>
              </a:rPr>
              <a:t>__________________________________________________</a:t>
            </a:r>
          </a:p>
          <a:p>
            <a:pPr marL="1588" indent="0">
              <a:buNone/>
            </a:pPr>
            <a:r>
              <a:rPr lang="en-US" sz="2000" b="1" dirty="0"/>
              <a:t>Q</a:t>
            </a:r>
            <a:r>
              <a:rPr lang="en-US" sz="2000" dirty="0"/>
              <a:t>: Is ignoring the base always a mistake?</a:t>
            </a:r>
          </a:p>
          <a:p>
            <a:pPr marL="1588" indent="0">
              <a:buNone/>
            </a:pPr>
            <a:r>
              <a:rPr lang="en-US" sz="2000" b="1" dirty="0"/>
              <a:t>Q</a:t>
            </a:r>
            <a:r>
              <a:rPr lang="en-US" sz="2000" dirty="0"/>
              <a:t>: When should you ignore the base rate?</a:t>
            </a:r>
          </a:p>
        </p:txBody>
      </p:sp>
    </p:spTree>
    <p:extLst>
      <p:ext uri="{BB962C8B-B14F-4D97-AF65-F5344CB8AC3E}">
        <p14:creationId xmlns:p14="http://schemas.microsoft.com/office/powerpoint/2010/main" val="34770831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9918"/>
          </a:xfrm>
        </p:spPr>
        <p:txBody>
          <a:bodyPr>
            <a:noAutofit/>
          </a:bodyPr>
          <a:lstStyle/>
          <a:p>
            <a:pPr algn="ctr"/>
            <a:r>
              <a:rPr lang="en-US" sz="2600" dirty="0">
                <a:solidFill>
                  <a:schemeClr val="accent4"/>
                </a:solidFill>
              </a:rPr>
              <a:t>Classic Integration error: Ignoring the base rate</a:t>
            </a:r>
            <a:br>
              <a:rPr lang="en-US" sz="2600" dirty="0">
                <a:solidFill>
                  <a:schemeClr val="accent4"/>
                </a:solidFill>
              </a:rPr>
            </a:br>
            <a:r>
              <a:rPr lang="en-US" sz="2600" dirty="0" err="1">
                <a:solidFill>
                  <a:schemeClr val="accent4"/>
                </a:solidFill>
              </a:rPr>
              <a:t>Kahneman</a:t>
            </a:r>
            <a:r>
              <a:rPr lang="en-US" sz="2600" dirty="0">
                <a:solidFill>
                  <a:schemeClr val="accent4"/>
                </a:solidFill>
              </a:rPr>
              <a:t> &amp;</a:t>
            </a:r>
            <a:r>
              <a:rPr lang="en-US" sz="2600" dirty="0" err="1">
                <a:solidFill>
                  <a:schemeClr val="accent4"/>
                </a:solidFill>
              </a:rPr>
              <a:t>Tversky</a:t>
            </a:r>
            <a:r>
              <a:rPr lang="en-US" sz="2600" dirty="0">
                <a:solidFill>
                  <a:schemeClr val="accent4"/>
                </a:solidFill>
              </a:rPr>
              <a:t> (1973)</a:t>
            </a:r>
          </a:p>
        </p:txBody>
      </p:sp>
      <p:sp>
        <p:nvSpPr>
          <p:cNvPr id="3" name="Content Placeholder 2"/>
          <p:cNvSpPr>
            <a:spLocks noGrp="1"/>
          </p:cNvSpPr>
          <p:nvPr>
            <p:ph idx="1"/>
          </p:nvPr>
        </p:nvSpPr>
        <p:spPr>
          <a:xfrm>
            <a:off x="1049171" y="1308721"/>
            <a:ext cx="7352778" cy="5667812"/>
          </a:xfrm>
        </p:spPr>
        <p:txBody>
          <a:bodyPr anchor="t">
            <a:noAutofit/>
          </a:bodyPr>
          <a:lstStyle/>
          <a:p>
            <a:pPr marL="0" indent="0">
              <a:buNone/>
            </a:pPr>
            <a:r>
              <a:rPr lang="en-US" sz="2400" dirty="0"/>
              <a:t>3 factors should influence judgments:</a:t>
            </a:r>
            <a:endParaRPr lang="en-US" sz="2400" b="1" dirty="0"/>
          </a:p>
          <a:p>
            <a:pPr marL="873125" lvl="0"/>
            <a:r>
              <a:rPr lang="en-US" sz="2200" dirty="0"/>
              <a:t>Base rate</a:t>
            </a:r>
            <a:endParaRPr lang="en-US" sz="2200" b="1" dirty="0"/>
          </a:p>
          <a:p>
            <a:pPr marL="873125" lvl="0"/>
            <a:r>
              <a:rPr lang="en-US" sz="2200" dirty="0">
                <a:solidFill>
                  <a:schemeClr val="accent3"/>
                </a:solidFill>
              </a:rPr>
              <a:t>Individuating information</a:t>
            </a:r>
            <a:endParaRPr lang="en-US" sz="2200" b="1" dirty="0">
              <a:solidFill>
                <a:schemeClr val="accent3"/>
              </a:solidFill>
            </a:endParaRPr>
          </a:p>
          <a:p>
            <a:pPr marL="873125" lvl="0"/>
            <a:r>
              <a:rPr lang="en-US" sz="2200" dirty="0">
                <a:solidFill>
                  <a:schemeClr val="accent3"/>
                </a:solidFill>
              </a:rPr>
              <a:t>Reliability of individuating information</a:t>
            </a:r>
            <a:endParaRPr lang="en-US" sz="2000" b="1" dirty="0">
              <a:solidFill>
                <a:schemeClr val="accent3"/>
              </a:solidFill>
            </a:endParaRPr>
          </a:p>
          <a:p>
            <a:pPr marL="1588" indent="0">
              <a:buNone/>
            </a:pPr>
            <a:r>
              <a:rPr lang="en-US" sz="2000" b="1" dirty="0">
                <a:solidFill>
                  <a:schemeClr val="accent5"/>
                </a:solidFill>
              </a:rPr>
              <a:t>__________________________________________________</a:t>
            </a:r>
          </a:p>
          <a:p>
            <a:pPr marL="1588" indent="0">
              <a:buNone/>
            </a:pPr>
            <a:r>
              <a:rPr lang="en-US" b="1" dirty="0">
                <a:solidFill>
                  <a:schemeClr val="bg1">
                    <a:lumMod val="65000"/>
                    <a:lumOff val="35000"/>
                  </a:schemeClr>
                </a:solidFill>
              </a:rPr>
              <a:t>Q</a:t>
            </a:r>
            <a:r>
              <a:rPr lang="en-US" dirty="0">
                <a:solidFill>
                  <a:schemeClr val="bg1">
                    <a:lumMod val="65000"/>
                    <a:lumOff val="35000"/>
                  </a:schemeClr>
                </a:solidFill>
              </a:rPr>
              <a:t>: Is ignoring the base always a mistake?</a:t>
            </a:r>
          </a:p>
          <a:p>
            <a:pPr marL="1588" indent="0">
              <a:buNone/>
            </a:pPr>
            <a:r>
              <a:rPr lang="en-US" b="1" dirty="0">
                <a:solidFill>
                  <a:schemeClr val="bg1">
                    <a:lumMod val="65000"/>
                    <a:lumOff val="35000"/>
                  </a:schemeClr>
                </a:solidFill>
              </a:rPr>
              <a:t>Q</a:t>
            </a:r>
            <a:r>
              <a:rPr lang="en-US" dirty="0">
                <a:solidFill>
                  <a:schemeClr val="bg1">
                    <a:lumMod val="65000"/>
                    <a:lumOff val="35000"/>
                  </a:schemeClr>
                </a:solidFill>
              </a:rPr>
              <a:t>: When should you ignore the base rate?</a:t>
            </a:r>
          </a:p>
          <a:p>
            <a:pPr marL="1588" indent="0">
              <a:buNone/>
            </a:pPr>
            <a:r>
              <a:rPr lang="en-US" sz="2400" b="1" dirty="0"/>
              <a:t>Q</a:t>
            </a:r>
            <a:r>
              <a:rPr lang="en-US" sz="2400" dirty="0"/>
              <a:t>: Were these conditions met in the study?</a:t>
            </a:r>
          </a:p>
          <a:p>
            <a:pPr marL="1588" indent="0">
              <a:buNone/>
            </a:pPr>
            <a:endParaRPr lang="en-US" sz="2000" b="1" dirty="0"/>
          </a:p>
        </p:txBody>
      </p:sp>
    </p:spTree>
    <p:extLst>
      <p:ext uri="{BB962C8B-B14F-4D97-AF65-F5344CB8AC3E}">
        <p14:creationId xmlns:p14="http://schemas.microsoft.com/office/powerpoint/2010/main" val="9794589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9918"/>
          </a:xfrm>
        </p:spPr>
        <p:txBody>
          <a:bodyPr>
            <a:noAutofit/>
          </a:bodyPr>
          <a:lstStyle/>
          <a:p>
            <a:pPr algn="ctr"/>
            <a:r>
              <a:rPr lang="en-US" sz="2600" dirty="0">
                <a:solidFill>
                  <a:schemeClr val="accent4"/>
                </a:solidFill>
              </a:rPr>
              <a:t>Classic Integration error: Ignoring the base rate</a:t>
            </a:r>
            <a:br>
              <a:rPr lang="en-US" sz="2600" dirty="0">
                <a:solidFill>
                  <a:schemeClr val="accent4"/>
                </a:solidFill>
              </a:rPr>
            </a:br>
            <a:r>
              <a:rPr lang="en-US" sz="2600" dirty="0" err="1">
                <a:solidFill>
                  <a:schemeClr val="accent4"/>
                </a:solidFill>
              </a:rPr>
              <a:t>Kahneman</a:t>
            </a:r>
            <a:r>
              <a:rPr lang="en-US" sz="2600" dirty="0">
                <a:solidFill>
                  <a:schemeClr val="accent4"/>
                </a:solidFill>
              </a:rPr>
              <a:t> &amp;</a:t>
            </a:r>
            <a:r>
              <a:rPr lang="en-US" sz="2600" dirty="0" err="1">
                <a:solidFill>
                  <a:schemeClr val="accent4"/>
                </a:solidFill>
              </a:rPr>
              <a:t>Tversky</a:t>
            </a:r>
            <a:r>
              <a:rPr lang="en-US" sz="2600" dirty="0">
                <a:solidFill>
                  <a:schemeClr val="accent4"/>
                </a:solidFill>
              </a:rPr>
              <a:t> (1973)</a:t>
            </a:r>
          </a:p>
        </p:txBody>
      </p:sp>
      <p:sp>
        <p:nvSpPr>
          <p:cNvPr id="3" name="Content Placeholder 2"/>
          <p:cNvSpPr>
            <a:spLocks noGrp="1"/>
          </p:cNvSpPr>
          <p:nvPr>
            <p:ph idx="1"/>
          </p:nvPr>
        </p:nvSpPr>
        <p:spPr>
          <a:xfrm>
            <a:off x="1049171" y="1308721"/>
            <a:ext cx="7352778" cy="5667812"/>
          </a:xfrm>
        </p:spPr>
        <p:txBody>
          <a:bodyPr anchor="t">
            <a:noAutofit/>
          </a:bodyPr>
          <a:lstStyle/>
          <a:p>
            <a:pPr marL="0" indent="0">
              <a:buNone/>
            </a:pPr>
            <a:r>
              <a:rPr lang="en-US" sz="2400" dirty="0"/>
              <a:t>3 factors should influence judgments:</a:t>
            </a:r>
            <a:endParaRPr lang="en-US" sz="2400" b="1" dirty="0"/>
          </a:p>
          <a:p>
            <a:pPr marL="873125" lvl="0"/>
            <a:r>
              <a:rPr lang="en-US" sz="2200" dirty="0"/>
              <a:t>Base rate</a:t>
            </a:r>
            <a:endParaRPr lang="en-US" sz="2200" b="1" dirty="0"/>
          </a:p>
          <a:p>
            <a:pPr marL="873125" lvl="0"/>
            <a:r>
              <a:rPr lang="en-US" sz="2200" dirty="0">
                <a:solidFill>
                  <a:schemeClr val="accent3"/>
                </a:solidFill>
              </a:rPr>
              <a:t>Individuating information</a:t>
            </a:r>
            <a:endParaRPr lang="en-US" sz="2200" b="1" dirty="0">
              <a:solidFill>
                <a:schemeClr val="accent3"/>
              </a:solidFill>
            </a:endParaRPr>
          </a:p>
          <a:p>
            <a:pPr marL="873125" lvl="0"/>
            <a:r>
              <a:rPr lang="en-US" sz="2200" dirty="0">
                <a:solidFill>
                  <a:schemeClr val="accent3"/>
                </a:solidFill>
              </a:rPr>
              <a:t>Reliability of individuating information</a:t>
            </a:r>
            <a:endParaRPr lang="en-US" sz="2000" b="1" dirty="0">
              <a:solidFill>
                <a:schemeClr val="accent3"/>
              </a:solidFill>
            </a:endParaRPr>
          </a:p>
          <a:p>
            <a:pPr marL="1588" indent="0">
              <a:buNone/>
            </a:pPr>
            <a:r>
              <a:rPr lang="en-US" sz="2000" b="1" dirty="0">
                <a:solidFill>
                  <a:schemeClr val="accent5"/>
                </a:solidFill>
              </a:rPr>
              <a:t>__________________________________________________</a:t>
            </a:r>
          </a:p>
          <a:p>
            <a:pPr marL="1588" indent="0">
              <a:buNone/>
            </a:pPr>
            <a:r>
              <a:rPr lang="en-US" b="1" dirty="0">
                <a:solidFill>
                  <a:schemeClr val="bg1">
                    <a:lumMod val="65000"/>
                    <a:lumOff val="35000"/>
                  </a:schemeClr>
                </a:solidFill>
              </a:rPr>
              <a:t>Q</a:t>
            </a:r>
            <a:r>
              <a:rPr lang="en-US" dirty="0">
                <a:solidFill>
                  <a:schemeClr val="bg1">
                    <a:lumMod val="65000"/>
                    <a:lumOff val="35000"/>
                  </a:schemeClr>
                </a:solidFill>
              </a:rPr>
              <a:t>: Is ignoring the base always a mistake?</a:t>
            </a:r>
          </a:p>
          <a:p>
            <a:pPr marL="1588" indent="0">
              <a:buNone/>
            </a:pPr>
            <a:r>
              <a:rPr lang="en-US" b="1" dirty="0">
                <a:solidFill>
                  <a:schemeClr val="bg1">
                    <a:lumMod val="65000"/>
                    <a:lumOff val="35000"/>
                  </a:schemeClr>
                </a:solidFill>
              </a:rPr>
              <a:t>Q</a:t>
            </a:r>
            <a:r>
              <a:rPr lang="en-US" dirty="0">
                <a:solidFill>
                  <a:schemeClr val="bg1">
                    <a:lumMod val="65000"/>
                    <a:lumOff val="35000"/>
                  </a:schemeClr>
                </a:solidFill>
              </a:rPr>
              <a:t>: When should you ignore the base rate?</a:t>
            </a:r>
          </a:p>
          <a:p>
            <a:pPr marL="1588" indent="0">
              <a:buNone/>
            </a:pPr>
            <a:r>
              <a:rPr lang="en-US" b="1" dirty="0">
                <a:solidFill>
                  <a:schemeClr val="bg1">
                    <a:lumMod val="65000"/>
                    <a:lumOff val="35000"/>
                  </a:schemeClr>
                </a:solidFill>
              </a:rPr>
              <a:t>Q</a:t>
            </a:r>
            <a:r>
              <a:rPr lang="en-US" dirty="0">
                <a:solidFill>
                  <a:schemeClr val="bg1">
                    <a:lumMod val="65000"/>
                    <a:lumOff val="35000"/>
                  </a:schemeClr>
                </a:solidFill>
              </a:rPr>
              <a:t>: Were these conditions met in the study?</a:t>
            </a:r>
          </a:p>
          <a:p>
            <a:pPr marL="1588" indent="0">
              <a:buNone/>
            </a:pPr>
            <a:r>
              <a:rPr lang="en-US" sz="2400" b="1" dirty="0"/>
              <a:t>Q</a:t>
            </a:r>
            <a:r>
              <a:rPr lang="en-US" sz="2400" dirty="0"/>
              <a:t>: Did the subjects know HOW to apply base rate information?</a:t>
            </a:r>
            <a:endParaRPr lang="en-US" sz="2000" b="1" dirty="0"/>
          </a:p>
        </p:txBody>
      </p:sp>
    </p:spTree>
    <p:extLst>
      <p:ext uri="{BB962C8B-B14F-4D97-AF65-F5344CB8AC3E}">
        <p14:creationId xmlns:p14="http://schemas.microsoft.com/office/powerpoint/2010/main" val="29380079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9918"/>
          </a:xfrm>
        </p:spPr>
        <p:txBody>
          <a:bodyPr>
            <a:normAutofit/>
          </a:bodyPr>
          <a:lstStyle/>
          <a:p>
            <a:r>
              <a:rPr lang="en-US" sz="2800" dirty="0">
                <a:solidFill>
                  <a:schemeClr val="accent4"/>
                </a:solidFill>
              </a:rPr>
              <a:t>General DM strategies: Algorithms and heuristics</a:t>
            </a:r>
          </a:p>
        </p:txBody>
      </p:sp>
      <p:sp>
        <p:nvSpPr>
          <p:cNvPr id="3" name="Content Placeholder 2"/>
          <p:cNvSpPr>
            <a:spLocks noGrp="1"/>
          </p:cNvSpPr>
          <p:nvPr>
            <p:ph idx="1"/>
          </p:nvPr>
        </p:nvSpPr>
        <p:spPr>
          <a:xfrm>
            <a:off x="1049866" y="984556"/>
            <a:ext cx="7636933" cy="5667812"/>
          </a:xfrm>
        </p:spPr>
        <p:txBody>
          <a:bodyPr anchor="t">
            <a:noAutofit/>
          </a:bodyPr>
          <a:lstStyle/>
          <a:p>
            <a:pPr marL="0" indent="0">
              <a:buNone/>
            </a:pPr>
            <a:r>
              <a:rPr lang="en-US" sz="2400" b="1" i="1" dirty="0">
                <a:solidFill>
                  <a:schemeClr val="accent3"/>
                </a:solidFill>
              </a:rPr>
              <a:t>Algorithm</a:t>
            </a:r>
            <a:r>
              <a:rPr lang="en-US" sz="2400" dirty="0"/>
              <a:t> - a set of well-defined steps that will necessarily lead to an accurate conclusion</a:t>
            </a:r>
            <a:endParaRPr lang="en-US" sz="2400" b="1" dirty="0"/>
          </a:p>
          <a:p>
            <a:pPr lvl="2"/>
            <a:r>
              <a:rPr lang="en-US" sz="2200" b="1" i="1" dirty="0"/>
              <a:t>Benefit</a:t>
            </a:r>
            <a:r>
              <a:rPr lang="en-US" sz="2200" dirty="0"/>
              <a:t>: </a:t>
            </a:r>
            <a:endParaRPr lang="en-US" sz="2200" b="1" dirty="0"/>
          </a:p>
          <a:p>
            <a:pPr lvl="2"/>
            <a:r>
              <a:rPr lang="en-US" sz="2200" b="1" i="1" dirty="0"/>
              <a:t>Cost</a:t>
            </a:r>
            <a:r>
              <a:rPr lang="en-US" sz="2200" dirty="0"/>
              <a:t>:	</a:t>
            </a:r>
            <a:endParaRPr lang="en-US" sz="2200" b="1" dirty="0"/>
          </a:p>
          <a:p>
            <a:pPr marL="0" indent="0">
              <a:buNone/>
            </a:pPr>
            <a:r>
              <a:rPr lang="en-US" sz="2400" b="1" i="1" dirty="0">
                <a:solidFill>
                  <a:schemeClr val="accent3"/>
                </a:solidFill>
              </a:rPr>
              <a:t>Heuristic</a:t>
            </a:r>
            <a:r>
              <a:rPr lang="en-US" sz="2400" dirty="0"/>
              <a:t> - a short-cut or rule-of-thumb that past experience demonstrates results in reasonably accurate conclusions.</a:t>
            </a:r>
            <a:endParaRPr lang="en-US" sz="2400" b="1" dirty="0"/>
          </a:p>
          <a:p>
            <a:pPr lvl="2"/>
            <a:r>
              <a:rPr lang="en-US" sz="2200" b="1" i="1" dirty="0"/>
              <a:t>Benefit</a:t>
            </a:r>
            <a:r>
              <a:rPr lang="en-US" sz="2200" dirty="0"/>
              <a:t>:  </a:t>
            </a:r>
            <a:endParaRPr lang="en-US" sz="2200" b="1" dirty="0"/>
          </a:p>
          <a:p>
            <a:pPr lvl="2"/>
            <a:r>
              <a:rPr lang="en-US" sz="2200" b="1" i="1" dirty="0"/>
              <a:t>Cost</a:t>
            </a:r>
            <a:r>
              <a:rPr lang="en-US" sz="2200" dirty="0"/>
              <a:t>:	</a:t>
            </a:r>
            <a:endParaRPr lang="en-US" sz="2200" b="1" dirty="0"/>
          </a:p>
          <a:p>
            <a:pPr marL="0" indent="0">
              <a:buNone/>
            </a:pPr>
            <a:r>
              <a:rPr lang="en-US" sz="2400" dirty="0"/>
              <a:t> </a:t>
            </a:r>
            <a:r>
              <a:rPr lang="en-US" sz="2400" b="1" dirty="0">
                <a:solidFill>
                  <a:schemeClr val="accent3"/>
                </a:solidFill>
              </a:rPr>
              <a:t>EX</a:t>
            </a:r>
            <a:r>
              <a:rPr lang="en-US" sz="2400" dirty="0"/>
              <a:t>: Finding a book in the library</a:t>
            </a:r>
          </a:p>
          <a:p>
            <a:pPr marL="0" indent="0">
              <a:buNone/>
            </a:pPr>
            <a:r>
              <a:rPr lang="en-US" sz="2400" dirty="0"/>
              <a:t>	Lost gloves / cell phone</a:t>
            </a:r>
          </a:p>
        </p:txBody>
      </p:sp>
    </p:spTree>
    <p:extLst>
      <p:ext uri="{BB962C8B-B14F-4D97-AF65-F5344CB8AC3E}">
        <p14:creationId xmlns:p14="http://schemas.microsoft.com/office/powerpoint/2010/main" val="23556040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4504" y="274638"/>
            <a:ext cx="7311665" cy="709918"/>
          </a:xfrm>
        </p:spPr>
        <p:txBody>
          <a:bodyPr>
            <a:normAutofit/>
          </a:bodyPr>
          <a:lstStyle/>
          <a:p>
            <a:r>
              <a:rPr lang="en-US" sz="2800" dirty="0">
                <a:solidFill>
                  <a:schemeClr val="accent4"/>
                </a:solidFill>
              </a:rPr>
              <a:t>Syllogisms: Decision making under certainty</a:t>
            </a:r>
          </a:p>
        </p:txBody>
      </p:sp>
      <p:sp>
        <p:nvSpPr>
          <p:cNvPr id="3" name="Content Placeholder 2"/>
          <p:cNvSpPr>
            <a:spLocks noGrp="1"/>
          </p:cNvSpPr>
          <p:nvPr>
            <p:ph idx="1"/>
          </p:nvPr>
        </p:nvSpPr>
        <p:spPr>
          <a:xfrm>
            <a:off x="964503" y="810925"/>
            <a:ext cx="7311665" cy="5667812"/>
          </a:xfrm>
        </p:spPr>
        <p:txBody>
          <a:bodyPr anchor="t">
            <a:noAutofit/>
          </a:bodyPr>
          <a:lstStyle/>
          <a:p>
            <a:pPr marL="0" indent="0" algn="ctr">
              <a:buNone/>
            </a:pPr>
            <a:r>
              <a:rPr lang="en-US" sz="2400" b="1" dirty="0"/>
              <a:t>If</a:t>
            </a:r>
            <a:r>
              <a:rPr lang="en-US" sz="2400" dirty="0"/>
              <a:t> we are on a long car trip, </a:t>
            </a:r>
            <a:r>
              <a:rPr lang="en-US" sz="2400" b="1" dirty="0"/>
              <a:t>then</a:t>
            </a:r>
            <a:r>
              <a:rPr lang="en-US" sz="2400" dirty="0"/>
              <a:t> Tammy is asleep.  </a:t>
            </a:r>
            <a:endParaRPr lang="en-US" sz="2400" b="1" dirty="0"/>
          </a:p>
          <a:p>
            <a:pPr marL="0" indent="0">
              <a:buNone/>
            </a:pPr>
            <a:endParaRPr lang="en-US" sz="2200" dirty="0"/>
          </a:p>
          <a:p>
            <a:pPr marL="0" indent="0">
              <a:buNone/>
            </a:pPr>
            <a:endParaRPr lang="en-US" sz="2200" dirty="0"/>
          </a:p>
          <a:p>
            <a:pPr marL="0" indent="0">
              <a:buNone/>
            </a:pPr>
            <a:endParaRPr lang="en-US" sz="2200" dirty="0"/>
          </a:p>
          <a:p>
            <a:pPr marL="0" indent="0">
              <a:buNone/>
            </a:pPr>
            <a:endParaRPr lang="en-US" sz="2200" dirty="0"/>
          </a:p>
          <a:p>
            <a:pPr marL="0" indent="0">
              <a:buNone/>
            </a:pPr>
            <a:endParaRPr lang="en-US" sz="2200" dirty="0"/>
          </a:p>
          <a:p>
            <a:pPr marL="0" indent="0">
              <a:buNone/>
            </a:pPr>
            <a:endParaRPr lang="en-US" sz="2400" dirty="0"/>
          </a:p>
          <a:p>
            <a:pPr marL="0" indent="0">
              <a:buNone/>
            </a:pPr>
            <a:r>
              <a:rPr lang="en-US" sz="2400" dirty="0"/>
              <a:t>Interpreting scientific papers:</a:t>
            </a:r>
            <a:endParaRPr lang="en-US" sz="2400" b="1" dirty="0"/>
          </a:p>
          <a:p>
            <a:pPr lvl="1">
              <a:buClr>
                <a:schemeClr val="accent4"/>
              </a:buClr>
            </a:pPr>
            <a:r>
              <a:rPr lang="en-US" sz="2000" dirty="0"/>
              <a:t>Scientist makes a prediction: ‘If p, then q’</a:t>
            </a:r>
            <a:endParaRPr lang="en-US" sz="2000" b="1" dirty="0"/>
          </a:p>
          <a:p>
            <a:pPr lvl="1">
              <a:buClr>
                <a:schemeClr val="accent4"/>
              </a:buClr>
            </a:pPr>
            <a:r>
              <a:rPr lang="en-US" sz="2000" dirty="0"/>
              <a:t>Run an experiment showing that q is true</a:t>
            </a:r>
            <a:endParaRPr lang="en-US" sz="2000" b="1" dirty="0"/>
          </a:p>
          <a:p>
            <a:pPr lvl="1">
              <a:buClr>
                <a:schemeClr val="accent4"/>
              </a:buClr>
            </a:pPr>
            <a:r>
              <a:rPr lang="en-US" sz="2000" dirty="0"/>
              <a:t>Conclude that p is also true.  Not a valid inference.</a:t>
            </a:r>
            <a:endParaRPr lang="en-US" sz="2000" b="1" dirty="0"/>
          </a:p>
        </p:txBody>
      </p:sp>
      <p:graphicFrame>
        <p:nvGraphicFramePr>
          <p:cNvPr id="4" name="Table 3"/>
          <p:cNvGraphicFramePr>
            <a:graphicFrameLocks noGrp="1"/>
          </p:cNvGraphicFramePr>
          <p:nvPr>
            <p:extLst>
              <p:ext uri="{D42A27DB-BD31-4B8C-83A1-F6EECF244321}">
                <p14:modId xmlns:p14="http://schemas.microsoft.com/office/powerpoint/2010/main" val="1154060827"/>
              </p:ext>
            </p:extLst>
          </p:nvPr>
        </p:nvGraphicFramePr>
        <p:xfrm>
          <a:off x="513566" y="1352813"/>
          <a:ext cx="8054236" cy="3454940"/>
        </p:xfrm>
        <a:graphic>
          <a:graphicData uri="http://schemas.openxmlformats.org/drawingml/2006/table">
            <a:tbl>
              <a:tblPr firstRow="1" firstCol="1">
                <a:tableStyleId>{775DCB02-9BB8-47FD-8907-85C794F793BA}</a:tableStyleId>
              </a:tblPr>
              <a:tblGrid>
                <a:gridCol w="2013559">
                  <a:extLst>
                    <a:ext uri="{9D8B030D-6E8A-4147-A177-3AD203B41FA5}">
                      <a16:colId xmlns:a16="http://schemas.microsoft.com/office/drawing/2014/main" val="20000"/>
                    </a:ext>
                  </a:extLst>
                </a:gridCol>
                <a:gridCol w="2013559">
                  <a:extLst>
                    <a:ext uri="{9D8B030D-6E8A-4147-A177-3AD203B41FA5}">
                      <a16:colId xmlns:a16="http://schemas.microsoft.com/office/drawing/2014/main" val="20001"/>
                    </a:ext>
                  </a:extLst>
                </a:gridCol>
                <a:gridCol w="2386209">
                  <a:extLst>
                    <a:ext uri="{9D8B030D-6E8A-4147-A177-3AD203B41FA5}">
                      <a16:colId xmlns:a16="http://schemas.microsoft.com/office/drawing/2014/main" val="20002"/>
                    </a:ext>
                  </a:extLst>
                </a:gridCol>
                <a:gridCol w="1640909">
                  <a:extLst>
                    <a:ext uri="{9D8B030D-6E8A-4147-A177-3AD203B41FA5}">
                      <a16:colId xmlns:a16="http://schemas.microsoft.com/office/drawing/2014/main" val="20003"/>
                    </a:ext>
                  </a:extLst>
                </a:gridCol>
              </a:tblGrid>
              <a:tr h="500199">
                <a:tc>
                  <a:txBody>
                    <a:bodyPr/>
                    <a:lstStyle/>
                    <a:p>
                      <a:pPr algn="ctr"/>
                      <a:r>
                        <a:rPr lang="en-US" sz="2000" dirty="0"/>
                        <a:t>Syllogism</a:t>
                      </a:r>
                    </a:p>
                  </a:txBody>
                  <a:tcPr/>
                </a:tc>
                <a:tc>
                  <a:txBody>
                    <a:bodyPr/>
                    <a:lstStyle/>
                    <a:p>
                      <a:pPr algn="ctr"/>
                      <a:r>
                        <a:rPr lang="en-US" sz="2000" dirty="0"/>
                        <a:t>Fact</a:t>
                      </a:r>
                    </a:p>
                  </a:txBody>
                  <a:tcPr/>
                </a:tc>
                <a:tc>
                  <a:txBody>
                    <a:bodyPr/>
                    <a:lstStyle/>
                    <a:p>
                      <a:pPr algn="ctr"/>
                      <a:r>
                        <a:rPr lang="en-US" sz="2000" dirty="0"/>
                        <a:t>Inference</a:t>
                      </a:r>
                    </a:p>
                  </a:txBody>
                  <a:tcPr/>
                </a:tc>
                <a:tc>
                  <a:txBody>
                    <a:bodyPr/>
                    <a:lstStyle/>
                    <a:p>
                      <a:pPr algn="ctr"/>
                      <a:r>
                        <a:rPr lang="en-US" sz="2000" dirty="0"/>
                        <a:t>Validity?</a:t>
                      </a:r>
                    </a:p>
                  </a:txBody>
                  <a:tcPr/>
                </a:tc>
                <a:extLst>
                  <a:ext uri="{0D108BD9-81ED-4DB2-BD59-A6C34878D82A}">
                    <a16:rowId xmlns:a16="http://schemas.microsoft.com/office/drawing/2014/main" val="10000"/>
                  </a:ext>
                </a:extLst>
              </a:tr>
              <a:tr h="583164">
                <a:tc>
                  <a:txBody>
                    <a:bodyPr/>
                    <a:lstStyle/>
                    <a:p>
                      <a:r>
                        <a:rPr lang="en-US" sz="2000" b="0" kern="1200" dirty="0">
                          <a:solidFill>
                            <a:schemeClr val="tx1"/>
                          </a:solidFill>
                          <a:effectLst/>
                          <a:latin typeface="+mn-lt"/>
                          <a:ea typeface="+mn-ea"/>
                          <a:cs typeface="+mn-cs"/>
                        </a:rPr>
                        <a:t>p is true, </a:t>
                      </a:r>
                      <a:endParaRPr lang="en-US" sz="2000" b="1" kern="1200" dirty="0">
                        <a:solidFill>
                          <a:schemeClr val="tx1"/>
                        </a:solidFill>
                        <a:effectLst/>
                        <a:latin typeface="+mn-lt"/>
                        <a:ea typeface="+mn-ea"/>
                        <a:cs typeface="+mn-cs"/>
                      </a:endParaRPr>
                    </a:p>
                    <a:p>
                      <a:r>
                        <a:rPr lang="en-US" sz="2000" b="1" kern="1200" dirty="0">
                          <a:solidFill>
                            <a:schemeClr val="tx1"/>
                          </a:solidFill>
                          <a:effectLst/>
                          <a:latin typeface="+mn-lt"/>
                          <a:ea typeface="+mn-ea"/>
                          <a:cs typeface="+mn-cs"/>
                        </a:rPr>
                        <a:t>   </a:t>
                      </a:r>
                      <a:r>
                        <a:rPr lang="en-US" sz="2000" b="0" kern="1200" dirty="0">
                          <a:solidFill>
                            <a:schemeClr val="tx1"/>
                          </a:solidFill>
                          <a:effectLst/>
                          <a:latin typeface="+mn-lt"/>
                          <a:ea typeface="+mn-ea"/>
                          <a:cs typeface="+mn-cs"/>
                          <a:sym typeface="Symbol"/>
                        </a:rPr>
                        <a:t></a:t>
                      </a:r>
                      <a:r>
                        <a:rPr lang="en-US" sz="2000" b="0" kern="1200" dirty="0">
                          <a:solidFill>
                            <a:schemeClr val="tx1"/>
                          </a:solidFill>
                          <a:effectLst/>
                          <a:latin typeface="+mn-lt"/>
                          <a:ea typeface="+mn-ea"/>
                          <a:cs typeface="+mn-cs"/>
                        </a:rPr>
                        <a:t>q is true</a:t>
                      </a:r>
                      <a:r>
                        <a:rPr lang="en-US" sz="2000" b="0" dirty="0">
                          <a:solidFill>
                            <a:schemeClr val="tx1"/>
                          </a:solidFill>
                          <a:effectLst/>
                        </a:rPr>
                        <a:t> </a:t>
                      </a:r>
                      <a:endParaRPr lang="en-US" sz="2000" b="0" dirty="0">
                        <a:solidFill>
                          <a:schemeClr val="tx1"/>
                        </a:solidFill>
                      </a:endParaRPr>
                    </a:p>
                  </a:txBody>
                  <a:tcPr>
                    <a:solidFill>
                      <a:schemeClr val="bg1"/>
                    </a:solidFill>
                  </a:tcPr>
                </a:tc>
                <a:tc>
                  <a:txBody>
                    <a:bodyPr/>
                    <a:lstStyle/>
                    <a:p>
                      <a:pPr algn="ctr"/>
                      <a:r>
                        <a:rPr lang="en-US" sz="2000" dirty="0">
                          <a:solidFill>
                            <a:schemeClr val="tx1"/>
                          </a:solidFill>
                        </a:rPr>
                        <a:t>We are on a long car trip.</a:t>
                      </a:r>
                    </a:p>
                  </a:txBody>
                  <a:tcPr>
                    <a:solidFill>
                      <a:schemeClr val="bg1"/>
                    </a:solidFill>
                  </a:tcPr>
                </a:tc>
                <a:tc>
                  <a:txBody>
                    <a:bodyPr/>
                    <a:lstStyle/>
                    <a:p>
                      <a:pPr algn="ctr"/>
                      <a:r>
                        <a:rPr lang="en-US" sz="2000" b="0" kern="1200" dirty="0">
                          <a:solidFill>
                            <a:schemeClr val="tx1"/>
                          </a:solidFill>
                          <a:effectLst/>
                          <a:latin typeface="+mn-lt"/>
                          <a:ea typeface="+mn-ea"/>
                          <a:cs typeface="+mn-cs"/>
                          <a:sym typeface="Symbol"/>
                        </a:rPr>
                        <a:t>Tammy is asleep.</a:t>
                      </a:r>
                      <a:endParaRPr lang="en-US" sz="2000" dirty="0">
                        <a:solidFill>
                          <a:schemeClr val="tx1"/>
                        </a:solidFill>
                      </a:endParaRPr>
                    </a:p>
                  </a:txBody>
                  <a:tcPr>
                    <a:solidFill>
                      <a:schemeClr val="bg1"/>
                    </a:solidFill>
                  </a:tcPr>
                </a:tc>
                <a:tc>
                  <a:txBody>
                    <a:bodyPr/>
                    <a:lstStyle/>
                    <a:p>
                      <a:pPr algn="ctr"/>
                      <a:endParaRPr lang="en-US" sz="2000" dirty="0">
                        <a:solidFill>
                          <a:schemeClr val="tx1"/>
                        </a:solidFill>
                      </a:endParaRPr>
                    </a:p>
                  </a:txBody>
                  <a:tcPr>
                    <a:solidFill>
                      <a:schemeClr val="bg1"/>
                    </a:solidFill>
                  </a:tcPr>
                </a:tc>
                <a:extLst>
                  <a:ext uri="{0D108BD9-81ED-4DB2-BD59-A6C34878D82A}">
                    <a16:rowId xmlns:a16="http://schemas.microsoft.com/office/drawing/2014/main" val="10001"/>
                  </a:ext>
                </a:extLst>
              </a:tr>
              <a:tr h="715948">
                <a:tc>
                  <a:txBody>
                    <a:bodyPr/>
                    <a:lstStyle/>
                    <a:p>
                      <a:r>
                        <a:rPr lang="en-US" sz="2000" b="0" kern="1200" dirty="0">
                          <a:solidFill>
                            <a:schemeClr val="tx1"/>
                          </a:solidFill>
                          <a:effectLst/>
                          <a:latin typeface="+mn-lt"/>
                          <a:ea typeface="+mn-ea"/>
                          <a:cs typeface="+mn-cs"/>
                        </a:rPr>
                        <a:t>p is false, </a:t>
                      </a:r>
                      <a:endParaRPr lang="en-US" sz="2000" b="1" kern="1200" dirty="0">
                        <a:solidFill>
                          <a:schemeClr val="tx1"/>
                        </a:solidFill>
                        <a:effectLst/>
                        <a:latin typeface="+mn-lt"/>
                        <a:ea typeface="+mn-ea"/>
                        <a:cs typeface="+mn-cs"/>
                      </a:endParaRPr>
                    </a:p>
                    <a:p>
                      <a:r>
                        <a:rPr lang="en-US" sz="2000" b="1" kern="1200" dirty="0">
                          <a:solidFill>
                            <a:schemeClr val="tx1"/>
                          </a:solidFill>
                          <a:effectLst/>
                          <a:latin typeface="+mn-lt"/>
                          <a:ea typeface="+mn-ea"/>
                          <a:cs typeface="+mn-cs"/>
                        </a:rPr>
                        <a:t>   </a:t>
                      </a:r>
                      <a:r>
                        <a:rPr lang="en-US" sz="2000" b="0" kern="1200" dirty="0">
                          <a:solidFill>
                            <a:schemeClr val="tx1"/>
                          </a:solidFill>
                          <a:effectLst/>
                          <a:latin typeface="+mn-lt"/>
                          <a:ea typeface="+mn-ea"/>
                          <a:cs typeface="+mn-cs"/>
                          <a:sym typeface="Symbol"/>
                        </a:rPr>
                        <a:t></a:t>
                      </a:r>
                      <a:r>
                        <a:rPr lang="en-US" sz="2000" b="0" kern="1200" dirty="0">
                          <a:solidFill>
                            <a:schemeClr val="tx1"/>
                          </a:solidFill>
                          <a:effectLst/>
                          <a:latin typeface="+mn-lt"/>
                          <a:ea typeface="+mn-ea"/>
                          <a:cs typeface="+mn-cs"/>
                        </a:rPr>
                        <a:t>q is false</a:t>
                      </a:r>
                      <a:endParaRPr lang="en-US" sz="2000" dirty="0">
                        <a:solidFill>
                          <a:schemeClr val="tx1"/>
                        </a:solidFill>
                      </a:endParaRPr>
                    </a:p>
                  </a:txBody>
                  <a:tcPr>
                    <a:solidFill>
                      <a:schemeClr val="bg1"/>
                    </a:solidFill>
                  </a:tcPr>
                </a:tc>
                <a:tc>
                  <a:txBody>
                    <a:bodyPr/>
                    <a:lstStyle/>
                    <a:p>
                      <a:pPr algn="ctr"/>
                      <a:r>
                        <a:rPr lang="en-US" sz="2000" dirty="0">
                          <a:solidFill>
                            <a:schemeClr val="tx1"/>
                          </a:solidFill>
                        </a:rPr>
                        <a:t>We are </a:t>
                      </a:r>
                      <a:r>
                        <a:rPr lang="en-US" sz="2000" b="1" dirty="0">
                          <a:solidFill>
                            <a:schemeClr val="tx1"/>
                          </a:solidFill>
                        </a:rPr>
                        <a:t>NOT</a:t>
                      </a:r>
                      <a:r>
                        <a:rPr lang="en-US" sz="2000" baseline="0" dirty="0">
                          <a:solidFill>
                            <a:schemeClr val="tx1"/>
                          </a:solidFill>
                        </a:rPr>
                        <a:t> on a long car trip</a:t>
                      </a:r>
                      <a:endParaRPr lang="en-US" sz="2000" dirty="0">
                        <a:solidFill>
                          <a:schemeClr val="tx1"/>
                        </a:solidFill>
                      </a:endParaRPr>
                    </a:p>
                  </a:txBody>
                  <a:tcPr>
                    <a:solidFill>
                      <a:schemeClr val="bg1"/>
                    </a:solidFill>
                  </a:tcPr>
                </a:tc>
                <a:tc>
                  <a:txBody>
                    <a:bodyPr/>
                    <a:lstStyle/>
                    <a:p>
                      <a:pPr algn="ctr"/>
                      <a:r>
                        <a:rPr lang="en-US" sz="2000" b="0" kern="1200" dirty="0">
                          <a:solidFill>
                            <a:schemeClr val="tx1"/>
                          </a:solidFill>
                          <a:effectLst/>
                          <a:latin typeface="+mn-lt"/>
                          <a:ea typeface="+mn-ea"/>
                          <a:cs typeface="+mn-cs"/>
                          <a:sym typeface="Symbol"/>
                        </a:rPr>
                        <a:t>Tammy is </a:t>
                      </a:r>
                      <a:r>
                        <a:rPr lang="en-US" sz="2000" b="1" kern="1200" dirty="0">
                          <a:solidFill>
                            <a:schemeClr val="tx1"/>
                          </a:solidFill>
                          <a:effectLst/>
                          <a:latin typeface="+mn-lt"/>
                          <a:ea typeface="+mn-ea"/>
                          <a:cs typeface="+mn-cs"/>
                          <a:sym typeface="Symbol"/>
                        </a:rPr>
                        <a:t>NOT </a:t>
                      </a:r>
                      <a:r>
                        <a:rPr lang="en-US" sz="2000" b="0" kern="1200" dirty="0">
                          <a:solidFill>
                            <a:schemeClr val="tx1"/>
                          </a:solidFill>
                          <a:effectLst/>
                          <a:latin typeface="+mn-lt"/>
                          <a:ea typeface="+mn-ea"/>
                          <a:cs typeface="+mn-cs"/>
                          <a:sym typeface="Symbol"/>
                        </a:rPr>
                        <a:t>asleep.</a:t>
                      </a:r>
                      <a:endParaRPr lang="en-US" sz="2000" dirty="0">
                        <a:solidFill>
                          <a:schemeClr val="tx1"/>
                        </a:solidFill>
                      </a:endParaRPr>
                    </a:p>
                  </a:txBody>
                  <a:tcPr>
                    <a:solidFill>
                      <a:schemeClr val="bg1"/>
                    </a:solidFill>
                  </a:tcPr>
                </a:tc>
                <a:tc>
                  <a:txBody>
                    <a:bodyPr/>
                    <a:lstStyle/>
                    <a:p>
                      <a:pPr algn="ctr"/>
                      <a:endParaRPr lang="en-US" sz="2000" dirty="0">
                        <a:solidFill>
                          <a:schemeClr val="tx1"/>
                        </a:solidFill>
                      </a:endParaRPr>
                    </a:p>
                  </a:txBody>
                  <a:tcPr>
                    <a:solidFill>
                      <a:schemeClr val="bg1"/>
                    </a:solidFill>
                  </a:tcPr>
                </a:tc>
                <a:extLst>
                  <a:ext uri="{0D108BD9-81ED-4DB2-BD59-A6C34878D82A}">
                    <a16:rowId xmlns:a16="http://schemas.microsoft.com/office/drawing/2014/main" val="10002"/>
                  </a:ext>
                </a:extLst>
              </a:tr>
              <a:tr h="583164">
                <a:tc>
                  <a:txBody>
                    <a:bodyPr/>
                    <a:lstStyle/>
                    <a:p>
                      <a:r>
                        <a:rPr lang="en-US" sz="2000" b="0" kern="1200" dirty="0">
                          <a:solidFill>
                            <a:schemeClr val="tx1"/>
                          </a:solidFill>
                          <a:effectLst/>
                          <a:latin typeface="+mn-lt"/>
                          <a:ea typeface="+mn-ea"/>
                          <a:cs typeface="+mn-cs"/>
                        </a:rPr>
                        <a:t>q is true, </a:t>
                      </a:r>
                      <a:endParaRPr lang="en-US" sz="2000" b="1" kern="1200" dirty="0">
                        <a:solidFill>
                          <a:schemeClr val="tx1"/>
                        </a:solidFill>
                        <a:effectLst/>
                        <a:latin typeface="+mn-lt"/>
                        <a:ea typeface="+mn-ea"/>
                        <a:cs typeface="+mn-cs"/>
                      </a:endParaRPr>
                    </a:p>
                    <a:p>
                      <a:r>
                        <a:rPr lang="en-US" sz="2000" b="1" kern="1200" dirty="0">
                          <a:solidFill>
                            <a:schemeClr val="tx1"/>
                          </a:solidFill>
                          <a:effectLst/>
                          <a:latin typeface="+mn-lt"/>
                          <a:ea typeface="+mn-ea"/>
                          <a:cs typeface="+mn-cs"/>
                        </a:rPr>
                        <a:t>   </a:t>
                      </a:r>
                      <a:r>
                        <a:rPr lang="en-US" sz="2000" b="0" kern="1200" dirty="0">
                          <a:solidFill>
                            <a:schemeClr val="tx1"/>
                          </a:solidFill>
                          <a:effectLst/>
                          <a:latin typeface="+mn-lt"/>
                          <a:ea typeface="+mn-ea"/>
                          <a:cs typeface="+mn-cs"/>
                          <a:sym typeface="Symbol"/>
                        </a:rPr>
                        <a:t>p</a:t>
                      </a:r>
                      <a:r>
                        <a:rPr lang="en-US" sz="2000" b="0" kern="1200" dirty="0">
                          <a:solidFill>
                            <a:schemeClr val="tx1"/>
                          </a:solidFill>
                          <a:effectLst/>
                          <a:latin typeface="+mn-lt"/>
                          <a:ea typeface="+mn-ea"/>
                          <a:cs typeface="+mn-cs"/>
                        </a:rPr>
                        <a:t> is true</a:t>
                      </a:r>
                      <a:r>
                        <a:rPr lang="en-US" sz="2000" b="0" dirty="0">
                          <a:solidFill>
                            <a:schemeClr val="tx1"/>
                          </a:solidFill>
                          <a:effectLst/>
                        </a:rPr>
                        <a:t> </a:t>
                      </a:r>
                      <a:endParaRPr lang="en-US" sz="2000" dirty="0">
                        <a:solidFill>
                          <a:schemeClr val="tx1"/>
                        </a:solidFill>
                      </a:endParaRPr>
                    </a:p>
                  </a:txBody>
                  <a:tcPr>
                    <a:solidFill>
                      <a:schemeClr val="bg1"/>
                    </a:solidFill>
                  </a:tcPr>
                </a:tc>
                <a:tc>
                  <a:txBody>
                    <a:bodyPr/>
                    <a:lstStyle/>
                    <a:p>
                      <a:pPr algn="ctr"/>
                      <a:r>
                        <a:rPr lang="en-US" sz="2000" dirty="0">
                          <a:solidFill>
                            <a:schemeClr val="tx1"/>
                          </a:solidFill>
                        </a:rPr>
                        <a:t>Tammy is asleep.</a:t>
                      </a:r>
                    </a:p>
                  </a:txBody>
                  <a:tcPr>
                    <a:solidFill>
                      <a:schemeClr val="bg1"/>
                    </a:solidFill>
                  </a:tcPr>
                </a:tc>
                <a:tc>
                  <a:txBody>
                    <a:bodyPr/>
                    <a:lstStyle/>
                    <a:p>
                      <a:pPr algn="ctr"/>
                      <a:r>
                        <a:rPr lang="en-US" sz="2000" b="0" kern="1200" dirty="0">
                          <a:solidFill>
                            <a:schemeClr val="tx1"/>
                          </a:solidFill>
                          <a:effectLst/>
                          <a:latin typeface="+mn-lt"/>
                          <a:ea typeface="+mn-ea"/>
                          <a:cs typeface="+mn-cs"/>
                          <a:sym typeface="Symbol"/>
                        </a:rPr>
                        <a:t>We are on</a:t>
                      </a:r>
                      <a:r>
                        <a:rPr lang="en-US" sz="2000" b="0" kern="1200" baseline="0" dirty="0">
                          <a:solidFill>
                            <a:schemeClr val="tx1"/>
                          </a:solidFill>
                          <a:effectLst/>
                          <a:latin typeface="+mn-lt"/>
                          <a:ea typeface="+mn-ea"/>
                          <a:cs typeface="+mn-cs"/>
                          <a:sym typeface="Symbol"/>
                        </a:rPr>
                        <a:t> a long car trip.</a:t>
                      </a:r>
                      <a:endParaRPr lang="en-US" sz="2000" dirty="0">
                        <a:solidFill>
                          <a:schemeClr val="tx1"/>
                        </a:solidFill>
                      </a:endParaRPr>
                    </a:p>
                  </a:txBody>
                  <a:tcPr>
                    <a:solidFill>
                      <a:schemeClr val="bg1"/>
                    </a:solidFill>
                  </a:tcPr>
                </a:tc>
                <a:tc>
                  <a:txBody>
                    <a:bodyPr/>
                    <a:lstStyle/>
                    <a:p>
                      <a:pPr algn="ctr"/>
                      <a:endParaRPr lang="en-US" sz="2000" dirty="0">
                        <a:solidFill>
                          <a:schemeClr val="tx1"/>
                        </a:solidFill>
                      </a:endParaRPr>
                    </a:p>
                  </a:txBody>
                  <a:tcPr>
                    <a:solidFill>
                      <a:schemeClr val="bg1"/>
                    </a:solidFill>
                  </a:tcPr>
                </a:tc>
                <a:extLst>
                  <a:ext uri="{0D108BD9-81ED-4DB2-BD59-A6C34878D82A}">
                    <a16:rowId xmlns:a16="http://schemas.microsoft.com/office/drawing/2014/main" val="10003"/>
                  </a:ext>
                </a:extLst>
              </a:tr>
              <a:tr h="836713">
                <a:tc>
                  <a:txBody>
                    <a:bodyPr/>
                    <a:lstStyle/>
                    <a:p>
                      <a:r>
                        <a:rPr lang="en-US" sz="2000" b="0" kern="1200" dirty="0">
                          <a:solidFill>
                            <a:schemeClr val="tx1"/>
                          </a:solidFill>
                          <a:effectLst/>
                          <a:latin typeface="+mn-lt"/>
                          <a:ea typeface="+mn-ea"/>
                          <a:cs typeface="+mn-cs"/>
                        </a:rPr>
                        <a:t>q is false, </a:t>
                      </a:r>
                      <a:endParaRPr lang="en-US" sz="2000" b="1" kern="1200" dirty="0">
                        <a:solidFill>
                          <a:schemeClr val="tx1"/>
                        </a:solidFill>
                        <a:effectLst/>
                        <a:latin typeface="+mn-lt"/>
                        <a:ea typeface="+mn-ea"/>
                        <a:cs typeface="+mn-cs"/>
                      </a:endParaRPr>
                    </a:p>
                    <a:p>
                      <a:r>
                        <a:rPr lang="en-US" sz="2000" b="1" kern="1200" dirty="0">
                          <a:solidFill>
                            <a:schemeClr val="tx1"/>
                          </a:solidFill>
                          <a:effectLst/>
                          <a:latin typeface="+mn-lt"/>
                          <a:ea typeface="+mn-ea"/>
                          <a:cs typeface="+mn-cs"/>
                        </a:rPr>
                        <a:t>   </a:t>
                      </a:r>
                      <a:r>
                        <a:rPr lang="en-US" sz="2000" b="0" kern="1200" dirty="0">
                          <a:solidFill>
                            <a:schemeClr val="tx1"/>
                          </a:solidFill>
                          <a:effectLst/>
                          <a:latin typeface="+mn-lt"/>
                          <a:ea typeface="+mn-ea"/>
                          <a:cs typeface="+mn-cs"/>
                          <a:sym typeface="Symbol"/>
                        </a:rPr>
                        <a:t>p</a:t>
                      </a:r>
                      <a:r>
                        <a:rPr lang="en-US" sz="2000" b="0" kern="1200" dirty="0">
                          <a:solidFill>
                            <a:schemeClr val="tx1"/>
                          </a:solidFill>
                          <a:effectLst/>
                          <a:latin typeface="+mn-lt"/>
                          <a:ea typeface="+mn-ea"/>
                          <a:cs typeface="+mn-cs"/>
                        </a:rPr>
                        <a:t> is false</a:t>
                      </a:r>
                      <a:r>
                        <a:rPr lang="en-US" sz="2000" b="0" dirty="0">
                          <a:solidFill>
                            <a:schemeClr val="tx1"/>
                          </a:solidFill>
                          <a:effectLst/>
                        </a:rPr>
                        <a:t> </a:t>
                      </a:r>
                      <a:endParaRPr lang="en-US" sz="2000" dirty="0">
                        <a:solidFill>
                          <a:schemeClr val="tx1"/>
                        </a:solidFill>
                      </a:endParaRPr>
                    </a:p>
                  </a:txBody>
                  <a:tcPr>
                    <a:solidFill>
                      <a:schemeClr val="bg1"/>
                    </a:solidFill>
                  </a:tcPr>
                </a:tc>
                <a:tc>
                  <a:txBody>
                    <a:bodyPr/>
                    <a:lstStyle/>
                    <a:p>
                      <a:pPr algn="ctr"/>
                      <a:r>
                        <a:rPr lang="en-US" sz="2000" dirty="0">
                          <a:solidFill>
                            <a:schemeClr val="tx1"/>
                          </a:solidFill>
                        </a:rPr>
                        <a:t>Tammy is </a:t>
                      </a:r>
                      <a:r>
                        <a:rPr lang="en-US" sz="2000" b="1" dirty="0">
                          <a:solidFill>
                            <a:schemeClr val="tx1"/>
                          </a:solidFill>
                        </a:rPr>
                        <a:t>NOT</a:t>
                      </a:r>
                      <a:r>
                        <a:rPr lang="en-US" sz="2000" dirty="0">
                          <a:solidFill>
                            <a:schemeClr val="tx1"/>
                          </a:solidFill>
                        </a:rPr>
                        <a:t> asleep</a:t>
                      </a:r>
                    </a:p>
                  </a:txBody>
                  <a:tcPr>
                    <a:solidFill>
                      <a:schemeClr val="bg1"/>
                    </a:solidFill>
                  </a:tcPr>
                </a:tc>
                <a:tc>
                  <a:txBody>
                    <a:bodyPr/>
                    <a:lstStyle/>
                    <a:p>
                      <a:pPr algn="ctr"/>
                      <a:r>
                        <a:rPr lang="en-US" sz="2000" b="0" kern="1200" dirty="0">
                          <a:solidFill>
                            <a:schemeClr val="tx1"/>
                          </a:solidFill>
                          <a:effectLst/>
                          <a:latin typeface="+mn-lt"/>
                          <a:ea typeface="+mn-ea"/>
                          <a:cs typeface="+mn-cs"/>
                          <a:sym typeface="Symbol"/>
                        </a:rPr>
                        <a:t>We are </a:t>
                      </a:r>
                      <a:r>
                        <a:rPr lang="en-US" sz="2000" b="1" kern="1200" dirty="0">
                          <a:solidFill>
                            <a:schemeClr val="tx1"/>
                          </a:solidFill>
                          <a:effectLst/>
                          <a:latin typeface="+mn-lt"/>
                          <a:ea typeface="+mn-ea"/>
                          <a:cs typeface="+mn-cs"/>
                          <a:sym typeface="Symbol"/>
                        </a:rPr>
                        <a:t>NOT </a:t>
                      </a:r>
                      <a:r>
                        <a:rPr lang="en-US" sz="2000" b="0" kern="1200" dirty="0">
                          <a:solidFill>
                            <a:schemeClr val="tx1"/>
                          </a:solidFill>
                          <a:effectLst/>
                          <a:latin typeface="+mn-lt"/>
                          <a:ea typeface="+mn-ea"/>
                          <a:cs typeface="+mn-cs"/>
                          <a:sym typeface="Symbol"/>
                        </a:rPr>
                        <a:t>on a long car trip.</a:t>
                      </a:r>
                      <a:endParaRPr lang="en-US" sz="2000" dirty="0">
                        <a:solidFill>
                          <a:schemeClr val="tx1"/>
                        </a:solidFill>
                      </a:endParaRPr>
                    </a:p>
                  </a:txBody>
                  <a:tcPr>
                    <a:solidFill>
                      <a:schemeClr val="bg1"/>
                    </a:solidFill>
                  </a:tcPr>
                </a:tc>
                <a:tc>
                  <a:txBody>
                    <a:bodyPr/>
                    <a:lstStyle/>
                    <a:p>
                      <a:pPr algn="ctr"/>
                      <a:endParaRPr lang="en-US" sz="2000" dirty="0">
                        <a:solidFill>
                          <a:schemeClr val="tx1"/>
                        </a:solidFill>
                      </a:endParaRPr>
                    </a:p>
                  </a:txBody>
                  <a:tcPr>
                    <a:solidFill>
                      <a:schemeClr val="bg1"/>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3013758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6000" y="274638"/>
            <a:ext cx="7670800" cy="709918"/>
          </a:xfrm>
        </p:spPr>
        <p:txBody>
          <a:bodyPr>
            <a:normAutofit/>
          </a:bodyPr>
          <a:lstStyle/>
          <a:p>
            <a:pPr algn="l"/>
            <a:r>
              <a:rPr lang="en-US" sz="3200" dirty="0">
                <a:solidFill>
                  <a:schemeClr val="accent4"/>
                </a:solidFill>
              </a:rPr>
              <a:t>Common decision making heuristics: I</a:t>
            </a:r>
          </a:p>
        </p:txBody>
      </p:sp>
      <p:sp>
        <p:nvSpPr>
          <p:cNvPr id="3" name="Content Placeholder 2"/>
          <p:cNvSpPr>
            <a:spLocks noGrp="1"/>
          </p:cNvSpPr>
          <p:nvPr>
            <p:ph idx="1"/>
          </p:nvPr>
        </p:nvSpPr>
        <p:spPr>
          <a:xfrm>
            <a:off x="1016000" y="1190188"/>
            <a:ext cx="7670800" cy="5667812"/>
          </a:xfrm>
        </p:spPr>
        <p:txBody>
          <a:bodyPr anchor="t">
            <a:noAutofit/>
          </a:bodyPr>
          <a:lstStyle/>
          <a:p>
            <a:pPr marL="0" indent="0">
              <a:buNone/>
            </a:pPr>
            <a:r>
              <a:rPr lang="en-US" sz="2400" b="1" i="1" dirty="0">
                <a:solidFill>
                  <a:schemeClr val="accent3"/>
                </a:solidFill>
              </a:rPr>
              <a:t>Availability Heuristic</a:t>
            </a:r>
            <a:r>
              <a:rPr lang="en-US" sz="2400" dirty="0">
                <a:solidFill>
                  <a:schemeClr val="accent3"/>
                </a:solidFill>
              </a:rPr>
              <a:t> </a:t>
            </a:r>
            <a:r>
              <a:rPr lang="en-US" sz="2400" dirty="0"/>
              <a:t>- the easier it is to call something to mind, the more likely that event is to occur</a:t>
            </a:r>
            <a:endParaRPr lang="en-US" sz="2400" b="1" dirty="0"/>
          </a:p>
          <a:p>
            <a:pPr marL="0" indent="0">
              <a:buNone/>
            </a:pPr>
            <a:r>
              <a:rPr lang="en-US" sz="2000" b="1" dirty="0"/>
              <a:t>	</a:t>
            </a:r>
            <a:r>
              <a:rPr lang="en-US" sz="2200" b="1" dirty="0">
                <a:solidFill>
                  <a:schemeClr val="accent3"/>
                </a:solidFill>
              </a:rPr>
              <a:t>EX</a:t>
            </a:r>
            <a:r>
              <a:rPr lang="en-US" sz="2200" dirty="0"/>
              <a:t>: More people die each year from:</a:t>
            </a:r>
            <a:endParaRPr lang="en-US" sz="2200" b="1" dirty="0"/>
          </a:p>
          <a:p>
            <a:pPr marL="1655763" indent="-342900"/>
            <a:r>
              <a:rPr lang="en-US" sz="2200" dirty="0"/>
              <a:t>lightning strikes</a:t>
            </a:r>
            <a:endParaRPr lang="en-US" sz="2200" b="1" dirty="0"/>
          </a:p>
          <a:p>
            <a:pPr marL="1655763" indent="-342900"/>
            <a:r>
              <a:rPr lang="en-US" sz="2200" dirty="0"/>
              <a:t>Tornadoes</a:t>
            </a:r>
            <a:endParaRPr lang="en-US" sz="2200" b="1" dirty="0"/>
          </a:p>
          <a:p>
            <a:pPr marL="0" indent="0">
              <a:buNone/>
            </a:pPr>
            <a:r>
              <a:rPr lang="en-US" sz="2400" b="1" i="1" dirty="0">
                <a:solidFill>
                  <a:schemeClr val="accent3"/>
                </a:solidFill>
              </a:rPr>
              <a:t>Representativeness Heuristic</a:t>
            </a:r>
            <a:r>
              <a:rPr lang="en-US" sz="2400" dirty="0">
                <a:solidFill>
                  <a:schemeClr val="accent3"/>
                </a:solidFill>
              </a:rPr>
              <a:t> </a:t>
            </a:r>
            <a:r>
              <a:rPr lang="en-US" sz="2400" dirty="0"/>
              <a:t>- make decision based on how likely it is that an object belongs to a given category</a:t>
            </a:r>
            <a:endParaRPr lang="en-US" sz="2400" b="1" dirty="0"/>
          </a:p>
          <a:p>
            <a:pPr marL="0" indent="0">
              <a:buNone/>
            </a:pPr>
            <a:r>
              <a:rPr lang="en-US" sz="2000" b="1" dirty="0"/>
              <a:t>	</a:t>
            </a:r>
            <a:r>
              <a:rPr lang="en-US" sz="2200" b="1" dirty="0">
                <a:solidFill>
                  <a:schemeClr val="accent3"/>
                </a:solidFill>
              </a:rPr>
              <a:t>EX</a:t>
            </a:r>
            <a:r>
              <a:rPr lang="en-US" sz="2200" dirty="0"/>
              <a:t>: social judgments</a:t>
            </a:r>
            <a:r>
              <a:rPr lang="en-US" sz="2200" b="1" dirty="0"/>
              <a:t> (</a:t>
            </a:r>
            <a:r>
              <a:rPr lang="en-US" sz="2200" dirty="0"/>
              <a:t>my child is a genius)</a:t>
            </a:r>
          </a:p>
        </p:txBody>
      </p:sp>
    </p:spTree>
    <p:extLst>
      <p:ext uri="{BB962C8B-B14F-4D97-AF65-F5344CB8AC3E}">
        <p14:creationId xmlns:p14="http://schemas.microsoft.com/office/powerpoint/2010/main" val="2682524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9452" y="274638"/>
            <a:ext cx="7747348" cy="709918"/>
          </a:xfrm>
        </p:spPr>
        <p:txBody>
          <a:bodyPr>
            <a:normAutofit/>
          </a:bodyPr>
          <a:lstStyle/>
          <a:p>
            <a:pPr algn="l"/>
            <a:r>
              <a:rPr lang="en-US" sz="2800" dirty="0">
                <a:solidFill>
                  <a:schemeClr val="accent4"/>
                </a:solidFill>
              </a:rPr>
              <a:t>Common decision making heuristics: II</a:t>
            </a:r>
          </a:p>
        </p:txBody>
      </p:sp>
      <p:sp>
        <p:nvSpPr>
          <p:cNvPr id="3" name="Content Placeholder 2"/>
          <p:cNvSpPr>
            <a:spLocks noGrp="1"/>
          </p:cNvSpPr>
          <p:nvPr>
            <p:ph idx="1"/>
          </p:nvPr>
        </p:nvSpPr>
        <p:spPr>
          <a:xfrm>
            <a:off x="939452" y="1097290"/>
            <a:ext cx="7747348" cy="5667812"/>
          </a:xfrm>
        </p:spPr>
        <p:txBody>
          <a:bodyPr anchor="t">
            <a:noAutofit/>
          </a:bodyPr>
          <a:lstStyle/>
          <a:p>
            <a:pPr marL="0" indent="0">
              <a:buNone/>
            </a:pPr>
            <a:r>
              <a:rPr lang="en-US" sz="2400" b="1" i="1" dirty="0">
                <a:solidFill>
                  <a:schemeClr val="accent3"/>
                </a:solidFill>
              </a:rPr>
              <a:t>Subjective randomness</a:t>
            </a:r>
            <a:r>
              <a:rPr lang="en-US" sz="2400" dirty="0">
                <a:solidFill>
                  <a:schemeClr val="accent3"/>
                </a:solidFill>
              </a:rPr>
              <a:t> </a:t>
            </a:r>
            <a:r>
              <a:rPr lang="en-US" sz="2400" dirty="0"/>
              <a:t>- people’s idea of what constitutes a random event isn’t exactly random</a:t>
            </a:r>
            <a:endParaRPr lang="en-US" sz="2400" b="1" dirty="0"/>
          </a:p>
          <a:p>
            <a:pPr marL="0" indent="0">
              <a:buNone/>
            </a:pPr>
            <a:r>
              <a:rPr lang="en-US" sz="2000" b="1" dirty="0"/>
              <a:t>	</a:t>
            </a:r>
            <a:r>
              <a:rPr lang="en-US" sz="2200" b="1" dirty="0">
                <a:solidFill>
                  <a:schemeClr val="accent3"/>
                </a:solidFill>
              </a:rPr>
              <a:t>EX</a:t>
            </a:r>
            <a:r>
              <a:rPr lang="en-US" sz="2200" b="1" i="1" dirty="0"/>
              <a:t>: Random Dot Man</a:t>
            </a:r>
            <a:endParaRPr lang="en-US" sz="2200" b="1" dirty="0"/>
          </a:p>
          <a:p>
            <a:pPr marL="909638" indent="0">
              <a:buNone/>
            </a:pPr>
            <a:r>
              <a:rPr lang="en-US" sz="2200" dirty="0"/>
              <a:t>Which of the following is more likely to be a random sample?</a:t>
            </a:r>
            <a:r>
              <a:rPr lang="en-US" sz="2200" b="1" dirty="0"/>
              <a:t>   	</a:t>
            </a:r>
            <a:r>
              <a:rPr lang="en-US" sz="2200" b="1" dirty="0">
                <a:solidFill>
                  <a:schemeClr val="accent3"/>
                </a:solidFill>
              </a:rPr>
              <a:t>65, 65, 65</a:t>
            </a:r>
            <a:r>
              <a:rPr lang="en-US" sz="2200" b="1" dirty="0"/>
              <a:t>	  or	</a:t>
            </a:r>
            <a:r>
              <a:rPr lang="en-US" sz="2200" b="1" dirty="0">
                <a:solidFill>
                  <a:schemeClr val="accent3"/>
                </a:solidFill>
              </a:rPr>
              <a:t>64, 68, 63</a:t>
            </a:r>
            <a:r>
              <a:rPr lang="en-US" sz="2000" dirty="0">
                <a:solidFill>
                  <a:schemeClr val="accent3"/>
                </a:solidFill>
              </a:rPr>
              <a:t> </a:t>
            </a:r>
          </a:p>
          <a:p>
            <a:pPr marL="401638" indent="-401638">
              <a:buNone/>
            </a:pPr>
            <a:endParaRPr lang="en-US" sz="2400" b="1" i="1" dirty="0"/>
          </a:p>
          <a:p>
            <a:pPr marL="401638" indent="-401638">
              <a:buNone/>
            </a:pPr>
            <a:r>
              <a:rPr lang="en-US" sz="2400" b="1" i="1" dirty="0"/>
              <a:t>Overconfidence</a:t>
            </a:r>
            <a:r>
              <a:rPr lang="en-US" sz="2400" dirty="0"/>
              <a:t> - people typically </a:t>
            </a:r>
            <a:r>
              <a:rPr lang="en-US" sz="2400" b="1" i="1" dirty="0"/>
              <a:t>     </a:t>
            </a:r>
            <a:r>
              <a:rPr lang="en-US" sz="2400" dirty="0"/>
              <a:t>estimate the likelihood of a common event and </a:t>
            </a:r>
            <a:r>
              <a:rPr lang="en-US" sz="2400" b="1" i="1" dirty="0"/>
              <a:t>         </a:t>
            </a:r>
            <a:r>
              <a:rPr lang="en-US" sz="2400" dirty="0"/>
              <a:t>estimate the likelihood of an uncommon event.  </a:t>
            </a:r>
            <a:endParaRPr lang="en-US" sz="2400" b="1" dirty="0"/>
          </a:p>
          <a:p>
            <a:pPr marL="0" indent="0">
              <a:buNone/>
            </a:pPr>
            <a:r>
              <a:rPr lang="en-US" sz="2000" b="1" dirty="0"/>
              <a:t>	</a:t>
            </a:r>
            <a:r>
              <a:rPr lang="en-US" sz="2200" b="1" dirty="0">
                <a:solidFill>
                  <a:schemeClr val="accent3"/>
                </a:solidFill>
              </a:rPr>
              <a:t>EX</a:t>
            </a:r>
            <a:r>
              <a:rPr lang="en-US" sz="2200" b="1" dirty="0"/>
              <a:t>: </a:t>
            </a:r>
            <a:r>
              <a:rPr lang="en-US" sz="2200" dirty="0"/>
              <a:t>Meteorologists</a:t>
            </a:r>
            <a:endParaRPr lang="en-US" sz="2200" b="1" dirty="0"/>
          </a:p>
        </p:txBody>
      </p:sp>
    </p:spTree>
    <p:extLst>
      <p:ext uri="{BB962C8B-B14F-4D97-AF65-F5344CB8AC3E}">
        <p14:creationId xmlns:p14="http://schemas.microsoft.com/office/powerpoint/2010/main" val="11860570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9556" y="274638"/>
            <a:ext cx="7697244" cy="709918"/>
          </a:xfrm>
        </p:spPr>
        <p:txBody>
          <a:bodyPr>
            <a:normAutofit/>
          </a:bodyPr>
          <a:lstStyle/>
          <a:p>
            <a:pPr algn="l"/>
            <a:r>
              <a:rPr lang="en-US" sz="2800" dirty="0">
                <a:solidFill>
                  <a:schemeClr val="accent4"/>
                </a:solidFill>
              </a:rPr>
              <a:t>Common decision making heuristics: III</a:t>
            </a:r>
          </a:p>
        </p:txBody>
      </p:sp>
      <p:sp>
        <p:nvSpPr>
          <p:cNvPr id="3" name="Content Placeholder 2"/>
          <p:cNvSpPr>
            <a:spLocks noGrp="1"/>
          </p:cNvSpPr>
          <p:nvPr>
            <p:ph idx="1"/>
          </p:nvPr>
        </p:nvSpPr>
        <p:spPr>
          <a:xfrm>
            <a:off x="989556" y="1190188"/>
            <a:ext cx="7697244" cy="5667812"/>
          </a:xfrm>
        </p:spPr>
        <p:txBody>
          <a:bodyPr anchor="t">
            <a:noAutofit/>
          </a:bodyPr>
          <a:lstStyle/>
          <a:p>
            <a:pPr marL="0" indent="0">
              <a:buNone/>
            </a:pPr>
            <a:r>
              <a:rPr lang="en-US" sz="2400" b="1" i="1" dirty="0">
                <a:solidFill>
                  <a:schemeClr val="accent3"/>
                </a:solidFill>
              </a:rPr>
              <a:t>Gambler’s Fallacy</a:t>
            </a:r>
            <a:r>
              <a:rPr lang="en-US" sz="2400" dirty="0">
                <a:solidFill>
                  <a:schemeClr val="accent3"/>
                </a:solidFill>
              </a:rPr>
              <a:t> </a:t>
            </a:r>
            <a:r>
              <a:rPr lang="en-US" sz="2400" dirty="0"/>
              <a:t>- if there is chance event with two equally likely outcomes, x and y, then if x happens three times in a row, the probability that y will happen next is very high (or very low)</a:t>
            </a:r>
            <a:endParaRPr lang="en-US" sz="2400" b="1" dirty="0"/>
          </a:p>
          <a:p>
            <a:pPr marL="0" indent="0">
              <a:buNone/>
            </a:pPr>
            <a:r>
              <a:rPr lang="en-US" sz="2000" dirty="0"/>
              <a:t>	</a:t>
            </a:r>
            <a:r>
              <a:rPr lang="en-US" sz="2000" b="1" dirty="0">
                <a:solidFill>
                  <a:schemeClr val="accent3"/>
                </a:solidFill>
              </a:rPr>
              <a:t>EX</a:t>
            </a:r>
            <a:r>
              <a:rPr lang="en-US" sz="2000" b="1" dirty="0"/>
              <a:t>:</a:t>
            </a:r>
            <a:r>
              <a:rPr lang="en-US" sz="2000" dirty="0"/>
              <a:t>	basketball shooting</a:t>
            </a:r>
            <a:br>
              <a:rPr lang="en-US" sz="2000" b="1" dirty="0"/>
            </a:br>
            <a:r>
              <a:rPr lang="en-US" sz="2000" b="1" dirty="0"/>
              <a:t>		</a:t>
            </a:r>
            <a:r>
              <a:rPr lang="en-US" sz="2000" dirty="0"/>
              <a:t>gambling in Vegas (hunches) </a:t>
            </a:r>
          </a:p>
          <a:p>
            <a:pPr marL="0" indent="0">
              <a:buNone/>
            </a:pPr>
            <a:r>
              <a:rPr lang="en-US" sz="2400" b="1" i="1" dirty="0">
                <a:solidFill>
                  <a:schemeClr val="accent3"/>
                </a:solidFill>
              </a:rPr>
              <a:t>Simulation heuristic</a:t>
            </a:r>
            <a:r>
              <a:rPr lang="en-US" sz="2400" dirty="0"/>
              <a:t> - consider a number of possible outcomes for a given event; the one that is easiest to picture is the one you think will happen</a:t>
            </a:r>
            <a:endParaRPr lang="en-US" sz="2400" b="1" dirty="0"/>
          </a:p>
          <a:p>
            <a:pPr marL="0" indent="0">
              <a:buNone/>
            </a:pPr>
            <a:r>
              <a:rPr lang="en-US" sz="2000" b="1" dirty="0"/>
              <a:t>	</a:t>
            </a:r>
            <a:r>
              <a:rPr lang="en-US" sz="2000" b="1" dirty="0">
                <a:solidFill>
                  <a:schemeClr val="accent3"/>
                </a:solidFill>
              </a:rPr>
              <a:t>EX</a:t>
            </a:r>
            <a:r>
              <a:rPr lang="en-US" sz="2000" b="1" dirty="0"/>
              <a:t>:</a:t>
            </a:r>
            <a:r>
              <a:rPr lang="en-US" sz="2000" dirty="0"/>
              <a:t>	How will my SO Spring Break indiscretion</a:t>
            </a:r>
            <a:br>
              <a:rPr lang="en-US" sz="2000" dirty="0"/>
            </a:br>
            <a:r>
              <a:rPr lang="en-US" sz="2000" dirty="0"/>
              <a:t>		The time I ruined my Mom’s car…</a:t>
            </a:r>
            <a:endParaRPr lang="en-US" sz="2000" b="1" dirty="0"/>
          </a:p>
        </p:txBody>
      </p:sp>
    </p:spTree>
    <p:extLst>
      <p:ext uri="{BB962C8B-B14F-4D97-AF65-F5344CB8AC3E}">
        <p14:creationId xmlns:p14="http://schemas.microsoft.com/office/powerpoint/2010/main" val="8995184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9556" y="274638"/>
            <a:ext cx="7697244" cy="709918"/>
          </a:xfrm>
        </p:spPr>
        <p:txBody>
          <a:bodyPr>
            <a:normAutofit/>
          </a:bodyPr>
          <a:lstStyle/>
          <a:p>
            <a:pPr algn="l"/>
            <a:r>
              <a:rPr lang="en-US" sz="2800" dirty="0">
                <a:solidFill>
                  <a:schemeClr val="accent4"/>
                </a:solidFill>
              </a:rPr>
              <a:t>Common decision making heuristics: IV</a:t>
            </a:r>
          </a:p>
        </p:txBody>
      </p:sp>
      <p:sp>
        <p:nvSpPr>
          <p:cNvPr id="3" name="Content Placeholder 2"/>
          <p:cNvSpPr>
            <a:spLocks noGrp="1"/>
          </p:cNvSpPr>
          <p:nvPr>
            <p:ph idx="1"/>
          </p:nvPr>
        </p:nvSpPr>
        <p:spPr>
          <a:xfrm>
            <a:off x="989556" y="1190188"/>
            <a:ext cx="7697244" cy="5667812"/>
          </a:xfrm>
        </p:spPr>
        <p:txBody>
          <a:bodyPr anchor="t">
            <a:noAutofit/>
          </a:bodyPr>
          <a:lstStyle/>
          <a:p>
            <a:pPr marL="0" indent="0">
              <a:buNone/>
            </a:pPr>
            <a:r>
              <a:rPr lang="en-US" sz="2400" b="1" i="1" dirty="0">
                <a:solidFill>
                  <a:schemeClr val="accent3"/>
                </a:solidFill>
              </a:rPr>
              <a:t>Imagination Inflation</a:t>
            </a:r>
            <a:endParaRPr lang="en-US" sz="2400" b="1" dirty="0">
              <a:solidFill>
                <a:schemeClr val="accent3"/>
              </a:solidFill>
            </a:endParaRPr>
          </a:p>
          <a:p>
            <a:pPr lvl="1"/>
            <a:r>
              <a:rPr lang="en-US" sz="2200" dirty="0"/>
              <a:t>Winning lottery 	OR	 Convicted of robbery</a:t>
            </a:r>
            <a:endParaRPr lang="en-US" sz="2200" b="1" dirty="0"/>
          </a:p>
          <a:p>
            <a:pPr lvl="1"/>
            <a:r>
              <a:rPr lang="en-US" sz="2200" dirty="0"/>
              <a:t>Everyone rated the likelihood of the two events.</a:t>
            </a:r>
            <a:endParaRPr lang="en-US" sz="2200" b="1" dirty="0"/>
          </a:p>
          <a:p>
            <a:pPr lvl="1"/>
            <a:r>
              <a:rPr lang="en-US" sz="2200" dirty="0"/>
              <a:t>People rated the event they imagined higher than people who imagined the other event</a:t>
            </a:r>
            <a:endParaRPr lang="en-US" sz="2200" b="1" dirty="0"/>
          </a:p>
          <a:p>
            <a:pPr marL="0" indent="0">
              <a:buNone/>
            </a:pPr>
            <a:r>
              <a:rPr lang="en-US" sz="1000" dirty="0"/>
              <a:t> </a:t>
            </a:r>
          </a:p>
          <a:p>
            <a:pPr marL="0" indent="0">
              <a:buNone/>
            </a:pPr>
            <a:r>
              <a:rPr lang="en-US" sz="2400" b="1" i="1" dirty="0">
                <a:solidFill>
                  <a:schemeClr val="accent3"/>
                </a:solidFill>
              </a:rPr>
              <a:t>Anchoring and Adjustment</a:t>
            </a:r>
            <a:r>
              <a:rPr lang="en-US" sz="2400" dirty="0">
                <a:solidFill>
                  <a:schemeClr val="accent3"/>
                </a:solidFill>
              </a:rPr>
              <a:t> </a:t>
            </a:r>
            <a:r>
              <a:rPr lang="en-US" sz="2000" dirty="0"/>
              <a:t>- </a:t>
            </a:r>
            <a:r>
              <a:rPr lang="en-US" sz="2400" dirty="0"/>
              <a:t>the order in which we encounter stimuli affects our judgments about them; early exposures create a basis from which to make comparisons</a:t>
            </a:r>
            <a:endParaRPr lang="en-US" sz="2400" b="1" dirty="0"/>
          </a:p>
          <a:p>
            <a:pPr marL="0" indent="0">
              <a:buNone/>
            </a:pPr>
            <a:r>
              <a:rPr lang="en-US" sz="2000" dirty="0"/>
              <a:t>	</a:t>
            </a:r>
            <a:r>
              <a:rPr lang="en-US" sz="2200" b="1" i="1" dirty="0">
                <a:solidFill>
                  <a:schemeClr val="accent3"/>
                </a:solidFill>
              </a:rPr>
              <a:t>EX</a:t>
            </a:r>
            <a:r>
              <a:rPr lang="en-US" sz="2200" b="1" i="1" dirty="0"/>
              <a:t>:</a:t>
            </a:r>
            <a:r>
              <a:rPr lang="en-US" sz="2200" dirty="0"/>
              <a:t>	paper folding (100 times)</a:t>
            </a:r>
            <a:br>
              <a:rPr lang="en-US" sz="2200" dirty="0"/>
            </a:br>
            <a:r>
              <a:rPr lang="en-US" sz="2200" dirty="0"/>
              <a:t>		the grill purchase </a:t>
            </a:r>
          </a:p>
          <a:p>
            <a:endParaRPr lang="en-US" sz="2000" dirty="0"/>
          </a:p>
          <a:p>
            <a:pPr marL="0" indent="0">
              <a:buNone/>
            </a:pPr>
            <a:endParaRPr lang="en-US" sz="2000" b="1" dirty="0"/>
          </a:p>
        </p:txBody>
      </p:sp>
    </p:spTree>
    <p:extLst>
      <p:ext uri="{BB962C8B-B14F-4D97-AF65-F5344CB8AC3E}">
        <p14:creationId xmlns:p14="http://schemas.microsoft.com/office/powerpoint/2010/main" val="30629082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7030" y="290128"/>
            <a:ext cx="7709770" cy="709918"/>
          </a:xfrm>
        </p:spPr>
        <p:txBody>
          <a:bodyPr>
            <a:normAutofit fontScale="90000"/>
          </a:bodyPr>
          <a:lstStyle/>
          <a:p>
            <a:pPr algn="ctr"/>
            <a:r>
              <a:rPr lang="en-US" sz="2800" dirty="0">
                <a:solidFill>
                  <a:schemeClr val="accent4"/>
                </a:solidFill>
              </a:rPr>
              <a:t>Hindsight bias: Louie, </a:t>
            </a:r>
            <a:r>
              <a:rPr lang="en-US" sz="2800" dirty="0" err="1">
                <a:solidFill>
                  <a:schemeClr val="accent4"/>
                </a:solidFill>
              </a:rPr>
              <a:t>Curren</a:t>
            </a:r>
            <a:r>
              <a:rPr lang="en-US" sz="2800" dirty="0">
                <a:solidFill>
                  <a:schemeClr val="accent4"/>
                </a:solidFill>
              </a:rPr>
              <a:t>, &amp; </a:t>
            </a:r>
            <a:r>
              <a:rPr lang="en-US" sz="2800" dirty="0" err="1">
                <a:solidFill>
                  <a:schemeClr val="accent4"/>
                </a:solidFill>
              </a:rPr>
              <a:t>Harich</a:t>
            </a:r>
            <a:r>
              <a:rPr lang="en-US" sz="2800" dirty="0">
                <a:solidFill>
                  <a:schemeClr val="accent4"/>
                </a:solidFill>
              </a:rPr>
              <a:t> (2000):</a:t>
            </a:r>
            <a:br>
              <a:rPr lang="en-US" sz="2800" dirty="0">
                <a:solidFill>
                  <a:schemeClr val="accent4"/>
                </a:solidFill>
              </a:rPr>
            </a:br>
            <a:r>
              <a:rPr lang="en-US" sz="2800" dirty="0">
                <a:solidFill>
                  <a:schemeClr val="accent4"/>
                </a:solidFill>
              </a:rPr>
              <a:t>Intro</a:t>
            </a:r>
          </a:p>
        </p:txBody>
      </p:sp>
      <p:sp>
        <p:nvSpPr>
          <p:cNvPr id="3" name="Content Placeholder 2"/>
          <p:cNvSpPr>
            <a:spLocks noGrp="1"/>
          </p:cNvSpPr>
          <p:nvPr>
            <p:ph idx="1"/>
          </p:nvPr>
        </p:nvSpPr>
        <p:spPr>
          <a:xfrm>
            <a:off x="977030" y="984556"/>
            <a:ext cx="7709770" cy="5667812"/>
          </a:xfrm>
        </p:spPr>
        <p:txBody>
          <a:bodyPr anchor="t">
            <a:noAutofit/>
          </a:bodyPr>
          <a:lstStyle/>
          <a:p>
            <a:pPr marL="0" indent="0">
              <a:buNone/>
            </a:pPr>
            <a:r>
              <a:rPr lang="en-US" sz="2400" b="1" i="1" dirty="0"/>
              <a:t>Theoretical question</a:t>
            </a:r>
            <a:r>
              <a:rPr lang="en-US" sz="2400" dirty="0"/>
              <a:t>:</a:t>
            </a:r>
            <a:endParaRPr lang="en-US" sz="2400" b="1" dirty="0"/>
          </a:p>
          <a:p>
            <a:pPr marL="508000" indent="-508000">
              <a:buNone/>
            </a:pPr>
            <a:r>
              <a:rPr lang="en-US" sz="2400" b="1" i="1" dirty="0"/>
              <a:t>Empirical question</a:t>
            </a:r>
            <a:r>
              <a:rPr lang="en-US" sz="2400" dirty="0"/>
              <a:t>: </a:t>
            </a:r>
          </a:p>
          <a:p>
            <a:pPr marL="0" indent="0">
              <a:buNone/>
            </a:pPr>
            <a:r>
              <a:rPr lang="en-US" sz="2400" b="1" i="1" dirty="0"/>
              <a:t>Introduction</a:t>
            </a:r>
            <a:r>
              <a:rPr lang="en-US" sz="2400" dirty="0"/>
              <a:t>:</a:t>
            </a:r>
            <a:endParaRPr lang="en-US" sz="2400" b="1" dirty="0"/>
          </a:p>
          <a:p>
            <a:pPr marL="977900" lvl="0"/>
            <a:r>
              <a:rPr lang="en-US" sz="2400" dirty="0"/>
              <a:t>Power Company forecast</a:t>
            </a:r>
          </a:p>
          <a:p>
            <a:pPr marL="977900" lvl="0"/>
            <a:r>
              <a:rPr lang="en-US" sz="2400" dirty="0"/>
              <a:t>Prediction vs. </a:t>
            </a:r>
            <a:r>
              <a:rPr lang="en-US" sz="2400" u="sng" dirty="0">
                <a:hlinkClick r:id="rId3"/>
              </a:rPr>
              <a:t>postdiction</a:t>
            </a:r>
            <a:endParaRPr lang="en-US" sz="2400" dirty="0"/>
          </a:p>
          <a:p>
            <a:pPr marL="977900"/>
            <a:r>
              <a:rPr lang="en-US" sz="2400" dirty="0"/>
              <a:t>What is the major difference between Patriots example and LCH? </a:t>
            </a:r>
          </a:p>
        </p:txBody>
      </p:sp>
    </p:spTree>
    <p:extLst>
      <p:ext uri="{BB962C8B-B14F-4D97-AF65-F5344CB8AC3E}">
        <p14:creationId xmlns:p14="http://schemas.microsoft.com/office/powerpoint/2010/main" val="1786591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7030" y="290128"/>
            <a:ext cx="7709770" cy="709918"/>
          </a:xfrm>
        </p:spPr>
        <p:txBody>
          <a:bodyPr>
            <a:normAutofit fontScale="90000"/>
          </a:bodyPr>
          <a:lstStyle/>
          <a:p>
            <a:pPr algn="ctr"/>
            <a:r>
              <a:rPr lang="en-US" sz="2800" dirty="0">
                <a:solidFill>
                  <a:schemeClr val="accent4"/>
                </a:solidFill>
              </a:rPr>
              <a:t>Hindsight bias: Louie, </a:t>
            </a:r>
            <a:r>
              <a:rPr lang="en-US" sz="2800" dirty="0" err="1">
                <a:solidFill>
                  <a:schemeClr val="accent4"/>
                </a:solidFill>
              </a:rPr>
              <a:t>Curren</a:t>
            </a:r>
            <a:r>
              <a:rPr lang="en-US" sz="2800" dirty="0">
                <a:solidFill>
                  <a:schemeClr val="accent4"/>
                </a:solidFill>
              </a:rPr>
              <a:t>, &amp; </a:t>
            </a:r>
            <a:r>
              <a:rPr lang="en-US" sz="2800" dirty="0" err="1">
                <a:solidFill>
                  <a:schemeClr val="accent4"/>
                </a:solidFill>
              </a:rPr>
              <a:t>Harich</a:t>
            </a:r>
            <a:r>
              <a:rPr lang="en-US" sz="2800" dirty="0">
                <a:solidFill>
                  <a:schemeClr val="accent4"/>
                </a:solidFill>
              </a:rPr>
              <a:t> (2000):</a:t>
            </a:r>
            <a:br>
              <a:rPr lang="en-US" sz="2800" dirty="0">
                <a:solidFill>
                  <a:schemeClr val="accent4"/>
                </a:solidFill>
              </a:rPr>
            </a:br>
            <a:r>
              <a:rPr lang="en-US" sz="2800" dirty="0">
                <a:solidFill>
                  <a:schemeClr val="accent4"/>
                </a:solidFill>
              </a:rPr>
              <a:t>Hypothesis &amp; Measures</a:t>
            </a:r>
          </a:p>
        </p:txBody>
      </p:sp>
      <p:sp>
        <p:nvSpPr>
          <p:cNvPr id="3" name="Content Placeholder 2"/>
          <p:cNvSpPr>
            <a:spLocks noGrp="1"/>
          </p:cNvSpPr>
          <p:nvPr>
            <p:ph idx="1"/>
          </p:nvPr>
        </p:nvSpPr>
        <p:spPr>
          <a:xfrm>
            <a:off x="977030" y="984556"/>
            <a:ext cx="7709770" cy="5667812"/>
          </a:xfrm>
        </p:spPr>
        <p:txBody>
          <a:bodyPr anchor="t">
            <a:noAutofit/>
          </a:bodyPr>
          <a:lstStyle/>
          <a:p>
            <a:pPr marL="508000" indent="-508000">
              <a:buNone/>
            </a:pPr>
            <a:endParaRPr lang="en-US" sz="2400" dirty="0">
              <a:effectLst/>
            </a:endParaRPr>
          </a:p>
          <a:p>
            <a:pPr marL="508000" indent="-508000">
              <a:buNone/>
            </a:pPr>
            <a:r>
              <a:rPr lang="en-US" sz="2400" dirty="0">
                <a:effectLst/>
              </a:rPr>
              <a:t>Major prediction of ‘self-serving bias’ hypothesis?</a:t>
            </a:r>
          </a:p>
          <a:p>
            <a:pPr lvl="2"/>
            <a:r>
              <a:rPr lang="en-US" sz="2200" dirty="0"/>
              <a:t>Hindsight bias would be observed ONLY if one’s team was successful or another team failed (not if others succeeded or you failed).  </a:t>
            </a:r>
            <a:endParaRPr lang="en-US" sz="2200" b="1" dirty="0"/>
          </a:p>
          <a:p>
            <a:pPr marL="0" indent="0">
              <a:buNone/>
            </a:pPr>
            <a:endParaRPr lang="en-US" sz="2400" b="1" i="1" dirty="0"/>
          </a:p>
          <a:p>
            <a:pPr marL="0" indent="0">
              <a:buNone/>
            </a:pPr>
            <a:r>
              <a:rPr lang="en-US" sz="2400" b="1" i="1" dirty="0"/>
              <a:t>Method</a:t>
            </a:r>
            <a:r>
              <a:rPr lang="en-US" sz="2400" dirty="0"/>
              <a:t>:</a:t>
            </a:r>
            <a:endParaRPr lang="en-US" sz="2400" b="1" dirty="0"/>
          </a:p>
          <a:p>
            <a:pPr lvl="2"/>
            <a:r>
              <a:rPr lang="en-US" sz="2200" dirty="0"/>
              <a:t>Measured MBA students in a zero sum game with clear  winners/ losers. </a:t>
            </a:r>
            <a:endParaRPr lang="en-US" sz="2200" dirty="0">
              <a:effectLst/>
            </a:endParaRPr>
          </a:p>
        </p:txBody>
      </p:sp>
    </p:spTree>
    <p:extLst>
      <p:ext uri="{BB962C8B-B14F-4D97-AF65-F5344CB8AC3E}">
        <p14:creationId xmlns:p14="http://schemas.microsoft.com/office/powerpoint/2010/main" val="11585784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2082" y="290128"/>
            <a:ext cx="7684718" cy="709918"/>
          </a:xfrm>
        </p:spPr>
        <p:txBody>
          <a:bodyPr>
            <a:normAutofit/>
          </a:bodyPr>
          <a:lstStyle/>
          <a:p>
            <a:pPr algn="l"/>
            <a:r>
              <a:rPr lang="en-US" sz="2800" dirty="0">
                <a:solidFill>
                  <a:schemeClr val="accent4"/>
                </a:solidFill>
              </a:rPr>
              <a:t>Louie, </a:t>
            </a:r>
            <a:r>
              <a:rPr lang="en-US" sz="2800" dirty="0" err="1">
                <a:solidFill>
                  <a:schemeClr val="accent4"/>
                </a:solidFill>
              </a:rPr>
              <a:t>Curren</a:t>
            </a:r>
            <a:r>
              <a:rPr lang="en-US" sz="2800" dirty="0">
                <a:solidFill>
                  <a:schemeClr val="accent4"/>
                </a:solidFill>
              </a:rPr>
              <a:t>, &amp; </a:t>
            </a:r>
            <a:r>
              <a:rPr lang="en-US" sz="2800" dirty="0" err="1">
                <a:solidFill>
                  <a:schemeClr val="accent4"/>
                </a:solidFill>
              </a:rPr>
              <a:t>Harich</a:t>
            </a:r>
            <a:r>
              <a:rPr lang="en-US" sz="2800" dirty="0">
                <a:solidFill>
                  <a:schemeClr val="accent4"/>
                </a:solidFill>
              </a:rPr>
              <a:t> (2000): Results</a:t>
            </a:r>
          </a:p>
        </p:txBody>
      </p:sp>
      <p:sp>
        <p:nvSpPr>
          <p:cNvPr id="3" name="Content Placeholder 2"/>
          <p:cNvSpPr>
            <a:spLocks noGrp="1"/>
          </p:cNvSpPr>
          <p:nvPr>
            <p:ph idx="1"/>
          </p:nvPr>
        </p:nvSpPr>
        <p:spPr>
          <a:xfrm>
            <a:off x="1002082" y="984556"/>
            <a:ext cx="7265096" cy="5667812"/>
          </a:xfrm>
        </p:spPr>
        <p:txBody>
          <a:bodyPr anchor="t">
            <a:noAutofit/>
          </a:bodyPr>
          <a:lstStyle/>
          <a:p>
            <a:pPr marL="0" indent="0">
              <a:buNone/>
            </a:pPr>
            <a:r>
              <a:rPr lang="en-US" sz="1800" dirty="0"/>
              <a:t>Table 1: Mean Hindsight Estimates</a:t>
            </a:r>
            <a:endParaRPr lang="en-US" sz="1800" b="1" dirty="0"/>
          </a:p>
          <a:p>
            <a:pPr marL="0" indent="0">
              <a:buNone/>
            </a:pPr>
            <a:r>
              <a:rPr lang="en-US" sz="1800" dirty="0"/>
              <a:t>_______________________________________________________</a:t>
            </a:r>
            <a:endParaRPr lang="en-US" sz="1800" b="1" dirty="0"/>
          </a:p>
          <a:p>
            <a:pPr marL="0" indent="0">
              <a:buNone/>
            </a:pPr>
            <a:r>
              <a:rPr lang="en-US" sz="1800" u="sng" dirty="0"/>
              <a:t>Net likelihood of an increase</a:t>
            </a:r>
            <a:r>
              <a:rPr lang="en-US" sz="1800" dirty="0"/>
              <a:t>	      Prediction	    </a:t>
            </a:r>
            <a:r>
              <a:rPr lang="en-US" sz="1800" dirty="0" err="1"/>
              <a:t>Postdiction</a:t>
            </a:r>
            <a:endParaRPr lang="en-US" sz="1800" b="1" dirty="0"/>
          </a:p>
          <a:p>
            <a:pPr marL="0" indent="0">
              <a:buNone/>
            </a:pPr>
            <a:r>
              <a:rPr lang="en-US" sz="1800" dirty="0"/>
              <a:t>_______________________________________________________</a:t>
            </a:r>
            <a:endParaRPr lang="en-US" sz="1800" b="1" dirty="0"/>
          </a:p>
          <a:p>
            <a:pPr marL="0" indent="0">
              <a:buNone/>
            </a:pPr>
            <a:r>
              <a:rPr lang="en-US" sz="1800" dirty="0"/>
              <a:t>Favorable-outcome condition</a:t>
            </a:r>
            <a:endParaRPr lang="en-US" sz="1800" b="1" dirty="0"/>
          </a:p>
          <a:p>
            <a:pPr marL="0" indent="0">
              <a:buNone/>
            </a:pPr>
            <a:r>
              <a:rPr lang="en-US" sz="1800" dirty="0"/>
              <a:t>	Self-evaluation (n=15)		16.00			39.33</a:t>
            </a:r>
          </a:p>
          <a:p>
            <a:pPr marL="0" indent="0">
              <a:buNone/>
            </a:pPr>
            <a:r>
              <a:rPr lang="en-US" sz="1800" dirty="0"/>
              <a:t>	Other-evaluation (n=18)		 -1.39			-0.28</a:t>
            </a:r>
          </a:p>
          <a:p>
            <a:pPr marL="0" indent="0">
              <a:buNone/>
            </a:pPr>
            <a:r>
              <a:rPr lang="en-US" sz="1800" dirty="0"/>
              <a:t>Unfavorable-outcome condition</a:t>
            </a:r>
          </a:p>
          <a:p>
            <a:pPr marL="0" indent="0">
              <a:buNone/>
            </a:pPr>
            <a:r>
              <a:rPr lang="en-US" sz="1800" dirty="0"/>
              <a:t>	Self-evaluation (n=17)		14.12		  	16.18</a:t>
            </a:r>
          </a:p>
          <a:p>
            <a:pPr marL="0" indent="0">
              <a:buNone/>
            </a:pPr>
            <a:r>
              <a:rPr lang="en-US" sz="1800" dirty="0"/>
              <a:t>	Other-evaluation (n-18)		</a:t>
            </a:r>
            <a:r>
              <a:rPr lang="en-US" dirty="0"/>
              <a:t>  </a:t>
            </a:r>
            <a:r>
              <a:rPr lang="en-US" sz="1800" dirty="0"/>
              <a:t>0.00			-17.22</a:t>
            </a:r>
          </a:p>
          <a:p>
            <a:pPr marL="0" indent="0">
              <a:buNone/>
            </a:pPr>
            <a:r>
              <a:rPr lang="en-US" sz="1800" dirty="0"/>
              <a:t>_______________________________________________________</a:t>
            </a:r>
            <a:endParaRPr lang="en-US" sz="1800" b="1" dirty="0"/>
          </a:p>
          <a:p>
            <a:pPr marL="0" indent="0">
              <a:buNone/>
            </a:pPr>
            <a:endParaRPr lang="en-US" sz="2000" b="1" i="1" dirty="0"/>
          </a:p>
        </p:txBody>
      </p:sp>
    </p:spTree>
    <p:extLst>
      <p:ext uri="{BB962C8B-B14F-4D97-AF65-F5344CB8AC3E}">
        <p14:creationId xmlns:p14="http://schemas.microsoft.com/office/powerpoint/2010/main" val="13099323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2082" y="290128"/>
            <a:ext cx="7684718" cy="709918"/>
          </a:xfrm>
        </p:spPr>
        <p:txBody>
          <a:bodyPr>
            <a:normAutofit/>
          </a:bodyPr>
          <a:lstStyle/>
          <a:p>
            <a:pPr algn="l"/>
            <a:r>
              <a:rPr lang="en-US" sz="2800" dirty="0">
                <a:solidFill>
                  <a:schemeClr val="accent4"/>
                </a:solidFill>
              </a:rPr>
              <a:t>Louie, </a:t>
            </a:r>
            <a:r>
              <a:rPr lang="en-US" sz="2800" dirty="0" err="1">
                <a:solidFill>
                  <a:schemeClr val="accent4"/>
                </a:solidFill>
              </a:rPr>
              <a:t>Curren</a:t>
            </a:r>
            <a:r>
              <a:rPr lang="en-US" sz="2800" dirty="0">
                <a:solidFill>
                  <a:schemeClr val="accent4"/>
                </a:solidFill>
              </a:rPr>
              <a:t>, &amp; </a:t>
            </a:r>
            <a:r>
              <a:rPr lang="en-US" sz="2800" dirty="0" err="1">
                <a:solidFill>
                  <a:schemeClr val="accent4"/>
                </a:solidFill>
              </a:rPr>
              <a:t>Harich</a:t>
            </a:r>
            <a:r>
              <a:rPr lang="en-US" sz="2800" dirty="0">
                <a:solidFill>
                  <a:schemeClr val="accent4"/>
                </a:solidFill>
              </a:rPr>
              <a:t> (2000): Results</a:t>
            </a:r>
          </a:p>
        </p:txBody>
      </p:sp>
      <p:sp>
        <p:nvSpPr>
          <p:cNvPr id="3" name="Content Placeholder 2"/>
          <p:cNvSpPr>
            <a:spLocks noGrp="1"/>
          </p:cNvSpPr>
          <p:nvPr>
            <p:ph idx="1"/>
          </p:nvPr>
        </p:nvSpPr>
        <p:spPr>
          <a:xfrm>
            <a:off x="1002082" y="984556"/>
            <a:ext cx="7265096" cy="5667812"/>
          </a:xfrm>
        </p:spPr>
        <p:txBody>
          <a:bodyPr anchor="t">
            <a:noAutofit/>
          </a:bodyPr>
          <a:lstStyle/>
          <a:p>
            <a:pPr marL="0" indent="0">
              <a:buNone/>
            </a:pPr>
            <a:r>
              <a:rPr lang="en-US" sz="1800" dirty="0"/>
              <a:t>Table 1: Mean Hindsight Estimates</a:t>
            </a:r>
            <a:endParaRPr lang="en-US" sz="1800" b="1" dirty="0"/>
          </a:p>
          <a:p>
            <a:pPr marL="0" indent="0">
              <a:buNone/>
            </a:pPr>
            <a:r>
              <a:rPr lang="en-US" sz="1800" dirty="0"/>
              <a:t>_______________________________________________________</a:t>
            </a:r>
            <a:endParaRPr lang="en-US" sz="1800" b="1" dirty="0"/>
          </a:p>
          <a:p>
            <a:pPr marL="0" indent="0">
              <a:buNone/>
            </a:pPr>
            <a:r>
              <a:rPr lang="en-US" sz="1800" u="sng" dirty="0"/>
              <a:t>Net likelihood of an increase</a:t>
            </a:r>
            <a:r>
              <a:rPr lang="en-US" sz="1800" dirty="0"/>
              <a:t>	      Prediction	    </a:t>
            </a:r>
            <a:r>
              <a:rPr lang="en-US" sz="1800" dirty="0" err="1"/>
              <a:t>Postdiction</a:t>
            </a:r>
            <a:endParaRPr lang="en-US" sz="1800" b="1" dirty="0"/>
          </a:p>
          <a:p>
            <a:pPr marL="0" indent="0">
              <a:buNone/>
            </a:pPr>
            <a:r>
              <a:rPr lang="en-US" sz="1800" dirty="0"/>
              <a:t>_______________________________________________________</a:t>
            </a:r>
            <a:endParaRPr lang="en-US" sz="1800" b="1" dirty="0"/>
          </a:p>
          <a:p>
            <a:pPr marL="0" indent="0">
              <a:buNone/>
            </a:pPr>
            <a:r>
              <a:rPr lang="en-US" sz="1800" dirty="0"/>
              <a:t>Favorable-outcome condition</a:t>
            </a:r>
            <a:endParaRPr lang="en-US" sz="1800" b="1" dirty="0"/>
          </a:p>
          <a:p>
            <a:pPr marL="0" indent="0">
              <a:buNone/>
            </a:pPr>
            <a:r>
              <a:rPr lang="en-US" sz="1800" dirty="0"/>
              <a:t>	Self-evaluation (n=15)		</a:t>
            </a:r>
            <a:r>
              <a:rPr lang="en-US" sz="1800" dirty="0">
                <a:solidFill>
                  <a:schemeClr val="accent2"/>
                </a:solidFill>
              </a:rPr>
              <a:t>16.00</a:t>
            </a:r>
            <a:r>
              <a:rPr lang="en-US" sz="1800" dirty="0"/>
              <a:t>			</a:t>
            </a:r>
            <a:r>
              <a:rPr lang="en-US" sz="1800" dirty="0">
                <a:solidFill>
                  <a:schemeClr val="accent2"/>
                </a:solidFill>
              </a:rPr>
              <a:t>39.33</a:t>
            </a:r>
          </a:p>
          <a:p>
            <a:pPr marL="0" indent="0">
              <a:buNone/>
            </a:pPr>
            <a:r>
              <a:rPr lang="en-US" sz="1800" dirty="0"/>
              <a:t>	Other-evaluation (n=18)		 -1.39			-0.28</a:t>
            </a:r>
          </a:p>
          <a:p>
            <a:pPr marL="0" indent="0">
              <a:buNone/>
            </a:pPr>
            <a:r>
              <a:rPr lang="en-US" sz="1800" dirty="0"/>
              <a:t>Unfavorable-outcome condition</a:t>
            </a:r>
          </a:p>
          <a:p>
            <a:pPr marL="0" indent="0">
              <a:buNone/>
            </a:pPr>
            <a:r>
              <a:rPr lang="en-US" sz="1800" dirty="0"/>
              <a:t>	Self-evaluation (n=17)		14.12		  	16.18</a:t>
            </a:r>
          </a:p>
          <a:p>
            <a:pPr marL="0" indent="0">
              <a:buNone/>
            </a:pPr>
            <a:r>
              <a:rPr lang="en-US" sz="1800" dirty="0"/>
              <a:t>	Other-evaluation (n-18)		</a:t>
            </a:r>
            <a:r>
              <a:rPr lang="en-US" dirty="0"/>
              <a:t>  </a:t>
            </a:r>
            <a:r>
              <a:rPr lang="en-US" sz="1800" dirty="0"/>
              <a:t>0.00			-17.22</a:t>
            </a:r>
          </a:p>
          <a:p>
            <a:pPr marL="0" indent="0">
              <a:buNone/>
            </a:pPr>
            <a:r>
              <a:rPr lang="en-US" sz="1800" dirty="0"/>
              <a:t>_______________________________________________________</a:t>
            </a:r>
            <a:endParaRPr lang="en-US" sz="1800" b="1" dirty="0"/>
          </a:p>
          <a:p>
            <a:pPr marL="0" indent="0">
              <a:buNone/>
            </a:pPr>
            <a:endParaRPr lang="en-US" sz="2000" b="1" i="1" dirty="0"/>
          </a:p>
        </p:txBody>
      </p:sp>
      <p:graphicFrame>
        <p:nvGraphicFramePr>
          <p:cNvPr id="4" name="Table 3">
            <a:extLst>
              <a:ext uri="{FF2B5EF4-FFF2-40B4-BE49-F238E27FC236}">
                <a16:creationId xmlns:a16="http://schemas.microsoft.com/office/drawing/2014/main" id="{889EA4B5-693D-AA4A-82FA-87E761A24E2B}"/>
              </a:ext>
            </a:extLst>
          </p:cNvPr>
          <p:cNvGraphicFramePr>
            <a:graphicFrameLocks noGrp="1"/>
          </p:cNvGraphicFramePr>
          <p:nvPr>
            <p:extLst>
              <p:ext uri="{D42A27DB-BD31-4B8C-83A1-F6EECF244321}">
                <p14:modId xmlns:p14="http://schemas.microsoft.com/office/powerpoint/2010/main" val="72315988"/>
              </p:ext>
            </p:extLst>
          </p:nvPr>
        </p:nvGraphicFramePr>
        <p:xfrm>
          <a:off x="1002082" y="198371"/>
          <a:ext cx="7265096" cy="1572369"/>
        </p:xfrm>
        <a:graphic>
          <a:graphicData uri="http://schemas.openxmlformats.org/drawingml/2006/table">
            <a:tbl>
              <a:tblPr firstRow="1">
                <a:tableStyleId>{00A15C55-8517-42AA-B614-E9B94910E393}</a:tableStyleId>
              </a:tblPr>
              <a:tblGrid>
                <a:gridCol w="3632548">
                  <a:extLst>
                    <a:ext uri="{9D8B030D-6E8A-4147-A177-3AD203B41FA5}">
                      <a16:colId xmlns:a16="http://schemas.microsoft.com/office/drawing/2014/main" val="20000"/>
                    </a:ext>
                  </a:extLst>
                </a:gridCol>
                <a:gridCol w="3632548">
                  <a:extLst>
                    <a:ext uri="{9D8B030D-6E8A-4147-A177-3AD203B41FA5}">
                      <a16:colId xmlns:a16="http://schemas.microsoft.com/office/drawing/2014/main" val="20001"/>
                    </a:ext>
                  </a:extLst>
                </a:gridCol>
              </a:tblGrid>
              <a:tr h="524123">
                <a:tc>
                  <a:txBody>
                    <a:bodyPr/>
                    <a:lstStyle/>
                    <a:p>
                      <a:pPr algn="ctr"/>
                      <a:r>
                        <a:rPr lang="en-US" sz="2800" dirty="0"/>
                        <a:t>I knew…</a:t>
                      </a:r>
                    </a:p>
                  </a:txBody>
                  <a:tcPr/>
                </a:tc>
                <a:tc>
                  <a:txBody>
                    <a:bodyPr/>
                    <a:lstStyle/>
                    <a:p>
                      <a:pPr algn="ctr"/>
                      <a:r>
                        <a:rPr lang="en-US" sz="2800" dirty="0"/>
                        <a:t>But not…</a:t>
                      </a:r>
                    </a:p>
                  </a:txBody>
                  <a:tcPr/>
                </a:tc>
                <a:extLst>
                  <a:ext uri="{0D108BD9-81ED-4DB2-BD59-A6C34878D82A}">
                    <a16:rowId xmlns:a16="http://schemas.microsoft.com/office/drawing/2014/main" val="10000"/>
                  </a:ext>
                </a:extLst>
              </a:tr>
              <a:tr h="524123">
                <a:tc>
                  <a:txBody>
                    <a:bodyPr/>
                    <a:lstStyle/>
                    <a:p>
                      <a:pPr algn="ctr"/>
                      <a:endParaRPr lang="en-US" sz="2800" dirty="0">
                        <a:solidFill>
                          <a:schemeClr val="accent2"/>
                        </a:solidFill>
                      </a:endParaRPr>
                    </a:p>
                  </a:txBody>
                  <a:tcPr>
                    <a:solidFill>
                      <a:schemeClr val="bg1">
                        <a:lumMod val="65000"/>
                        <a:lumOff val="35000"/>
                      </a:schemeClr>
                    </a:solidFill>
                  </a:tcPr>
                </a:tc>
                <a:tc>
                  <a:txBody>
                    <a:bodyPr/>
                    <a:lstStyle/>
                    <a:p>
                      <a:pPr algn="ctr"/>
                      <a:endParaRPr lang="en-US" sz="2800" dirty="0"/>
                    </a:p>
                  </a:txBody>
                  <a:tcPr>
                    <a:solidFill>
                      <a:schemeClr val="bg1">
                        <a:lumMod val="65000"/>
                        <a:lumOff val="35000"/>
                      </a:schemeClr>
                    </a:solidFill>
                  </a:tcPr>
                </a:tc>
                <a:extLst>
                  <a:ext uri="{0D108BD9-81ED-4DB2-BD59-A6C34878D82A}">
                    <a16:rowId xmlns:a16="http://schemas.microsoft.com/office/drawing/2014/main" val="10001"/>
                  </a:ext>
                </a:extLst>
              </a:tr>
              <a:tr h="524123">
                <a:tc>
                  <a:txBody>
                    <a:bodyPr/>
                    <a:lstStyle/>
                    <a:p>
                      <a:pPr algn="ctr"/>
                      <a:endParaRPr lang="en-US" sz="2800" dirty="0"/>
                    </a:p>
                  </a:txBody>
                  <a:tcPr>
                    <a:solidFill>
                      <a:schemeClr val="bg1">
                        <a:lumMod val="65000"/>
                        <a:lumOff val="35000"/>
                      </a:schemeClr>
                    </a:solidFill>
                  </a:tcPr>
                </a:tc>
                <a:tc>
                  <a:txBody>
                    <a:bodyPr/>
                    <a:lstStyle/>
                    <a:p>
                      <a:pPr algn="ctr"/>
                      <a:endParaRPr lang="en-US" sz="2800" dirty="0"/>
                    </a:p>
                  </a:txBody>
                  <a:tcPr>
                    <a:solidFill>
                      <a:schemeClr val="bg1">
                        <a:lumMod val="65000"/>
                        <a:lumOff val="35000"/>
                      </a:schemeClr>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1708598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7030" y="290128"/>
            <a:ext cx="7709770" cy="709918"/>
          </a:xfrm>
        </p:spPr>
        <p:txBody>
          <a:bodyPr>
            <a:normAutofit/>
          </a:bodyPr>
          <a:lstStyle/>
          <a:p>
            <a:pPr algn="l"/>
            <a:r>
              <a:rPr lang="en-US" sz="2800" dirty="0">
                <a:solidFill>
                  <a:schemeClr val="accent4"/>
                </a:solidFill>
              </a:rPr>
              <a:t>Louie, </a:t>
            </a:r>
            <a:r>
              <a:rPr lang="en-US" sz="2800" dirty="0" err="1">
                <a:solidFill>
                  <a:schemeClr val="accent4"/>
                </a:solidFill>
              </a:rPr>
              <a:t>Curren</a:t>
            </a:r>
            <a:r>
              <a:rPr lang="en-US" sz="2800" dirty="0">
                <a:solidFill>
                  <a:schemeClr val="accent4"/>
                </a:solidFill>
              </a:rPr>
              <a:t>, &amp; </a:t>
            </a:r>
            <a:r>
              <a:rPr lang="en-US" sz="2800" dirty="0" err="1">
                <a:solidFill>
                  <a:schemeClr val="accent4"/>
                </a:solidFill>
              </a:rPr>
              <a:t>Harich</a:t>
            </a:r>
            <a:r>
              <a:rPr lang="en-US" sz="2800" dirty="0">
                <a:solidFill>
                  <a:schemeClr val="accent4"/>
                </a:solidFill>
              </a:rPr>
              <a:t> (2000): Discussion</a:t>
            </a:r>
          </a:p>
        </p:txBody>
      </p:sp>
      <p:sp>
        <p:nvSpPr>
          <p:cNvPr id="3" name="Content Placeholder 2"/>
          <p:cNvSpPr>
            <a:spLocks noGrp="1"/>
          </p:cNvSpPr>
          <p:nvPr>
            <p:ph idx="1"/>
          </p:nvPr>
        </p:nvSpPr>
        <p:spPr>
          <a:xfrm>
            <a:off x="977030" y="984556"/>
            <a:ext cx="7709770" cy="5667812"/>
          </a:xfrm>
        </p:spPr>
        <p:txBody>
          <a:bodyPr anchor="t">
            <a:noAutofit/>
          </a:bodyPr>
          <a:lstStyle/>
          <a:p>
            <a:pPr marL="508000" lvl="0" indent="0">
              <a:buNone/>
            </a:pPr>
            <a:endParaRPr lang="en-US" sz="2400" dirty="0"/>
          </a:p>
          <a:p>
            <a:pPr marL="965200" lvl="0" indent="-457200">
              <a:buFont typeface="+mj-lt"/>
              <a:buAutoNum type="arabicPeriod"/>
            </a:pPr>
            <a:r>
              <a:rPr lang="en-US" sz="2400" dirty="0"/>
              <a:t>Is this consistent with the self-serving bias?</a:t>
            </a:r>
            <a:endParaRPr lang="en-US" sz="2000" dirty="0">
              <a:solidFill>
                <a:srgbClr val="00B050"/>
              </a:solidFill>
            </a:endParaRPr>
          </a:p>
          <a:p>
            <a:pPr marL="965200" lvl="0" indent="-457200">
              <a:buFont typeface="+mj-lt"/>
              <a:buAutoNum type="arabicPeriod"/>
            </a:pPr>
            <a:r>
              <a:rPr lang="en-US" sz="2400" dirty="0"/>
              <a:t>Could memory reconstruction explain these data?</a:t>
            </a:r>
            <a:endParaRPr lang="en-US" sz="2000" dirty="0">
              <a:solidFill>
                <a:srgbClr val="00B050"/>
              </a:solidFill>
            </a:endParaRPr>
          </a:p>
          <a:p>
            <a:pPr marL="965200" lvl="0" indent="-457200">
              <a:buFont typeface="+mj-lt"/>
              <a:buAutoNum type="arabicPeriod"/>
            </a:pPr>
            <a:r>
              <a:rPr lang="en-US" sz="2400" dirty="0"/>
              <a:t>Were the students able to predict success?  </a:t>
            </a:r>
            <a:endParaRPr lang="en-US" sz="2400" dirty="0">
              <a:solidFill>
                <a:srgbClr val="00B050"/>
              </a:solidFill>
            </a:endParaRPr>
          </a:p>
          <a:p>
            <a:pPr marL="965200" lvl="0" indent="-457200">
              <a:buFont typeface="+mj-lt"/>
              <a:buAutoNum type="arabicPeriod"/>
            </a:pPr>
            <a:r>
              <a:rPr lang="en-US" sz="2400" dirty="0"/>
              <a:t>How can hindsight bias undermine future decisions?</a:t>
            </a:r>
            <a:endParaRPr lang="en-US" sz="2400" dirty="0">
              <a:solidFill>
                <a:srgbClr val="00B050"/>
              </a:solidFill>
            </a:endParaRPr>
          </a:p>
          <a:p>
            <a:pPr marL="965200" lvl="0" indent="-457200">
              <a:buFont typeface="+mj-lt"/>
              <a:buAutoNum type="arabicPeriod"/>
            </a:pPr>
            <a:r>
              <a:rPr lang="en-US" sz="2400" dirty="0"/>
              <a:t>Ecological validity</a:t>
            </a:r>
            <a:endParaRPr lang="en-US" sz="2400" dirty="0">
              <a:solidFill>
                <a:srgbClr val="00B050"/>
              </a:solidFill>
            </a:endParaRPr>
          </a:p>
          <a:p>
            <a:pPr marL="965200" lvl="0" indent="-457200">
              <a:buFont typeface="+mj-lt"/>
              <a:buAutoNum type="arabicPeriod"/>
            </a:pPr>
            <a:r>
              <a:rPr lang="en-US" sz="2400" dirty="0"/>
              <a:t>Random assignment?</a:t>
            </a:r>
          </a:p>
        </p:txBody>
      </p:sp>
    </p:spTree>
    <p:extLst>
      <p:ext uri="{BB962C8B-B14F-4D97-AF65-F5344CB8AC3E}">
        <p14:creationId xmlns:p14="http://schemas.microsoft.com/office/powerpoint/2010/main" val="31493792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2082" y="290128"/>
            <a:ext cx="7684718" cy="709918"/>
          </a:xfrm>
        </p:spPr>
        <p:txBody>
          <a:bodyPr>
            <a:normAutofit/>
          </a:bodyPr>
          <a:lstStyle/>
          <a:p>
            <a:pPr algn="l"/>
            <a:r>
              <a:rPr lang="en-US" sz="2800" dirty="0">
                <a:solidFill>
                  <a:schemeClr val="accent4"/>
                </a:solidFill>
              </a:rPr>
              <a:t>Gross, et al. (2018): Introduction</a:t>
            </a:r>
          </a:p>
        </p:txBody>
      </p:sp>
      <p:sp>
        <p:nvSpPr>
          <p:cNvPr id="3" name="Content Placeholder 2"/>
          <p:cNvSpPr>
            <a:spLocks noGrp="1"/>
          </p:cNvSpPr>
          <p:nvPr>
            <p:ph idx="1"/>
          </p:nvPr>
        </p:nvSpPr>
        <p:spPr>
          <a:xfrm>
            <a:off x="1002082" y="984556"/>
            <a:ext cx="7684718" cy="5667812"/>
          </a:xfrm>
        </p:spPr>
        <p:txBody>
          <a:bodyPr anchor="t">
            <a:noAutofit/>
          </a:bodyPr>
          <a:lstStyle/>
          <a:p>
            <a:pPr marL="0" indent="0">
              <a:buNone/>
            </a:pPr>
            <a:r>
              <a:rPr lang="en-US" sz="2400" dirty="0">
                <a:solidFill>
                  <a:schemeClr val="accent3"/>
                </a:solidFill>
              </a:rPr>
              <a:t>Free riders</a:t>
            </a:r>
            <a:r>
              <a:rPr lang="en-US" sz="2400" dirty="0"/>
              <a:t> – someone who uses a good or service without paying for it</a:t>
            </a:r>
          </a:p>
          <a:p>
            <a:pPr lvl="1">
              <a:buFont typeface="Arial" panose="020B0604020202020204" pitchFamily="34" charset="0"/>
              <a:buChar char="•"/>
            </a:pPr>
            <a:r>
              <a:rPr lang="en-US" sz="2400" dirty="0"/>
              <a:t>Examples:</a:t>
            </a:r>
          </a:p>
          <a:p>
            <a:pPr marL="0" indent="0">
              <a:buNone/>
            </a:pPr>
            <a:endParaRPr lang="en-US" sz="2400" dirty="0"/>
          </a:p>
          <a:p>
            <a:pPr marL="0" indent="0">
              <a:buNone/>
            </a:pPr>
            <a:r>
              <a:rPr lang="en-US" sz="2400" dirty="0"/>
              <a:t>Collaboration: Good, bad, or both</a:t>
            </a:r>
          </a:p>
          <a:p>
            <a:pPr marL="0" indent="0">
              <a:buNone/>
            </a:pPr>
            <a:endParaRPr lang="en-US" sz="2400" dirty="0"/>
          </a:p>
          <a:p>
            <a:pPr marL="0" indent="0">
              <a:buNone/>
            </a:pPr>
            <a:r>
              <a:rPr lang="en-US" sz="2400" dirty="0"/>
              <a:t>Theoretical Question: </a:t>
            </a:r>
          </a:p>
          <a:p>
            <a:pPr marL="0" indent="0">
              <a:buNone/>
            </a:pPr>
            <a:endParaRPr lang="en-US" sz="2400" dirty="0"/>
          </a:p>
          <a:p>
            <a:pPr marL="0" indent="0">
              <a:buNone/>
            </a:pPr>
            <a:r>
              <a:rPr lang="en-US" sz="2400" dirty="0"/>
              <a:t>Empirical Question:</a:t>
            </a:r>
          </a:p>
          <a:p>
            <a:pPr marL="0" indent="0">
              <a:buNone/>
            </a:pPr>
            <a:endParaRPr lang="en-US" sz="2400" dirty="0"/>
          </a:p>
        </p:txBody>
      </p:sp>
    </p:spTree>
    <p:extLst>
      <p:ext uri="{BB962C8B-B14F-4D97-AF65-F5344CB8AC3E}">
        <p14:creationId xmlns:p14="http://schemas.microsoft.com/office/powerpoint/2010/main" val="25547983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2082" y="274638"/>
            <a:ext cx="7252570" cy="709918"/>
          </a:xfrm>
        </p:spPr>
        <p:txBody>
          <a:bodyPr>
            <a:normAutofit/>
          </a:bodyPr>
          <a:lstStyle/>
          <a:p>
            <a:pPr algn="l"/>
            <a:r>
              <a:rPr lang="en-US" sz="3200" dirty="0">
                <a:solidFill>
                  <a:schemeClr val="accent4"/>
                </a:solidFill>
              </a:rPr>
              <a:t>Drawing inferences under uncertainty</a:t>
            </a:r>
            <a:endParaRPr lang="en-US" sz="3200" b="1" dirty="0">
              <a:solidFill>
                <a:schemeClr val="accent4"/>
              </a:solidFill>
            </a:endParaRPr>
          </a:p>
        </p:txBody>
      </p:sp>
      <p:sp>
        <p:nvSpPr>
          <p:cNvPr id="3" name="Content Placeholder 2"/>
          <p:cNvSpPr>
            <a:spLocks noGrp="1"/>
          </p:cNvSpPr>
          <p:nvPr>
            <p:ph idx="1"/>
          </p:nvPr>
        </p:nvSpPr>
        <p:spPr>
          <a:xfrm>
            <a:off x="1002082" y="984556"/>
            <a:ext cx="7252570" cy="5667812"/>
          </a:xfrm>
        </p:spPr>
        <p:txBody>
          <a:bodyPr anchor="t">
            <a:noAutofit/>
          </a:bodyPr>
          <a:lstStyle/>
          <a:p>
            <a:pPr marL="0" indent="0">
              <a:buNone/>
            </a:pPr>
            <a:r>
              <a:rPr lang="en-US" sz="2400" dirty="0"/>
              <a:t>Where should I go to graduate school?</a:t>
            </a:r>
            <a:endParaRPr lang="en-US" sz="2400" b="1" u="sng" dirty="0"/>
          </a:p>
          <a:p>
            <a:pPr marL="465138" lvl="0" indent="0">
              <a:buNone/>
            </a:pPr>
            <a:r>
              <a:rPr lang="en-US" sz="2200" i="1" u="sng" dirty="0"/>
              <a:t>Erroneous assumption</a:t>
            </a:r>
            <a:r>
              <a:rPr lang="en-US" sz="2200" dirty="0"/>
              <a:t>: There is a ‘soul mate’ choice.</a:t>
            </a:r>
            <a:endParaRPr lang="en-US" sz="2200" b="1" dirty="0"/>
          </a:p>
          <a:p>
            <a:pPr marL="457200" indent="-457200">
              <a:buFont typeface="+mj-lt"/>
              <a:buAutoNum type="arabicParenR"/>
            </a:pPr>
            <a:r>
              <a:rPr lang="en-US" sz="2400" b="1" i="1" dirty="0"/>
              <a:t>Gathering information</a:t>
            </a:r>
            <a:endParaRPr lang="en-US" sz="2400" b="1" dirty="0"/>
          </a:p>
          <a:p>
            <a:pPr lvl="2"/>
            <a:r>
              <a:rPr lang="en-US" sz="2200" dirty="0"/>
              <a:t>get graduate program</a:t>
            </a:r>
            <a:endParaRPr lang="en-US" sz="2200" b="1" dirty="0"/>
          </a:p>
          <a:p>
            <a:pPr lvl="2"/>
            <a:r>
              <a:rPr lang="en-US" sz="2200" dirty="0"/>
              <a:t>get website URL</a:t>
            </a:r>
            <a:endParaRPr lang="en-US" sz="2200" b="1" dirty="0"/>
          </a:p>
          <a:p>
            <a:pPr lvl="2"/>
            <a:r>
              <a:rPr lang="en-US" sz="2200" dirty="0"/>
              <a:t>Find people who went to grad school</a:t>
            </a:r>
            <a:endParaRPr lang="en-US" sz="2200" b="1" dirty="0"/>
          </a:p>
          <a:p>
            <a:pPr marL="457200" indent="-457200">
              <a:buFont typeface="+mj-lt"/>
              <a:buAutoNum type="arabicParenR"/>
            </a:pPr>
            <a:r>
              <a:rPr lang="en-US" sz="2400" b="1" i="1" dirty="0"/>
              <a:t>Sampling information</a:t>
            </a:r>
            <a:endParaRPr lang="en-US" sz="2400" b="1" dirty="0"/>
          </a:p>
          <a:p>
            <a:pPr lvl="2"/>
            <a:r>
              <a:rPr lang="en-US" sz="2200" dirty="0"/>
              <a:t>READ graduate program</a:t>
            </a:r>
            <a:endParaRPr lang="en-US" sz="2200" b="1" dirty="0"/>
          </a:p>
          <a:p>
            <a:pPr lvl="2"/>
            <a:r>
              <a:rPr lang="en-US" sz="2200" dirty="0"/>
              <a:t>READ website</a:t>
            </a:r>
            <a:endParaRPr lang="en-US" sz="2200" b="1" dirty="0"/>
          </a:p>
          <a:p>
            <a:pPr lvl="2"/>
            <a:r>
              <a:rPr lang="en-US" sz="2200" dirty="0"/>
              <a:t>Talk to The Darkness</a:t>
            </a:r>
            <a:endParaRPr lang="en-US" sz="2200" b="1" dirty="0"/>
          </a:p>
        </p:txBody>
      </p:sp>
    </p:spTree>
    <p:extLst>
      <p:ext uri="{BB962C8B-B14F-4D97-AF65-F5344CB8AC3E}">
        <p14:creationId xmlns:p14="http://schemas.microsoft.com/office/powerpoint/2010/main" val="32460812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7030" y="290128"/>
            <a:ext cx="7709770" cy="709918"/>
          </a:xfrm>
        </p:spPr>
        <p:txBody>
          <a:bodyPr>
            <a:normAutofit/>
          </a:bodyPr>
          <a:lstStyle/>
          <a:p>
            <a:pPr algn="l"/>
            <a:r>
              <a:rPr lang="en-US" sz="2800" dirty="0">
                <a:solidFill>
                  <a:schemeClr val="accent4"/>
                </a:solidFill>
              </a:rPr>
              <a:t>Gross, et al. (2018): Method</a:t>
            </a:r>
          </a:p>
        </p:txBody>
      </p:sp>
      <p:sp>
        <p:nvSpPr>
          <p:cNvPr id="3" name="Content Placeholder 2"/>
          <p:cNvSpPr>
            <a:spLocks noGrp="1"/>
          </p:cNvSpPr>
          <p:nvPr>
            <p:ph idx="1"/>
          </p:nvPr>
        </p:nvSpPr>
        <p:spPr>
          <a:xfrm>
            <a:off x="977030" y="984556"/>
            <a:ext cx="7709770" cy="5667812"/>
          </a:xfrm>
        </p:spPr>
        <p:txBody>
          <a:bodyPr anchor="t">
            <a:noAutofit/>
          </a:bodyPr>
          <a:lstStyle/>
          <a:p>
            <a:pPr marL="0" indent="0">
              <a:buNone/>
            </a:pPr>
            <a:r>
              <a:rPr lang="en-US" sz="2400" dirty="0"/>
              <a:t>Die-rolling task</a:t>
            </a:r>
          </a:p>
          <a:p>
            <a:pPr lvl="1">
              <a:buFont typeface="Arial" panose="020B0604020202020204" pitchFamily="34" charset="0"/>
              <a:buChar char="•"/>
            </a:pPr>
            <a:r>
              <a:rPr lang="en-US" sz="2200" dirty="0"/>
              <a:t>Pairs of subjects</a:t>
            </a:r>
          </a:p>
          <a:p>
            <a:pPr lvl="1">
              <a:buFont typeface="Arial" panose="020B0604020202020204" pitchFamily="34" charset="0"/>
              <a:buChar char="•"/>
            </a:pPr>
            <a:r>
              <a:rPr lang="en-US" sz="2200" dirty="0"/>
              <a:t>Computer rolled die</a:t>
            </a:r>
          </a:p>
          <a:p>
            <a:pPr lvl="1">
              <a:buFont typeface="Arial" panose="020B0604020202020204" pitchFamily="34" charset="0"/>
              <a:buChar char="•"/>
            </a:pPr>
            <a:r>
              <a:rPr lang="en-US" sz="2200" dirty="0"/>
              <a:t>Payment was based on</a:t>
            </a:r>
          </a:p>
          <a:p>
            <a:pPr lvl="2">
              <a:buFont typeface="Arial" panose="020B0604020202020204" pitchFamily="34" charset="0"/>
              <a:buChar char="•"/>
            </a:pPr>
            <a:r>
              <a:rPr lang="en-US" sz="2200" dirty="0"/>
              <a:t>Matching</a:t>
            </a:r>
          </a:p>
          <a:p>
            <a:pPr lvl="2">
              <a:buFont typeface="Arial" panose="020B0604020202020204" pitchFamily="34" charset="0"/>
              <a:buChar char="•"/>
            </a:pPr>
            <a:r>
              <a:rPr lang="en-US" sz="2200" dirty="0"/>
              <a:t>Amount rolled</a:t>
            </a:r>
          </a:p>
          <a:p>
            <a:pPr lvl="1">
              <a:buFont typeface="Arial" panose="020B0604020202020204" pitchFamily="34" charset="0"/>
              <a:buChar char="•"/>
            </a:pPr>
            <a:r>
              <a:rPr lang="en-US" sz="2200" dirty="0"/>
              <a:t>Lying was encouraged</a:t>
            </a:r>
          </a:p>
          <a:p>
            <a:pPr lvl="2">
              <a:buFont typeface="Arial" panose="020B0604020202020204" pitchFamily="34" charset="0"/>
              <a:buChar char="•"/>
            </a:pPr>
            <a:r>
              <a:rPr lang="en-US" sz="2200" dirty="0"/>
              <a:t>1</a:t>
            </a:r>
            <a:r>
              <a:rPr lang="en-US" sz="2200" baseline="30000" dirty="0"/>
              <a:t>st</a:t>
            </a:r>
            <a:r>
              <a:rPr lang="en-US" sz="2200" dirty="0"/>
              <a:t> subject was incentivized to inflate number</a:t>
            </a:r>
          </a:p>
          <a:p>
            <a:pPr lvl="2">
              <a:buFont typeface="Arial" panose="020B0604020202020204" pitchFamily="34" charset="0"/>
              <a:buChar char="•"/>
            </a:pPr>
            <a:r>
              <a:rPr lang="en-US" sz="2200" dirty="0"/>
              <a:t>2</a:t>
            </a:r>
            <a:r>
              <a:rPr lang="en-US" sz="2200" baseline="30000" dirty="0"/>
              <a:t>nd</a:t>
            </a:r>
            <a:r>
              <a:rPr lang="en-US" sz="2200" dirty="0"/>
              <a:t> subject was incentivized to report a match</a:t>
            </a:r>
          </a:p>
          <a:p>
            <a:pPr lvl="1">
              <a:buFont typeface="Arial" panose="020B0604020202020204" pitchFamily="34" charset="0"/>
              <a:buChar char="•"/>
            </a:pPr>
            <a:r>
              <a:rPr lang="en-US" sz="2200" dirty="0"/>
              <a:t>Partners could switch in some conditions</a:t>
            </a:r>
          </a:p>
          <a:p>
            <a:pPr lvl="2">
              <a:buFont typeface="Arial" panose="020B0604020202020204" pitchFamily="34" charset="0"/>
              <a:buChar char="•"/>
            </a:pPr>
            <a:endParaRPr lang="en-US" sz="2200" dirty="0"/>
          </a:p>
          <a:p>
            <a:pPr lvl="1">
              <a:buFont typeface="Arial" panose="020B0604020202020204" pitchFamily="34" charset="0"/>
              <a:buChar char="•"/>
            </a:pPr>
            <a:endParaRPr lang="en-US" sz="2000" dirty="0"/>
          </a:p>
        </p:txBody>
      </p:sp>
      <p:pic>
        <p:nvPicPr>
          <p:cNvPr id="2050" name="Picture 2" descr="Image result for dice roll">
            <a:extLst>
              <a:ext uri="{FF2B5EF4-FFF2-40B4-BE49-F238E27FC236}">
                <a16:creationId xmlns:a16="http://schemas.microsoft.com/office/drawing/2014/main" id="{660E07DC-375B-3645-BFE4-2FCE57D073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7947" y="825176"/>
            <a:ext cx="1998566" cy="147720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dice roll">
            <a:extLst>
              <a:ext uri="{FF2B5EF4-FFF2-40B4-BE49-F238E27FC236}">
                <a16:creationId xmlns:a16="http://schemas.microsoft.com/office/drawing/2014/main" id="{D555B698-F935-2A46-A7BC-DAFFD91AB23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9955" y="2362822"/>
            <a:ext cx="2114550" cy="2114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08057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7030" y="290128"/>
            <a:ext cx="7709770" cy="709918"/>
          </a:xfrm>
        </p:spPr>
        <p:txBody>
          <a:bodyPr>
            <a:normAutofit/>
          </a:bodyPr>
          <a:lstStyle/>
          <a:p>
            <a:pPr algn="l"/>
            <a:r>
              <a:rPr lang="en-US" sz="2800" dirty="0">
                <a:solidFill>
                  <a:schemeClr val="accent4"/>
                </a:solidFill>
              </a:rPr>
              <a:t>Gross, et al. (2018): Results</a:t>
            </a:r>
          </a:p>
        </p:txBody>
      </p:sp>
      <p:sp>
        <p:nvSpPr>
          <p:cNvPr id="3" name="Content Placeholder 2"/>
          <p:cNvSpPr>
            <a:spLocks noGrp="1"/>
          </p:cNvSpPr>
          <p:nvPr>
            <p:ph idx="1"/>
          </p:nvPr>
        </p:nvSpPr>
        <p:spPr>
          <a:xfrm>
            <a:off x="457200" y="984556"/>
            <a:ext cx="8229600" cy="5667812"/>
          </a:xfrm>
        </p:spPr>
        <p:txBody>
          <a:bodyPr anchor="t">
            <a:noAutofit/>
          </a:bodyPr>
          <a:lstStyle/>
          <a:p>
            <a:pPr marL="914400" lvl="2" indent="0">
              <a:buNone/>
            </a:pPr>
            <a:endParaRPr lang="en-US" sz="2000" b="1" i="1" dirty="0"/>
          </a:p>
          <a:p>
            <a:pPr marL="914400" lvl="2" indent="0">
              <a:buNone/>
            </a:pPr>
            <a:endParaRPr lang="en-US" sz="2000" b="1" i="1" dirty="0"/>
          </a:p>
          <a:p>
            <a:pPr marL="914400" lvl="2" indent="0">
              <a:buNone/>
            </a:pPr>
            <a:endParaRPr lang="en-US" sz="2000" b="1" i="1" dirty="0"/>
          </a:p>
          <a:p>
            <a:pPr marL="914400" lvl="2" indent="0">
              <a:buNone/>
            </a:pPr>
            <a:endParaRPr lang="en-US" sz="2000" b="1" i="1" dirty="0"/>
          </a:p>
          <a:p>
            <a:pPr marL="914400" lvl="2" indent="0">
              <a:buNone/>
            </a:pPr>
            <a:endParaRPr lang="en-US" sz="2000" b="1" i="1" dirty="0"/>
          </a:p>
          <a:p>
            <a:pPr marL="914400" lvl="2" indent="0">
              <a:buNone/>
            </a:pPr>
            <a:endParaRPr lang="en-US" sz="2000" dirty="0"/>
          </a:p>
          <a:p>
            <a:pPr marL="914400" lvl="2" indent="0">
              <a:buNone/>
            </a:pPr>
            <a:endParaRPr lang="en-US" sz="2000" dirty="0"/>
          </a:p>
          <a:p>
            <a:pPr marL="914400" lvl="2" indent="0">
              <a:buNone/>
            </a:pPr>
            <a:endParaRPr lang="en-US" sz="2000" dirty="0"/>
          </a:p>
          <a:p>
            <a:pPr marL="914400" lvl="2" indent="0">
              <a:buNone/>
            </a:pPr>
            <a:endParaRPr lang="en-US" sz="2000" dirty="0"/>
          </a:p>
          <a:p>
            <a:pPr marL="914400" lvl="2" indent="0">
              <a:buNone/>
            </a:pPr>
            <a:endParaRPr lang="en-US" sz="2000" dirty="0"/>
          </a:p>
          <a:p>
            <a:pPr marL="914400" lvl="2" indent="0">
              <a:buNone/>
            </a:pPr>
            <a:endParaRPr lang="en-US" sz="2000" dirty="0"/>
          </a:p>
          <a:p>
            <a:pPr marL="914400" lvl="2" indent="0">
              <a:buNone/>
            </a:pPr>
            <a:endParaRPr lang="en-US" sz="2000" dirty="0"/>
          </a:p>
          <a:p>
            <a:pPr marL="914400" lvl="2" indent="0">
              <a:buNone/>
            </a:pPr>
            <a:endParaRPr lang="en-US" sz="2000" dirty="0"/>
          </a:p>
          <a:p>
            <a:pPr marL="914400" lvl="2" indent="0">
              <a:buNone/>
            </a:pPr>
            <a:endParaRPr lang="en-US" sz="2000" dirty="0"/>
          </a:p>
          <a:p>
            <a:pPr marL="914400" lvl="2" indent="0">
              <a:buNone/>
            </a:pPr>
            <a:r>
              <a:rPr lang="en-US" sz="2000" dirty="0"/>
              <a:t>Was there evidence of free riders?  If so, where?</a:t>
            </a:r>
          </a:p>
          <a:p>
            <a:pPr lvl="1">
              <a:buFont typeface="Arial" panose="020B0604020202020204" pitchFamily="34" charset="0"/>
              <a:buChar char="•"/>
            </a:pPr>
            <a:endParaRPr lang="en-US" sz="2000" dirty="0"/>
          </a:p>
        </p:txBody>
      </p:sp>
      <p:pic>
        <p:nvPicPr>
          <p:cNvPr id="5" name="Picture 4">
            <a:extLst>
              <a:ext uri="{FF2B5EF4-FFF2-40B4-BE49-F238E27FC236}">
                <a16:creationId xmlns:a16="http://schemas.microsoft.com/office/drawing/2014/main" id="{B6350DDD-6F6D-9942-A621-C2165DF4F6C8}"/>
              </a:ext>
            </a:extLst>
          </p:cNvPr>
          <p:cNvPicPr>
            <a:picLocks noChangeAspect="1"/>
          </p:cNvPicPr>
          <p:nvPr/>
        </p:nvPicPr>
        <p:blipFill>
          <a:blip r:embed="rId3"/>
          <a:stretch>
            <a:fillRect/>
          </a:stretch>
        </p:blipFill>
        <p:spPr>
          <a:xfrm>
            <a:off x="1064712" y="1149966"/>
            <a:ext cx="7027102" cy="5536894"/>
          </a:xfrm>
          <a:prstGeom prst="rect">
            <a:avLst/>
          </a:prstGeom>
        </p:spPr>
      </p:pic>
      <p:sp>
        <p:nvSpPr>
          <p:cNvPr id="6" name="Down Arrow 5">
            <a:extLst>
              <a:ext uri="{FF2B5EF4-FFF2-40B4-BE49-F238E27FC236}">
                <a16:creationId xmlns:a16="http://schemas.microsoft.com/office/drawing/2014/main" id="{F8591F09-A73E-344D-94BF-625CAC5915B0}"/>
              </a:ext>
            </a:extLst>
          </p:cNvPr>
          <p:cNvSpPr/>
          <p:nvPr/>
        </p:nvSpPr>
        <p:spPr>
          <a:xfrm>
            <a:off x="2843408" y="3557391"/>
            <a:ext cx="325677" cy="1490598"/>
          </a:xfrm>
          <a:prstGeom prst="downArrow">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Down Arrow 6">
            <a:extLst>
              <a:ext uri="{FF2B5EF4-FFF2-40B4-BE49-F238E27FC236}">
                <a16:creationId xmlns:a16="http://schemas.microsoft.com/office/drawing/2014/main" id="{97FBC631-3914-434E-BBD5-3414726F1ADD}"/>
              </a:ext>
            </a:extLst>
          </p:cNvPr>
          <p:cNvSpPr/>
          <p:nvPr/>
        </p:nvSpPr>
        <p:spPr>
          <a:xfrm>
            <a:off x="6891293" y="1149966"/>
            <a:ext cx="325677" cy="1490598"/>
          </a:xfrm>
          <a:prstGeom prst="downArrow">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Down Arrow 7">
            <a:extLst>
              <a:ext uri="{FF2B5EF4-FFF2-40B4-BE49-F238E27FC236}">
                <a16:creationId xmlns:a16="http://schemas.microsoft.com/office/drawing/2014/main" id="{AD0334C1-F00F-364D-A540-8A0FA18BAE0B}"/>
              </a:ext>
            </a:extLst>
          </p:cNvPr>
          <p:cNvSpPr/>
          <p:nvPr/>
        </p:nvSpPr>
        <p:spPr>
          <a:xfrm>
            <a:off x="4189519" y="751587"/>
            <a:ext cx="325677" cy="1490598"/>
          </a:xfrm>
          <a:prstGeom prst="downArrow">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Down Arrow 8">
            <a:extLst>
              <a:ext uri="{FF2B5EF4-FFF2-40B4-BE49-F238E27FC236}">
                <a16:creationId xmlns:a16="http://schemas.microsoft.com/office/drawing/2014/main" id="{F7738617-5D21-7242-B7BF-15A63E839645}"/>
              </a:ext>
            </a:extLst>
          </p:cNvPr>
          <p:cNvSpPr/>
          <p:nvPr/>
        </p:nvSpPr>
        <p:spPr>
          <a:xfrm>
            <a:off x="5540406" y="751587"/>
            <a:ext cx="325677" cy="1490598"/>
          </a:xfrm>
          <a:prstGeom prst="downArrow">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06311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exit" presetSubtype="0" fill="hold" grpId="1" nodeType="clickEffect">
                                  <p:stCondLst>
                                    <p:cond delay="0"/>
                                  </p:stCondLst>
                                  <p:childTnLst>
                                    <p:animEffect transition="out" filter="fade">
                                      <p:cBhvr>
                                        <p:cTn id="14" dur="1000"/>
                                        <p:tgtEl>
                                          <p:spTgt spid="6"/>
                                        </p:tgtEl>
                                      </p:cBhvr>
                                    </p:animEffect>
                                    <p:anim calcmode="lin" valueType="num">
                                      <p:cBhvr>
                                        <p:cTn id="15" dur="1000"/>
                                        <p:tgtEl>
                                          <p:spTgt spid="6"/>
                                        </p:tgtEl>
                                        <p:attrNameLst>
                                          <p:attrName>ppt_x</p:attrName>
                                        </p:attrNameLst>
                                      </p:cBhvr>
                                      <p:tavLst>
                                        <p:tav tm="0">
                                          <p:val>
                                            <p:strVal val="ppt_x"/>
                                          </p:val>
                                        </p:tav>
                                        <p:tav tm="100000">
                                          <p:val>
                                            <p:strVal val="ppt_x"/>
                                          </p:val>
                                        </p:tav>
                                      </p:tavLst>
                                    </p:anim>
                                    <p:anim calcmode="lin" valueType="num">
                                      <p:cBhvr>
                                        <p:cTn id="16" dur="1000"/>
                                        <p:tgtEl>
                                          <p:spTgt spid="6"/>
                                        </p:tgtEl>
                                        <p:attrNameLst>
                                          <p:attrName>ppt_y</p:attrName>
                                        </p:attrNameLst>
                                      </p:cBhvr>
                                      <p:tavLst>
                                        <p:tav tm="0">
                                          <p:val>
                                            <p:strVal val="ppt_y"/>
                                          </p:val>
                                        </p:tav>
                                        <p:tav tm="100000">
                                          <p:val>
                                            <p:strVal val="ppt_y+.1"/>
                                          </p:val>
                                        </p:tav>
                                      </p:tavLst>
                                    </p:anim>
                                    <p:set>
                                      <p:cBhvr>
                                        <p:cTn id="17" dur="1" fill="hold">
                                          <p:stCondLst>
                                            <p:cond delay="999"/>
                                          </p:stCondLst>
                                        </p:cTn>
                                        <p:tgtEl>
                                          <p:spTgt spid="6"/>
                                        </p:tgtEl>
                                        <p:attrNameLst>
                                          <p:attrName>style.visibility</p:attrName>
                                        </p:attrNameLst>
                                      </p:cBhvr>
                                      <p:to>
                                        <p:strVal val="hidden"/>
                                      </p:to>
                                    </p:set>
                                  </p:childTnLst>
                                </p:cTn>
                              </p:par>
                              <p:par>
                                <p:cTn id="18" presetID="42" presetClass="exit" presetSubtype="0" fill="hold" grpId="1" nodeType="withEffect">
                                  <p:stCondLst>
                                    <p:cond delay="0"/>
                                  </p:stCondLst>
                                  <p:childTnLst>
                                    <p:animEffect transition="out" filter="fade">
                                      <p:cBhvr>
                                        <p:cTn id="19" dur="1000"/>
                                        <p:tgtEl>
                                          <p:spTgt spid="7"/>
                                        </p:tgtEl>
                                      </p:cBhvr>
                                    </p:animEffect>
                                    <p:anim calcmode="lin" valueType="num">
                                      <p:cBhvr>
                                        <p:cTn id="20" dur="1000"/>
                                        <p:tgtEl>
                                          <p:spTgt spid="7"/>
                                        </p:tgtEl>
                                        <p:attrNameLst>
                                          <p:attrName>ppt_x</p:attrName>
                                        </p:attrNameLst>
                                      </p:cBhvr>
                                      <p:tavLst>
                                        <p:tav tm="0">
                                          <p:val>
                                            <p:strVal val="ppt_x"/>
                                          </p:val>
                                        </p:tav>
                                        <p:tav tm="100000">
                                          <p:val>
                                            <p:strVal val="ppt_x"/>
                                          </p:val>
                                        </p:tav>
                                      </p:tavLst>
                                    </p:anim>
                                    <p:anim calcmode="lin" valueType="num">
                                      <p:cBhvr>
                                        <p:cTn id="21" dur="1000"/>
                                        <p:tgtEl>
                                          <p:spTgt spid="7"/>
                                        </p:tgtEl>
                                        <p:attrNameLst>
                                          <p:attrName>ppt_y</p:attrName>
                                        </p:attrNameLst>
                                      </p:cBhvr>
                                      <p:tavLst>
                                        <p:tav tm="0">
                                          <p:val>
                                            <p:strVal val="ppt_y"/>
                                          </p:val>
                                        </p:tav>
                                        <p:tav tm="100000">
                                          <p:val>
                                            <p:strVal val="ppt_y+.1"/>
                                          </p:val>
                                        </p:tav>
                                      </p:tavLst>
                                    </p:anim>
                                    <p:set>
                                      <p:cBhvr>
                                        <p:cTn id="22" dur="1" fill="hold">
                                          <p:stCondLst>
                                            <p:cond delay="999"/>
                                          </p:stCondLst>
                                        </p:cTn>
                                        <p:tgtEl>
                                          <p:spTgt spid="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42" presetClass="exit" presetSubtype="0" fill="hold" grpId="1" nodeType="clickEffect">
                                  <p:stCondLst>
                                    <p:cond delay="0"/>
                                  </p:stCondLst>
                                  <p:childTnLst>
                                    <p:animEffect transition="out" filter="fade">
                                      <p:cBhvr>
                                        <p:cTn id="34" dur="1000"/>
                                        <p:tgtEl>
                                          <p:spTgt spid="8"/>
                                        </p:tgtEl>
                                      </p:cBhvr>
                                    </p:animEffect>
                                    <p:anim calcmode="lin" valueType="num">
                                      <p:cBhvr>
                                        <p:cTn id="35" dur="1000"/>
                                        <p:tgtEl>
                                          <p:spTgt spid="8"/>
                                        </p:tgtEl>
                                        <p:attrNameLst>
                                          <p:attrName>ppt_x</p:attrName>
                                        </p:attrNameLst>
                                      </p:cBhvr>
                                      <p:tavLst>
                                        <p:tav tm="0">
                                          <p:val>
                                            <p:strVal val="ppt_x"/>
                                          </p:val>
                                        </p:tav>
                                        <p:tav tm="100000">
                                          <p:val>
                                            <p:strVal val="ppt_x"/>
                                          </p:val>
                                        </p:tav>
                                      </p:tavLst>
                                    </p:anim>
                                    <p:anim calcmode="lin" valueType="num">
                                      <p:cBhvr>
                                        <p:cTn id="36" dur="1000"/>
                                        <p:tgtEl>
                                          <p:spTgt spid="8"/>
                                        </p:tgtEl>
                                        <p:attrNameLst>
                                          <p:attrName>ppt_y</p:attrName>
                                        </p:attrNameLst>
                                      </p:cBhvr>
                                      <p:tavLst>
                                        <p:tav tm="0">
                                          <p:val>
                                            <p:strVal val="ppt_y"/>
                                          </p:val>
                                        </p:tav>
                                        <p:tav tm="100000">
                                          <p:val>
                                            <p:strVal val="ppt_y+.1"/>
                                          </p:val>
                                        </p:tav>
                                      </p:tavLst>
                                    </p:anim>
                                    <p:set>
                                      <p:cBhvr>
                                        <p:cTn id="37" dur="1" fill="hold">
                                          <p:stCondLst>
                                            <p:cond delay="999"/>
                                          </p:stCondLst>
                                        </p:cTn>
                                        <p:tgtEl>
                                          <p:spTgt spid="8"/>
                                        </p:tgtEl>
                                        <p:attrNameLst>
                                          <p:attrName>style.visibility</p:attrName>
                                        </p:attrNameLst>
                                      </p:cBhvr>
                                      <p:to>
                                        <p:strVal val="hidden"/>
                                      </p:to>
                                    </p:set>
                                  </p:childTnLst>
                                </p:cTn>
                              </p:par>
                              <p:par>
                                <p:cTn id="38" presetID="42" presetClass="exit" presetSubtype="0" fill="hold" grpId="1" nodeType="withEffect">
                                  <p:stCondLst>
                                    <p:cond delay="0"/>
                                  </p:stCondLst>
                                  <p:childTnLst>
                                    <p:animEffect transition="out" filter="fade">
                                      <p:cBhvr>
                                        <p:cTn id="39" dur="1000"/>
                                        <p:tgtEl>
                                          <p:spTgt spid="9"/>
                                        </p:tgtEl>
                                      </p:cBhvr>
                                    </p:animEffect>
                                    <p:anim calcmode="lin" valueType="num">
                                      <p:cBhvr>
                                        <p:cTn id="40" dur="1000"/>
                                        <p:tgtEl>
                                          <p:spTgt spid="9"/>
                                        </p:tgtEl>
                                        <p:attrNameLst>
                                          <p:attrName>ppt_x</p:attrName>
                                        </p:attrNameLst>
                                      </p:cBhvr>
                                      <p:tavLst>
                                        <p:tav tm="0">
                                          <p:val>
                                            <p:strVal val="ppt_x"/>
                                          </p:val>
                                        </p:tav>
                                        <p:tav tm="100000">
                                          <p:val>
                                            <p:strVal val="ppt_x"/>
                                          </p:val>
                                        </p:tav>
                                      </p:tavLst>
                                    </p:anim>
                                    <p:anim calcmode="lin" valueType="num">
                                      <p:cBhvr>
                                        <p:cTn id="41" dur="1000"/>
                                        <p:tgtEl>
                                          <p:spTgt spid="9"/>
                                        </p:tgtEl>
                                        <p:attrNameLst>
                                          <p:attrName>ppt_y</p:attrName>
                                        </p:attrNameLst>
                                      </p:cBhvr>
                                      <p:tavLst>
                                        <p:tav tm="0">
                                          <p:val>
                                            <p:strVal val="ppt_y"/>
                                          </p:val>
                                        </p:tav>
                                        <p:tav tm="100000">
                                          <p:val>
                                            <p:strVal val="ppt_y+.1"/>
                                          </p:val>
                                        </p:tav>
                                      </p:tavLst>
                                    </p:anim>
                                    <p:set>
                                      <p:cBhvr>
                                        <p:cTn id="42" dur="1" fill="hold">
                                          <p:stCondLst>
                                            <p:cond delay="999"/>
                                          </p:stCondLst>
                                        </p:cTn>
                                        <p:tgtEl>
                                          <p:spTgt spid="9"/>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8" grpId="0" animBg="1"/>
      <p:bldP spid="8" grpId="1" animBg="1"/>
      <p:bldP spid="9" grpId="0" animBg="1"/>
      <p:bldP spid="9" grpId="1"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9556" y="290128"/>
            <a:ext cx="7697244" cy="709918"/>
          </a:xfrm>
        </p:spPr>
        <p:txBody>
          <a:bodyPr>
            <a:normAutofit/>
          </a:bodyPr>
          <a:lstStyle/>
          <a:p>
            <a:pPr algn="l"/>
            <a:r>
              <a:rPr lang="en-US" sz="2800" dirty="0">
                <a:solidFill>
                  <a:schemeClr val="accent4"/>
                </a:solidFill>
              </a:rPr>
              <a:t>Gross, et al. (2018): Results</a:t>
            </a:r>
          </a:p>
        </p:txBody>
      </p:sp>
      <p:sp>
        <p:nvSpPr>
          <p:cNvPr id="3" name="Content Placeholder 2"/>
          <p:cNvSpPr>
            <a:spLocks noGrp="1"/>
          </p:cNvSpPr>
          <p:nvPr>
            <p:ph idx="1"/>
          </p:nvPr>
        </p:nvSpPr>
        <p:spPr>
          <a:xfrm>
            <a:off x="457200" y="984556"/>
            <a:ext cx="8229600" cy="5667812"/>
          </a:xfrm>
        </p:spPr>
        <p:txBody>
          <a:bodyPr anchor="t">
            <a:noAutofit/>
          </a:bodyPr>
          <a:lstStyle/>
          <a:p>
            <a:pPr marL="914400" lvl="2" indent="0">
              <a:buNone/>
            </a:pPr>
            <a:endParaRPr lang="en-US" sz="2000" b="1" i="1" dirty="0"/>
          </a:p>
          <a:p>
            <a:pPr marL="914400" lvl="2" indent="0">
              <a:buNone/>
            </a:pPr>
            <a:endParaRPr lang="en-US" sz="2000" b="1" i="1" dirty="0"/>
          </a:p>
          <a:p>
            <a:pPr marL="914400" lvl="2" indent="0">
              <a:buNone/>
            </a:pPr>
            <a:endParaRPr lang="en-US" sz="2000" b="1" i="1" dirty="0"/>
          </a:p>
          <a:p>
            <a:pPr marL="914400" lvl="2" indent="0">
              <a:buNone/>
            </a:pPr>
            <a:endParaRPr lang="en-US" sz="2000" b="1" i="1" dirty="0"/>
          </a:p>
          <a:p>
            <a:pPr marL="914400" lvl="2" indent="0">
              <a:buNone/>
            </a:pPr>
            <a:endParaRPr lang="en-US" sz="2000" b="1" i="1" dirty="0"/>
          </a:p>
          <a:p>
            <a:pPr marL="914400" lvl="2" indent="0">
              <a:buNone/>
            </a:pPr>
            <a:endParaRPr lang="en-US" sz="2000" dirty="0"/>
          </a:p>
          <a:p>
            <a:pPr marL="914400" lvl="2" indent="0">
              <a:buNone/>
            </a:pPr>
            <a:endParaRPr lang="en-US" sz="2000" dirty="0"/>
          </a:p>
          <a:p>
            <a:pPr marL="914400" lvl="2" indent="0">
              <a:buNone/>
            </a:pPr>
            <a:endParaRPr lang="en-US" sz="2000" dirty="0"/>
          </a:p>
          <a:p>
            <a:pPr marL="914400" lvl="2" indent="0">
              <a:buNone/>
            </a:pPr>
            <a:endParaRPr lang="en-US" sz="2000" dirty="0"/>
          </a:p>
          <a:p>
            <a:pPr marL="914400" lvl="2" indent="0">
              <a:buNone/>
            </a:pPr>
            <a:endParaRPr lang="en-US" sz="2000" dirty="0"/>
          </a:p>
          <a:p>
            <a:pPr marL="914400" lvl="2" indent="0">
              <a:buNone/>
            </a:pPr>
            <a:r>
              <a:rPr lang="en-US" sz="2000" dirty="0"/>
              <a:t>Decisions of the </a:t>
            </a:r>
            <a:r>
              <a:rPr lang="en-US" sz="2000" b="1" i="1" dirty="0"/>
              <a:t>dishonest</a:t>
            </a:r>
            <a:r>
              <a:rPr lang="en-US" sz="2000" dirty="0"/>
              <a:t> movers: What do these data tell us?  </a:t>
            </a:r>
          </a:p>
          <a:p>
            <a:pPr lvl="1">
              <a:buFont typeface="Arial" panose="020B0604020202020204" pitchFamily="34" charset="0"/>
              <a:buChar char="•"/>
            </a:pPr>
            <a:endParaRPr lang="en-US" sz="2000" dirty="0"/>
          </a:p>
        </p:txBody>
      </p:sp>
      <p:pic>
        <p:nvPicPr>
          <p:cNvPr id="10" name="Picture 9">
            <a:extLst>
              <a:ext uri="{FF2B5EF4-FFF2-40B4-BE49-F238E27FC236}">
                <a16:creationId xmlns:a16="http://schemas.microsoft.com/office/drawing/2014/main" id="{5720D1BD-C528-D647-B067-0659A0C21736}"/>
              </a:ext>
            </a:extLst>
          </p:cNvPr>
          <p:cNvPicPr>
            <a:picLocks noChangeAspect="1"/>
          </p:cNvPicPr>
          <p:nvPr/>
        </p:nvPicPr>
        <p:blipFill>
          <a:blip r:embed="rId3"/>
          <a:stretch>
            <a:fillRect/>
          </a:stretch>
        </p:blipFill>
        <p:spPr>
          <a:xfrm>
            <a:off x="457200" y="984556"/>
            <a:ext cx="8257186" cy="4736197"/>
          </a:xfrm>
          <a:prstGeom prst="rect">
            <a:avLst/>
          </a:prstGeom>
        </p:spPr>
      </p:pic>
    </p:spTree>
    <p:extLst>
      <p:ext uri="{BB962C8B-B14F-4D97-AF65-F5344CB8AC3E}">
        <p14:creationId xmlns:p14="http://schemas.microsoft.com/office/powerpoint/2010/main" val="2286392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7030" y="290128"/>
            <a:ext cx="7709770" cy="709918"/>
          </a:xfrm>
        </p:spPr>
        <p:txBody>
          <a:bodyPr>
            <a:normAutofit/>
          </a:bodyPr>
          <a:lstStyle/>
          <a:p>
            <a:pPr algn="l"/>
            <a:r>
              <a:rPr lang="en-US" sz="2800" dirty="0">
                <a:solidFill>
                  <a:schemeClr val="accent4"/>
                </a:solidFill>
              </a:rPr>
              <a:t>Gross, et al. (2018): Results</a:t>
            </a:r>
          </a:p>
        </p:txBody>
      </p:sp>
      <p:sp>
        <p:nvSpPr>
          <p:cNvPr id="3" name="Content Placeholder 2"/>
          <p:cNvSpPr>
            <a:spLocks noGrp="1"/>
          </p:cNvSpPr>
          <p:nvPr>
            <p:ph idx="1"/>
          </p:nvPr>
        </p:nvSpPr>
        <p:spPr>
          <a:xfrm>
            <a:off x="457200" y="984556"/>
            <a:ext cx="8229600" cy="5667812"/>
          </a:xfrm>
        </p:spPr>
        <p:txBody>
          <a:bodyPr anchor="t">
            <a:noAutofit/>
          </a:bodyPr>
          <a:lstStyle/>
          <a:p>
            <a:pPr marL="914400" lvl="2" indent="0">
              <a:buNone/>
            </a:pPr>
            <a:endParaRPr lang="en-US" sz="2000" b="1" i="1" dirty="0"/>
          </a:p>
          <a:p>
            <a:pPr marL="914400" lvl="2" indent="0">
              <a:buNone/>
            </a:pPr>
            <a:endParaRPr lang="en-US" sz="2000" b="1" i="1" dirty="0"/>
          </a:p>
          <a:p>
            <a:pPr marL="914400" lvl="2" indent="0">
              <a:buNone/>
            </a:pPr>
            <a:endParaRPr lang="en-US" sz="2000" b="1" i="1" dirty="0"/>
          </a:p>
          <a:p>
            <a:pPr marL="914400" lvl="2" indent="0">
              <a:buNone/>
            </a:pPr>
            <a:endParaRPr lang="en-US" sz="2000" b="1" i="1" dirty="0"/>
          </a:p>
          <a:p>
            <a:pPr marL="914400" lvl="2" indent="0">
              <a:buNone/>
            </a:pPr>
            <a:endParaRPr lang="en-US" sz="2000" b="1" i="1" dirty="0"/>
          </a:p>
          <a:p>
            <a:pPr marL="914400" lvl="2" indent="0">
              <a:buNone/>
            </a:pPr>
            <a:endParaRPr lang="en-US" sz="2000" dirty="0"/>
          </a:p>
          <a:p>
            <a:pPr marL="914400" lvl="2" indent="0">
              <a:buNone/>
            </a:pPr>
            <a:endParaRPr lang="en-US" sz="2000" dirty="0"/>
          </a:p>
          <a:p>
            <a:pPr marL="914400" lvl="2" indent="0">
              <a:buNone/>
            </a:pPr>
            <a:endParaRPr lang="en-US" sz="2000" dirty="0"/>
          </a:p>
          <a:p>
            <a:pPr marL="914400" lvl="2" indent="0">
              <a:buNone/>
            </a:pPr>
            <a:endParaRPr lang="en-US" sz="2000" dirty="0"/>
          </a:p>
          <a:p>
            <a:pPr marL="914400" lvl="2" indent="0">
              <a:buNone/>
            </a:pPr>
            <a:endParaRPr lang="en-US" sz="2000" dirty="0"/>
          </a:p>
          <a:p>
            <a:pPr marL="914400" lvl="2" indent="0">
              <a:buNone/>
            </a:pPr>
            <a:r>
              <a:rPr lang="en-US" sz="2000" dirty="0"/>
              <a:t>Decisions of the </a:t>
            </a:r>
            <a:r>
              <a:rPr lang="en-US" sz="2000" b="1" i="1" dirty="0"/>
              <a:t>honest</a:t>
            </a:r>
            <a:r>
              <a:rPr lang="en-US" sz="2000" dirty="0"/>
              <a:t> movers: What do these data tell us?  </a:t>
            </a:r>
          </a:p>
          <a:p>
            <a:pPr lvl="1">
              <a:buFont typeface="Arial" panose="020B0604020202020204" pitchFamily="34" charset="0"/>
              <a:buChar char="•"/>
            </a:pPr>
            <a:endParaRPr lang="en-US" sz="2000" dirty="0"/>
          </a:p>
        </p:txBody>
      </p:sp>
      <p:pic>
        <p:nvPicPr>
          <p:cNvPr id="5" name="Picture 4">
            <a:extLst>
              <a:ext uri="{FF2B5EF4-FFF2-40B4-BE49-F238E27FC236}">
                <a16:creationId xmlns:a16="http://schemas.microsoft.com/office/drawing/2014/main" id="{844EA829-CEA6-494C-8B33-D69C34AC1065}"/>
              </a:ext>
            </a:extLst>
          </p:cNvPr>
          <p:cNvPicPr>
            <a:picLocks noChangeAspect="1"/>
          </p:cNvPicPr>
          <p:nvPr/>
        </p:nvPicPr>
        <p:blipFill>
          <a:blip r:embed="rId3"/>
          <a:stretch>
            <a:fillRect/>
          </a:stretch>
        </p:blipFill>
        <p:spPr>
          <a:xfrm>
            <a:off x="463204" y="953037"/>
            <a:ext cx="8223595" cy="4758832"/>
          </a:xfrm>
          <a:prstGeom prst="rect">
            <a:avLst/>
          </a:prstGeom>
        </p:spPr>
      </p:pic>
    </p:spTree>
    <p:extLst>
      <p:ext uri="{BB962C8B-B14F-4D97-AF65-F5344CB8AC3E}">
        <p14:creationId xmlns:p14="http://schemas.microsoft.com/office/powerpoint/2010/main" val="4230203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0128"/>
            <a:ext cx="8229600" cy="709918"/>
          </a:xfrm>
        </p:spPr>
        <p:txBody>
          <a:bodyPr>
            <a:normAutofit/>
          </a:bodyPr>
          <a:lstStyle/>
          <a:p>
            <a:r>
              <a:rPr lang="en-US" sz="2800" dirty="0"/>
              <a:t>Gross, et al. (2018): Results</a:t>
            </a:r>
          </a:p>
        </p:txBody>
      </p:sp>
      <p:pic>
        <p:nvPicPr>
          <p:cNvPr id="3074" name="Picture 2">
            <a:extLst>
              <a:ext uri="{FF2B5EF4-FFF2-40B4-BE49-F238E27FC236}">
                <a16:creationId xmlns:a16="http://schemas.microsoft.com/office/drawing/2014/main" id="{E74F826F-C2DB-3844-9E25-40DF5EA663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667" y="1277654"/>
            <a:ext cx="8050874" cy="49786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186455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2082" y="290128"/>
            <a:ext cx="7684718" cy="709918"/>
          </a:xfrm>
        </p:spPr>
        <p:txBody>
          <a:bodyPr>
            <a:normAutofit/>
          </a:bodyPr>
          <a:lstStyle/>
          <a:p>
            <a:pPr algn="l"/>
            <a:r>
              <a:rPr lang="en-US" sz="2800" dirty="0">
                <a:solidFill>
                  <a:schemeClr val="accent4"/>
                </a:solidFill>
              </a:rPr>
              <a:t>Gross, et al. (2018): Conclusions</a:t>
            </a:r>
          </a:p>
        </p:txBody>
      </p:sp>
      <p:sp>
        <p:nvSpPr>
          <p:cNvPr id="3" name="TextBox 2">
            <a:extLst>
              <a:ext uri="{FF2B5EF4-FFF2-40B4-BE49-F238E27FC236}">
                <a16:creationId xmlns:a16="http://schemas.microsoft.com/office/drawing/2014/main" id="{73ABB840-7C98-1B40-8579-D0098C38438D}"/>
              </a:ext>
            </a:extLst>
          </p:cNvPr>
          <p:cNvSpPr txBox="1"/>
          <p:nvPr/>
        </p:nvSpPr>
        <p:spPr>
          <a:xfrm>
            <a:off x="1002082" y="1524231"/>
            <a:ext cx="7265096" cy="3785652"/>
          </a:xfrm>
          <a:prstGeom prst="rect">
            <a:avLst/>
          </a:prstGeom>
          <a:noFill/>
        </p:spPr>
        <p:txBody>
          <a:bodyPr wrap="square" rtlCol="0">
            <a:spAutoFit/>
          </a:bodyPr>
          <a:lstStyle/>
          <a:p>
            <a:pPr marL="457200" indent="-457200">
              <a:buClr>
                <a:schemeClr val="accent5"/>
              </a:buClr>
              <a:buFont typeface="+mj-lt"/>
              <a:buAutoNum type="arabicParenR"/>
            </a:pPr>
            <a:r>
              <a:rPr lang="en-US" sz="2400" dirty="0"/>
              <a:t>In general, people are lying sacks of #$%</a:t>
            </a:r>
          </a:p>
          <a:p>
            <a:pPr marL="457200" indent="-457200">
              <a:buClr>
                <a:schemeClr val="accent5"/>
              </a:buClr>
              <a:buFont typeface="+mj-lt"/>
              <a:buAutoNum type="arabicParenR"/>
            </a:pPr>
            <a:endParaRPr lang="en-US" sz="2400" dirty="0"/>
          </a:p>
          <a:p>
            <a:pPr marL="457200" indent="-457200">
              <a:buClr>
                <a:schemeClr val="accent5"/>
              </a:buClr>
              <a:buFont typeface="+mj-lt"/>
              <a:buAutoNum type="arabicParenR"/>
            </a:pPr>
            <a:r>
              <a:rPr lang="en-US" sz="2400" dirty="0"/>
              <a:t>Lying is contagious.</a:t>
            </a:r>
          </a:p>
          <a:p>
            <a:pPr marL="457200" indent="-457200">
              <a:buClr>
                <a:schemeClr val="accent5"/>
              </a:buClr>
              <a:buFont typeface="+mj-lt"/>
              <a:buAutoNum type="arabicParenR"/>
            </a:pPr>
            <a:endParaRPr lang="en-US" sz="2400" dirty="0"/>
          </a:p>
          <a:p>
            <a:pPr marL="457200" indent="-457200">
              <a:buClr>
                <a:schemeClr val="accent5"/>
              </a:buClr>
              <a:buFont typeface="+mj-lt"/>
              <a:buAutoNum type="arabicParenR"/>
            </a:pPr>
            <a:r>
              <a:rPr lang="en-US" sz="2400" dirty="0"/>
              <a:t>Liars prefer liars.</a:t>
            </a:r>
          </a:p>
          <a:p>
            <a:pPr marL="457200" indent="-457200">
              <a:buClr>
                <a:schemeClr val="accent5"/>
              </a:buClr>
              <a:buFont typeface="+mj-lt"/>
              <a:buAutoNum type="arabicParenR"/>
            </a:pPr>
            <a:endParaRPr lang="en-US" sz="2400" dirty="0"/>
          </a:p>
          <a:p>
            <a:pPr marL="457200" indent="-457200">
              <a:buClr>
                <a:schemeClr val="accent5"/>
              </a:buClr>
              <a:buFont typeface="+mj-lt"/>
              <a:buAutoNum type="arabicParenR"/>
            </a:pPr>
            <a:r>
              <a:rPr lang="en-US" sz="2400" dirty="0"/>
              <a:t>Honest people accept lying even if they are unwilling to lie themselves (</a:t>
            </a:r>
            <a:r>
              <a:rPr lang="en-US" sz="2400" dirty="0">
                <a:solidFill>
                  <a:schemeClr val="accent3"/>
                </a:solidFill>
              </a:rPr>
              <a:t>free riders</a:t>
            </a:r>
            <a:r>
              <a:rPr lang="en-US" sz="2400" dirty="0"/>
              <a:t>).</a:t>
            </a:r>
          </a:p>
          <a:p>
            <a:pPr marL="457200" indent="-457200">
              <a:buClr>
                <a:schemeClr val="accent5"/>
              </a:buClr>
              <a:buFont typeface="+mj-lt"/>
              <a:buAutoNum type="arabicParenR"/>
            </a:pPr>
            <a:endParaRPr lang="en-US" sz="2400" dirty="0"/>
          </a:p>
          <a:p>
            <a:pPr marL="457200" indent="-457200">
              <a:buClr>
                <a:schemeClr val="accent5"/>
              </a:buClr>
              <a:buFont typeface="+mj-lt"/>
              <a:buAutoNum type="arabicParenR"/>
            </a:pPr>
            <a:r>
              <a:rPr lang="en-US" sz="2400" dirty="0"/>
              <a:t>Are we are all going to heck in a handbasket?</a:t>
            </a:r>
          </a:p>
        </p:txBody>
      </p:sp>
    </p:spTree>
    <p:extLst>
      <p:ext uri="{BB962C8B-B14F-4D97-AF65-F5344CB8AC3E}">
        <p14:creationId xmlns:p14="http://schemas.microsoft.com/office/powerpoint/2010/main" val="51972714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9556" y="274638"/>
            <a:ext cx="7697244" cy="709918"/>
          </a:xfrm>
        </p:spPr>
        <p:txBody>
          <a:bodyPr>
            <a:normAutofit/>
          </a:bodyPr>
          <a:lstStyle/>
          <a:p>
            <a:pPr algn="l"/>
            <a:r>
              <a:rPr lang="en-US" sz="2800" dirty="0">
                <a:solidFill>
                  <a:schemeClr val="accent4"/>
                </a:solidFill>
              </a:rPr>
              <a:t>Why is DM research important? </a:t>
            </a:r>
          </a:p>
        </p:txBody>
      </p:sp>
      <p:sp>
        <p:nvSpPr>
          <p:cNvPr id="3" name="Content Placeholder 2"/>
          <p:cNvSpPr>
            <a:spLocks noGrp="1"/>
          </p:cNvSpPr>
          <p:nvPr>
            <p:ph idx="1"/>
          </p:nvPr>
        </p:nvSpPr>
        <p:spPr>
          <a:xfrm>
            <a:off x="412377" y="984556"/>
            <a:ext cx="8229600" cy="5667812"/>
          </a:xfrm>
        </p:spPr>
        <p:txBody>
          <a:bodyPr>
            <a:noAutofit/>
          </a:bodyPr>
          <a:lstStyle/>
          <a:p>
            <a:pPr marL="0" indent="0">
              <a:buNone/>
            </a:pPr>
            <a:endParaRPr lang="en-US" sz="2400" b="1" dirty="0"/>
          </a:p>
          <a:p>
            <a:pPr marL="0" lvl="0" indent="0">
              <a:buNone/>
            </a:pPr>
            <a:endParaRPr lang="en-US" sz="2400" dirty="0"/>
          </a:p>
        </p:txBody>
      </p:sp>
      <p:sp>
        <p:nvSpPr>
          <p:cNvPr id="6" name="Content Placeholder 2"/>
          <p:cNvSpPr txBox="1">
            <a:spLocks/>
          </p:cNvSpPr>
          <p:nvPr/>
        </p:nvSpPr>
        <p:spPr>
          <a:xfrm>
            <a:off x="989556" y="984556"/>
            <a:ext cx="7697244" cy="5667812"/>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2000" dirty="0"/>
          </a:p>
          <a:p>
            <a:pPr marL="0" indent="0">
              <a:buNone/>
            </a:pPr>
            <a:r>
              <a:rPr lang="en-US" sz="2400" dirty="0"/>
              <a:t>Before you believe an assertion, you need to think:</a:t>
            </a:r>
            <a:endParaRPr lang="en-US" sz="2400" b="1" dirty="0"/>
          </a:p>
          <a:p>
            <a:pPr marL="809625" lvl="0"/>
            <a:r>
              <a:rPr lang="en-US" sz="2200" dirty="0"/>
              <a:t>What other factors might lead to the same outcome?</a:t>
            </a:r>
            <a:endParaRPr lang="en-US" sz="2200" b="1" dirty="0"/>
          </a:p>
          <a:p>
            <a:pPr marL="809625" lvl="0"/>
            <a:r>
              <a:rPr lang="en-US" sz="2200" dirty="0"/>
              <a:t>What other pieces of information do I need to know before I can evaluate the assertion?</a:t>
            </a:r>
            <a:endParaRPr lang="en-US" sz="2200" b="1" dirty="0"/>
          </a:p>
        </p:txBody>
      </p:sp>
      <p:pic>
        <p:nvPicPr>
          <p:cNvPr id="4" name="Picture 3"/>
          <p:cNvPicPr>
            <a:picLocks noChangeAspect="1"/>
          </p:cNvPicPr>
          <p:nvPr/>
        </p:nvPicPr>
        <p:blipFill>
          <a:blip r:embed="rId2"/>
          <a:stretch>
            <a:fillRect/>
          </a:stretch>
        </p:blipFill>
        <p:spPr>
          <a:xfrm>
            <a:off x="2615678" y="2938577"/>
            <a:ext cx="4445000" cy="4051300"/>
          </a:xfrm>
          <a:prstGeom prst="rect">
            <a:avLst/>
          </a:prstGeom>
        </p:spPr>
      </p:pic>
    </p:spTree>
    <p:extLst>
      <p:ext uri="{BB962C8B-B14F-4D97-AF65-F5344CB8AC3E}">
        <p14:creationId xmlns:p14="http://schemas.microsoft.com/office/powerpoint/2010/main" val="20408749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2082" y="274638"/>
            <a:ext cx="7252570" cy="709918"/>
          </a:xfrm>
        </p:spPr>
        <p:txBody>
          <a:bodyPr>
            <a:normAutofit/>
          </a:bodyPr>
          <a:lstStyle/>
          <a:p>
            <a:pPr algn="l"/>
            <a:r>
              <a:rPr lang="en-US" sz="3200" dirty="0">
                <a:solidFill>
                  <a:schemeClr val="accent4"/>
                </a:solidFill>
              </a:rPr>
              <a:t>Drawing inferences under uncertainty</a:t>
            </a:r>
            <a:endParaRPr lang="en-US" sz="3200" b="1" dirty="0">
              <a:solidFill>
                <a:schemeClr val="accent4"/>
              </a:solidFill>
            </a:endParaRPr>
          </a:p>
        </p:txBody>
      </p:sp>
      <p:sp>
        <p:nvSpPr>
          <p:cNvPr id="3" name="Content Placeholder 2"/>
          <p:cNvSpPr>
            <a:spLocks noGrp="1"/>
          </p:cNvSpPr>
          <p:nvPr>
            <p:ph idx="1"/>
          </p:nvPr>
        </p:nvSpPr>
        <p:spPr>
          <a:xfrm>
            <a:off x="1002082" y="984556"/>
            <a:ext cx="7252570" cy="5667812"/>
          </a:xfrm>
        </p:spPr>
        <p:txBody>
          <a:bodyPr anchor="t">
            <a:noAutofit/>
          </a:bodyPr>
          <a:lstStyle/>
          <a:p>
            <a:pPr marL="0" indent="0">
              <a:buNone/>
            </a:pPr>
            <a:endParaRPr lang="en-US" sz="2400" dirty="0"/>
          </a:p>
          <a:p>
            <a:pPr marL="0" indent="0">
              <a:buNone/>
            </a:pPr>
            <a:r>
              <a:rPr lang="en-US" sz="2400" dirty="0"/>
              <a:t>3) </a:t>
            </a:r>
            <a:r>
              <a:rPr lang="en-US" sz="2400" b="1" i="1" dirty="0"/>
              <a:t>Selecting relevant data</a:t>
            </a:r>
            <a:endParaRPr lang="en-US" sz="2400" b="1" dirty="0"/>
          </a:p>
          <a:p>
            <a:pPr lvl="2"/>
            <a:r>
              <a:rPr lang="en-US" sz="2200" dirty="0"/>
              <a:t>Geographical location</a:t>
            </a:r>
            <a:endParaRPr lang="en-US" sz="2200" b="1" dirty="0"/>
          </a:p>
          <a:p>
            <a:pPr lvl="2"/>
            <a:r>
              <a:rPr lang="en-US" sz="2200" dirty="0"/>
              <a:t>Fellowships</a:t>
            </a:r>
            <a:endParaRPr lang="en-US" sz="2200" b="1" dirty="0"/>
          </a:p>
          <a:p>
            <a:pPr marL="0" indent="0">
              <a:buNone/>
            </a:pPr>
            <a:r>
              <a:rPr lang="en-US" sz="2400" dirty="0"/>
              <a:t>4) </a:t>
            </a:r>
            <a:r>
              <a:rPr lang="en-US" sz="2400" b="1" i="1" dirty="0"/>
              <a:t>Integrating information</a:t>
            </a:r>
            <a:endParaRPr lang="en-US" sz="2400" b="1" dirty="0"/>
          </a:p>
          <a:p>
            <a:pPr lvl="2"/>
            <a:r>
              <a:rPr lang="en-US" sz="2200" dirty="0"/>
              <a:t>Prioritizing </a:t>
            </a:r>
          </a:p>
        </p:txBody>
      </p:sp>
    </p:spTree>
    <p:extLst>
      <p:ext uri="{BB962C8B-B14F-4D97-AF65-F5344CB8AC3E}">
        <p14:creationId xmlns:p14="http://schemas.microsoft.com/office/powerpoint/2010/main" val="17652634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292230" cy="709918"/>
          </a:xfrm>
        </p:spPr>
        <p:txBody>
          <a:bodyPr>
            <a:normAutofit/>
          </a:bodyPr>
          <a:lstStyle/>
          <a:p>
            <a:r>
              <a:rPr lang="en-US" dirty="0">
                <a:solidFill>
                  <a:schemeClr val="accent4"/>
                </a:solidFill>
              </a:rPr>
              <a:t>Common decision making errors: Stages 1 and 2</a:t>
            </a:r>
            <a:endParaRPr lang="en-US" b="1" dirty="0">
              <a:solidFill>
                <a:schemeClr val="accent4"/>
              </a:solidFill>
            </a:endParaRPr>
          </a:p>
        </p:txBody>
      </p:sp>
      <p:sp>
        <p:nvSpPr>
          <p:cNvPr id="3" name="Content Placeholder 2"/>
          <p:cNvSpPr>
            <a:spLocks noGrp="1"/>
          </p:cNvSpPr>
          <p:nvPr>
            <p:ph idx="1"/>
          </p:nvPr>
        </p:nvSpPr>
        <p:spPr>
          <a:xfrm>
            <a:off x="977030" y="984556"/>
            <a:ext cx="7709770" cy="5667812"/>
          </a:xfrm>
        </p:spPr>
        <p:txBody>
          <a:bodyPr>
            <a:noAutofit/>
          </a:bodyPr>
          <a:lstStyle/>
          <a:p>
            <a:pPr marL="0" indent="0">
              <a:buNone/>
            </a:pPr>
            <a:endParaRPr lang="en-US" sz="2000" dirty="0"/>
          </a:p>
          <a:p>
            <a:pPr marL="457200" indent="-457200">
              <a:buFont typeface="+mj-lt"/>
              <a:buAutoNum type="arabicParenR"/>
            </a:pPr>
            <a:r>
              <a:rPr lang="en-US" sz="2400" b="1" i="1" dirty="0"/>
              <a:t>Gathering information</a:t>
            </a:r>
            <a:endParaRPr lang="en-US" sz="2400" b="1" dirty="0"/>
          </a:p>
          <a:p>
            <a:pPr marL="1147763" lvl="1"/>
            <a:r>
              <a:rPr lang="en-US" sz="2200" dirty="0"/>
              <a:t>Erroneous theories</a:t>
            </a:r>
            <a:endParaRPr lang="en-US" sz="2200" b="1" dirty="0"/>
          </a:p>
          <a:p>
            <a:pPr marL="1147763" lvl="1"/>
            <a:r>
              <a:rPr lang="en-US" sz="2200" dirty="0"/>
              <a:t>confirmation bias</a:t>
            </a:r>
            <a:endParaRPr lang="en-US" sz="2200" b="1" dirty="0"/>
          </a:p>
          <a:p>
            <a:pPr marL="0" indent="0">
              <a:buNone/>
            </a:pPr>
            <a:r>
              <a:rPr lang="en-US" sz="2400" dirty="0"/>
              <a:t> </a:t>
            </a:r>
            <a:endParaRPr lang="en-US" sz="2400" b="1" dirty="0"/>
          </a:p>
          <a:p>
            <a:pPr marL="457200" indent="-457200">
              <a:buFont typeface="+mj-lt"/>
              <a:buAutoNum type="arabicParenR"/>
            </a:pPr>
            <a:r>
              <a:rPr lang="en-US" sz="2400" b="1" i="1" dirty="0"/>
              <a:t>Sampling information</a:t>
            </a:r>
            <a:endParaRPr lang="en-US" sz="2400" b="1" dirty="0"/>
          </a:p>
          <a:p>
            <a:pPr marL="1147763" lvl="1"/>
            <a:r>
              <a:rPr lang="en-US" sz="2200" dirty="0"/>
              <a:t>confirmation bias</a:t>
            </a:r>
            <a:endParaRPr lang="en-US" sz="2200" b="1" dirty="0"/>
          </a:p>
          <a:p>
            <a:pPr marL="1147763" lvl="1"/>
            <a:r>
              <a:rPr lang="en-US" sz="2200" dirty="0"/>
              <a:t>representativeness of sample</a:t>
            </a:r>
            <a:endParaRPr lang="en-US" sz="2200" b="1" dirty="0"/>
          </a:p>
          <a:p>
            <a:pPr marL="1147763" lvl="1"/>
            <a:r>
              <a:rPr lang="en-US" sz="2200" dirty="0"/>
              <a:t>sample size </a:t>
            </a:r>
            <a:endParaRPr lang="en-US" sz="2200" b="1" dirty="0"/>
          </a:p>
          <a:p>
            <a:pPr marL="1147763" lvl="1"/>
            <a:r>
              <a:rPr lang="en-US" sz="2200" dirty="0"/>
              <a:t>sampling bias</a:t>
            </a:r>
            <a:endParaRPr lang="en-US" sz="2200" b="1" dirty="0"/>
          </a:p>
        </p:txBody>
      </p:sp>
    </p:spTree>
    <p:extLst>
      <p:ext uri="{BB962C8B-B14F-4D97-AF65-F5344CB8AC3E}">
        <p14:creationId xmlns:p14="http://schemas.microsoft.com/office/powerpoint/2010/main" val="17929112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329808" cy="709918"/>
          </a:xfrm>
        </p:spPr>
        <p:txBody>
          <a:bodyPr>
            <a:normAutofit/>
          </a:bodyPr>
          <a:lstStyle/>
          <a:p>
            <a:r>
              <a:rPr lang="en-US" sz="2800" dirty="0">
                <a:solidFill>
                  <a:schemeClr val="accent4"/>
                </a:solidFill>
              </a:rPr>
              <a:t>Common decision making errors: Stages 3 and 4</a:t>
            </a:r>
            <a:endParaRPr lang="en-US" sz="2800" b="1" dirty="0">
              <a:solidFill>
                <a:schemeClr val="accent4"/>
              </a:solidFill>
            </a:endParaRPr>
          </a:p>
        </p:txBody>
      </p:sp>
      <p:sp>
        <p:nvSpPr>
          <p:cNvPr id="3" name="Content Placeholder 2"/>
          <p:cNvSpPr>
            <a:spLocks noGrp="1"/>
          </p:cNvSpPr>
          <p:nvPr>
            <p:ph idx="1"/>
          </p:nvPr>
        </p:nvSpPr>
        <p:spPr>
          <a:xfrm>
            <a:off x="1039660" y="984556"/>
            <a:ext cx="7647140" cy="5667812"/>
          </a:xfrm>
        </p:spPr>
        <p:txBody>
          <a:bodyPr anchor="t">
            <a:noAutofit/>
          </a:bodyPr>
          <a:lstStyle/>
          <a:p>
            <a:pPr marL="457200" indent="-457200">
              <a:buSzPct val="100000"/>
              <a:buFont typeface="+mj-lt"/>
              <a:buAutoNum type="arabicParenR" startAt="3"/>
            </a:pPr>
            <a:r>
              <a:rPr lang="en-US" sz="2000" b="1" i="1" dirty="0"/>
              <a:t>Selecting relevant data</a:t>
            </a:r>
            <a:endParaRPr lang="en-US" sz="2000" b="1" dirty="0"/>
          </a:p>
          <a:p>
            <a:pPr marL="1147763" lvl="1"/>
            <a:r>
              <a:rPr lang="en-US" sz="2200" dirty="0"/>
              <a:t>regression to the mean</a:t>
            </a:r>
            <a:endParaRPr lang="en-US" sz="2200" b="1" dirty="0"/>
          </a:p>
          <a:p>
            <a:pPr marL="1147763" lvl="1"/>
            <a:r>
              <a:rPr lang="en-US" sz="2200" dirty="0"/>
              <a:t>dilution effect</a:t>
            </a:r>
            <a:endParaRPr lang="en-US" sz="2200" b="1" dirty="0"/>
          </a:p>
          <a:p>
            <a:pPr marL="0" indent="0">
              <a:buNone/>
            </a:pPr>
            <a:r>
              <a:rPr lang="en-US" sz="2000" dirty="0"/>
              <a:t> </a:t>
            </a:r>
            <a:endParaRPr lang="en-US" sz="2000" b="1" dirty="0"/>
          </a:p>
          <a:p>
            <a:pPr marL="457200" indent="-457200">
              <a:buSzPct val="100000"/>
              <a:buFont typeface="+mj-lt"/>
              <a:buAutoNum type="arabicParenR" startAt="4"/>
            </a:pPr>
            <a:r>
              <a:rPr lang="en-US" sz="2000" b="1" i="1" dirty="0"/>
              <a:t>Integrating information</a:t>
            </a:r>
            <a:endParaRPr lang="en-US" sz="2000" b="1" dirty="0"/>
          </a:p>
          <a:p>
            <a:pPr marL="1147763" lvl="1"/>
            <a:r>
              <a:rPr lang="en-US" sz="2200" dirty="0"/>
              <a:t>conjunction fallacy</a:t>
            </a:r>
          </a:p>
          <a:p>
            <a:pPr marL="1147763" lvl="1"/>
            <a:r>
              <a:rPr lang="en-US" sz="2200" dirty="0"/>
              <a:t>covariance errors</a:t>
            </a:r>
          </a:p>
          <a:p>
            <a:pPr marL="1147763" lvl="1"/>
            <a:r>
              <a:rPr lang="en-US" sz="2200" dirty="0"/>
              <a:t>IP constraints</a:t>
            </a:r>
          </a:p>
          <a:p>
            <a:pPr marL="1147763" lvl="1"/>
            <a:r>
              <a:rPr lang="en-US" sz="2200" dirty="0"/>
              <a:t>framing effects</a:t>
            </a:r>
          </a:p>
          <a:p>
            <a:pPr marL="1147763" lvl="1"/>
            <a:r>
              <a:rPr lang="en-US" sz="2200" dirty="0"/>
              <a:t>Peak-End rule</a:t>
            </a:r>
          </a:p>
          <a:p>
            <a:pPr marL="1147763" lvl="1"/>
            <a:r>
              <a:rPr lang="en-US" sz="2200" dirty="0"/>
              <a:t>base rates </a:t>
            </a:r>
          </a:p>
        </p:txBody>
      </p:sp>
    </p:spTree>
    <p:extLst>
      <p:ext uri="{BB962C8B-B14F-4D97-AF65-F5344CB8AC3E}">
        <p14:creationId xmlns:p14="http://schemas.microsoft.com/office/powerpoint/2010/main" val="12609653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4504" y="274638"/>
            <a:ext cx="7722296" cy="709918"/>
          </a:xfrm>
        </p:spPr>
        <p:txBody>
          <a:bodyPr>
            <a:normAutofit/>
          </a:bodyPr>
          <a:lstStyle/>
          <a:p>
            <a:pPr algn="l"/>
            <a:r>
              <a:rPr lang="en-US" sz="2800" dirty="0">
                <a:solidFill>
                  <a:schemeClr val="accent4"/>
                </a:solidFill>
              </a:rPr>
              <a:t>Gathering stage errors – Erroneous theories</a:t>
            </a:r>
            <a:endParaRPr lang="en-US" sz="2800" b="1" dirty="0">
              <a:solidFill>
                <a:schemeClr val="accent4"/>
              </a:solidFill>
            </a:endParaRPr>
          </a:p>
        </p:txBody>
      </p:sp>
      <p:sp>
        <p:nvSpPr>
          <p:cNvPr id="3" name="Content Placeholder 2"/>
          <p:cNvSpPr>
            <a:spLocks noGrp="1"/>
          </p:cNvSpPr>
          <p:nvPr>
            <p:ph idx="1"/>
          </p:nvPr>
        </p:nvSpPr>
        <p:spPr>
          <a:xfrm>
            <a:off x="964504" y="984556"/>
            <a:ext cx="7722296" cy="5667812"/>
          </a:xfrm>
        </p:spPr>
        <p:txBody>
          <a:bodyPr anchor="t">
            <a:noAutofit/>
          </a:bodyPr>
          <a:lstStyle/>
          <a:p>
            <a:pPr marL="0" indent="0">
              <a:buNone/>
            </a:pPr>
            <a:r>
              <a:rPr lang="en-US" sz="2400" dirty="0"/>
              <a:t>Is it going to rain?  </a:t>
            </a:r>
            <a:endParaRPr lang="en-US" sz="2400" b="1" dirty="0"/>
          </a:p>
          <a:p>
            <a:pPr lvl="1"/>
            <a:r>
              <a:rPr lang="en-US" sz="2200" dirty="0"/>
              <a:t>Clouds make rain.  </a:t>
            </a:r>
          </a:p>
          <a:p>
            <a:pPr lvl="1"/>
            <a:r>
              <a:rPr lang="en-US" sz="2200" b="1" i="1" dirty="0">
                <a:sym typeface="Symbol"/>
              </a:rPr>
              <a:t>Therefore</a:t>
            </a:r>
            <a:r>
              <a:rPr lang="en-US" sz="2200" dirty="0">
                <a:sym typeface="Symbol"/>
              </a:rPr>
              <a:t>,</a:t>
            </a:r>
            <a:r>
              <a:rPr lang="en-US" sz="2200" dirty="0"/>
              <a:t> if there are no clouds, it will not </a:t>
            </a:r>
            <a:r>
              <a:rPr lang="en-US" sz="2200" u="sng" dirty="0">
                <a:hlinkClick r:id="rId2"/>
              </a:rPr>
              <a:t>rain</a:t>
            </a:r>
            <a:r>
              <a:rPr lang="en-US" sz="2200" dirty="0"/>
              <a:t>.</a:t>
            </a:r>
            <a:endParaRPr lang="en-US" sz="1800" b="1" dirty="0"/>
          </a:p>
          <a:p>
            <a:pPr lvl="1"/>
            <a:endParaRPr lang="en-US" b="1" dirty="0"/>
          </a:p>
          <a:p>
            <a:pPr marL="0" indent="0">
              <a:buNone/>
            </a:pPr>
            <a:r>
              <a:rPr lang="en-US" sz="2400" dirty="0"/>
              <a:t>I’m thinking about taking Stats from The Darkness.  Is he a good professor?  Yes because… </a:t>
            </a:r>
            <a:endParaRPr lang="en-US" sz="2400" b="1" dirty="0"/>
          </a:p>
          <a:p>
            <a:pPr marL="873125" lvl="0"/>
            <a:r>
              <a:rPr lang="en-US" sz="2200" dirty="0"/>
              <a:t>…I got a good grade.</a:t>
            </a:r>
            <a:endParaRPr lang="en-US" sz="2200" b="1" dirty="0"/>
          </a:p>
          <a:p>
            <a:pPr marL="873125" lvl="0"/>
            <a:r>
              <a:rPr lang="en-US" sz="2200" dirty="0"/>
              <a:t>…occasionally, he tells a funny story.</a:t>
            </a:r>
            <a:endParaRPr lang="en-US" sz="2200" b="1" dirty="0"/>
          </a:p>
          <a:p>
            <a:pPr marL="873125" lvl="0"/>
            <a:r>
              <a:rPr lang="en-US" sz="2200" dirty="0"/>
              <a:t>…he donates blood regularly. </a:t>
            </a:r>
            <a:endParaRPr lang="en-US" sz="2200" b="1" dirty="0"/>
          </a:p>
          <a:p>
            <a:pPr marL="873125" lvl="0"/>
            <a:r>
              <a:rPr lang="en-US" sz="2200" dirty="0"/>
              <a:t>…even though I didn’t learn a damn thing, I figure that it was probably my fault.  </a:t>
            </a:r>
            <a:endParaRPr lang="en-US" sz="2200" b="1" dirty="0"/>
          </a:p>
          <a:p>
            <a:pPr marL="0" indent="0">
              <a:buNone/>
            </a:pPr>
            <a:endParaRPr lang="en-US" sz="2400" b="1" dirty="0"/>
          </a:p>
        </p:txBody>
      </p:sp>
    </p:spTree>
    <p:extLst>
      <p:ext uri="{BB962C8B-B14F-4D97-AF65-F5344CB8AC3E}">
        <p14:creationId xmlns:p14="http://schemas.microsoft.com/office/powerpoint/2010/main" val="2625207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4504" y="274638"/>
            <a:ext cx="7722296" cy="709918"/>
          </a:xfrm>
        </p:spPr>
        <p:txBody>
          <a:bodyPr>
            <a:normAutofit/>
          </a:bodyPr>
          <a:lstStyle/>
          <a:p>
            <a:pPr algn="l"/>
            <a:r>
              <a:rPr lang="en-US" sz="2800" dirty="0">
                <a:solidFill>
                  <a:schemeClr val="accent4"/>
                </a:solidFill>
              </a:rPr>
              <a:t>Gathering errors – Confirmation bias</a:t>
            </a:r>
            <a:endParaRPr lang="en-US" sz="2800" b="1" dirty="0">
              <a:solidFill>
                <a:schemeClr val="accent4"/>
              </a:solidFill>
            </a:endParaRPr>
          </a:p>
        </p:txBody>
      </p:sp>
      <p:sp>
        <p:nvSpPr>
          <p:cNvPr id="3" name="Content Placeholder 2"/>
          <p:cNvSpPr>
            <a:spLocks noGrp="1"/>
          </p:cNvSpPr>
          <p:nvPr>
            <p:ph idx="1"/>
          </p:nvPr>
        </p:nvSpPr>
        <p:spPr>
          <a:xfrm>
            <a:off x="964504" y="984556"/>
            <a:ext cx="7352778" cy="5667812"/>
          </a:xfrm>
        </p:spPr>
        <p:txBody>
          <a:bodyPr anchor="t">
            <a:noAutofit/>
          </a:bodyPr>
          <a:lstStyle/>
          <a:p>
            <a:pPr marL="0" indent="0">
              <a:buNone/>
            </a:pPr>
            <a:r>
              <a:rPr lang="en-US" sz="2400" dirty="0"/>
              <a:t>When trying to determine the validity of an assertion:</a:t>
            </a:r>
            <a:endParaRPr lang="en-US" sz="2400" b="1" dirty="0"/>
          </a:p>
          <a:p>
            <a:pPr marL="965200" lvl="0" indent="-457200">
              <a:buFont typeface="+mj-lt"/>
              <a:buAutoNum type="arabicPeriod"/>
            </a:pPr>
            <a:r>
              <a:rPr lang="en-US" sz="2400" dirty="0"/>
              <a:t>Information search is highly biased towards finding confirming evidence. (</a:t>
            </a:r>
            <a:r>
              <a:rPr lang="en-US" sz="2400" b="1" i="1" dirty="0"/>
              <a:t>gathering</a:t>
            </a:r>
            <a:r>
              <a:rPr lang="en-US" sz="2400" dirty="0"/>
              <a:t>)</a:t>
            </a:r>
          </a:p>
          <a:p>
            <a:pPr marL="0" lvl="0" indent="0" algn="ctr">
              <a:buNone/>
            </a:pPr>
            <a:r>
              <a:rPr lang="en-US" sz="2400" dirty="0"/>
              <a:t>__________________________________________</a:t>
            </a:r>
          </a:p>
          <a:p>
            <a:pPr marL="0" lvl="0" indent="0">
              <a:buNone/>
            </a:pPr>
            <a:r>
              <a:rPr lang="en-US" sz="2400" dirty="0"/>
              <a:t>Is Donald Trump likely to be impeached?</a:t>
            </a:r>
          </a:p>
          <a:p>
            <a:pPr marL="809625"/>
            <a:r>
              <a:rPr lang="en-US" sz="2400" dirty="0"/>
              <a:t>MSNBC v. Fox News</a:t>
            </a:r>
          </a:p>
          <a:p>
            <a:pPr marL="809625"/>
            <a:r>
              <a:rPr lang="en-US" sz="2400" dirty="0"/>
              <a:t>New York Times v. Wall Street Journal</a:t>
            </a:r>
          </a:p>
        </p:txBody>
      </p:sp>
    </p:spTree>
    <p:extLst>
      <p:ext uri="{BB962C8B-B14F-4D97-AF65-F5344CB8AC3E}">
        <p14:creationId xmlns:p14="http://schemas.microsoft.com/office/powerpoint/2010/main" val="26252070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adison">
  <a:themeElements>
    <a:clrScheme name="Madison">
      <a:dk1>
        <a:sysClr val="windowText" lastClr="000000"/>
      </a:dk1>
      <a:lt1>
        <a:sysClr val="window" lastClr="FFFFFF"/>
      </a:lt1>
      <a:dk2>
        <a:srgbClr val="1F282E"/>
      </a:dk2>
      <a:lt2>
        <a:srgbClr val="C2F5FC"/>
      </a:lt2>
      <a:accent1>
        <a:srgbClr val="4091F3"/>
      </a:accent1>
      <a:accent2>
        <a:srgbClr val="8BBCF1"/>
      </a:accent2>
      <a:accent3>
        <a:srgbClr val="CB6A6A"/>
      </a:accent3>
      <a:accent4>
        <a:srgbClr val="C567AF"/>
      </a:accent4>
      <a:accent5>
        <a:srgbClr val="A684F9"/>
      </a:accent5>
      <a:accent6>
        <a:srgbClr val="A9ACEE"/>
      </a:accent6>
      <a:hlink>
        <a:srgbClr val="6D9CC5"/>
      </a:hlink>
      <a:folHlink>
        <a:srgbClr val="6D82A0"/>
      </a:folHlink>
    </a:clrScheme>
    <a:fontScheme name="Madison">
      <a:majorFont>
        <a:latin typeface="Arial" panose="020B0604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dison">
      <a:fillStyleLst>
        <a:solidFill>
          <a:schemeClr val="phClr"/>
        </a:solidFill>
        <a:gradFill rotWithShape="1">
          <a:gsLst>
            <a:gs pos="0">
              <a:schemeClr val="phClr">
                <a:tint val="48000"/>
                <a:alpha val="88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blipFill rotWithShape="1">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Madison" id="{025CB5FB-2DD3-45EE-B6F0-CC461540EB19}" vid="{178B2DAB-5DDE-4060-A857-D2E1CDA9250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{58528F7E-9389-224B-B9F7-6A9643BD8AE6}tf16401378</Template>
  <TotalTime>3408</TotalTime>
  <Words>2621</Words>
  <Application>Microsoft Macintosh PowerPoint</Application>
  <PresentationFormat>On-screen Show (4:3)</PresentationFormat>
  <Paragraphs>548</Paragraphs>
  <Slides>46</Slides>
  <Notes>18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46</vt:i4>
      </vt:variant>
    </vt:vector>
  </HeadingPairs>
  <TitlesOfParts>
    <vt:vector size="53" baseType="lpstr">
      <vt:lpstr>Arial</vt:lpstr>
      <vt:lpstr>Calibri</vt:lpstr>
      <vt:lpstr>MS Shell Dlg 2</vt:lpstr>
      <vt:lpstr>Symbol</vt:lpstr>
      <vt:lpstr>Wingdings</vt:lpstr>
      <vt:lpstr>Wingdings 3</vt:lpstr>
      <vt:lpstr>Madison</vt:lpstr>
      <vt:lpstr>Decision Making</vt:lpstr>
      <vt:lpstr>Outline: Decision Making</vt:lpstr>
      <vt:lpstr>Syllogisms: Decision making under certainty</vt:lpstr>
      <vt:lpstr>Drawing inferences under uncertainty</vt:lpstr>
      <vt:lpstr>Drawing inferences under uncertainty</vt:lpstr>
      <vt:lpstr>Common decision making errors: Stages 1 and 2</vt:lpstr>
      <vt:lpstr>Common decision making errors: Stages 3 and 4</vt:lpstr>
      <vt:lpstr>Gathering stage errors – Erroneous theories</vt:lpstr>
      <vt:lpstr>Gathering errors – Confirmation bias</vt:lpstr>
      <vt:lpstr>Sampling errors – Confirmation bias</vt:lpstr>
      <vt:lpstr>Sampling errors – sample characteristics</vt:lpstr>
      <vt:lpstr>Selection errors</vt:lpstr>
      <vt:lpstr>Integration errors</vt:lpstr>
      <vt:lpstr>Integration errors: Covariation</vt:lpstr>
      <vt:lpstr>Preparing for the MCAS</vt:lpstr>
      <vt:lpstr>Preparing for the MCAS</vt:lpstr>
      <vt:lpstr>Integration error: Framing effects</vt:lpstr>
      <vt:lpstr>Integration errors: Do, Rupert, &amp; Wolford (2008): E1</vt:lpstr>
      <vt:lpstr>Integration errors: Do, Rupert, &amp; Wolford (2008): E2</vt:lpstr>
      <vt:lpstr>Classic Integration error: Ignoring the base rate Kahneman &amp;Tversky (1973)</vt:lpstr>
      <vt:lpstr>Classic Integration error: Ignoring the base rate Kahneman &amp;Tversky (1973)</vt:lpstr>
      <vt:lpstr>Classic Integration error: Ignoring the base rate Kahneman &amp;Tversky (1973)</vt:lpstr>
      <vt:lpstr>Classic Integration error: Ignoring the base rate Kahneman &amp;Tversky (1973)</vt:lpstr>
      <vt:lpstr>Classic Integration error: Ignoring the base rate Kahneman &amp;Tversky (1973)</vt:lpstr>
      <vt:lpstr>Classic Integration error: Ignoring the base rate Kahneman &amp;Tversky (1973)</vt:lpstr>
      <vt:lpstr>Classic Integration error: Ignoring the base rate Kahneman &amp;Tversky (1973)</vt:lpstr>
      <vt:lpstr>Classic Integration error: Ignoring the base rate Kahneman &amp;Tversky (1973)</vt:lpstr>
      <vt:lpstr>Classic Integration error: Ignoring the base rate Kahneman &amp;Tversky (1973)</vt:lpstr>
      <vt:lpstr>General DM strategies: Algorithms and heuristics</vt:lpstr>
      <vt:lpstr>Common decision making heuristics: I</vt:lpstr>
      <vt:lpstr>Common decision making heuristics: II</vt:lpstr>
      <vt:lpstr>Common decision making heuristics: III</vt:lpstr>
      <vt:lpstr>Common decision making heuristics: IV</vt:lpstr>
      <vt:lpstr>Hindsight bias: Louie, Curren, &amp; Harich (2000): Intro</vt:lpstr>
      <vt:lpstr>Hindsight bias: Louie, Curren, &amp; Harich (2000): Hypothesis &amp; Measures</vt:lpstr>
      <vt:lpstr>Louie, Curren, &amp; Harich (2000): Results</vt:lpstr>
      <vt:lpstr>Louie, Curren, &amp; Harich (2000): Results</vt:lpstr>
      <vt:lpstr>Louie, Curren, &amp; Harich (2000): Discussion</vt:lpstr>
      <vt:lpstr>Gross, et al. (2018): Introduction</vt:lpstr>
      <vt:lpstr>Gross, et al. (2018): Method</vt:lpstr>
      <vt:lpstr>Gross, et al. (2018): Results</vt:lpstr>
      <vt:lpstr>Gross, et al. (2018): Results</vt:lpstr>
      <vt:lpstr>Gross, et al. (2018): Results</vt:lpstr>
      <vt:lpstr>Gross, et al. (2018): Results</vt:lpstr>
      <vt:lpstr>Gross, et al. (2018): Conclusions</vt:lpstr>
      <vt:lpstr>Why is DM research important? </vt:lpstr>
    </vt:vector>
  </TitlesOfParts>
  <Company>Amherst College</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Cognition!</dc:title>
  <dc:creator>Matthew Schulkind</dc:creator>
  <cp:lastModifiedBy>The Darkness</cp:lastModifiedBy>
  <cp:revision>231</cp:revision>
  <dcterms:created xsi:type="dcterms:W3CDTF">2018-01-04T15:50:01Z</dcterms:created>
  <dcterms:modified xsi:type="dcterms:W3CDTF">2020-02-08T03:43:28Z</dcterms:modified>
</cp:coreProperties>
</file>