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3" r:id="rId1"/>
  </p:sldMasterIdLst>
  <p:notesMasterIdLst>
    <p:notesMasterId r:id="rId60"/>
  </p:notesMasterIdLst>
  <p:sldIdLst>
    <p:sldId id="256" r:id="rId2"/>
    <p:sldId id="281" r:id="rId3"/>
    <p:sldId id="282" r:id="rId4"/>
    <p:sldId id="550" r:id="rId5"/>
    <p:sldId id="540" r:id="rId6"/>
    <p:sldId id="505" r:id="rId7"/>
    <p:sldId id="321" r:id="rId8"/>
    <p:sldId id="551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29" r:id="rId17"/>
    <p:sldId id="563" r:id="rId18"/>
    <p:sldId id="530" r:id="rId19"/>
    <p:sldId id="564" r:id="rId20"/>
    <p:sldId id="565" r:id="rId21"/>
    <p:sldId id="566" r:id="rId22"/>
    <p:sldId id="484" r:id="rId23"/>
    <p:sldId id="485" r:id="rId24"/>
    <p:sldId id="567" r:id="rId25"/>
    <p:sldId id="486" r:id="rId26"/>
    <p:sldId id="506" r:id="rId27"/>
    <p:sldId id="498" r:id="rId28"/>
    <p:sldId id="489" r:id="rId29"/>
    <p:sldId id="466" r:id="rId30"/>
    <p:sldId id="568" r:id="rId31"/>
    <p:sldId id="422" r:id="rId32"/>
    <p:sldId id="570" r:id="rId33"/>
    <p:sldId id="423" r:id="rId34"/>
    <p:sldId id="507" r:id="rId35"/>
    <p:sldId id="571" r:id="rId36"/>
    <p:sldId id="572" r:id="rId37"/>
    <p:sldId id="573" r:id="rId38"/>
    <p:sldId id="574" r:id="rId39"/>
    <p:sldId id="508" r:id="rId40"/>
    <p:sldId id="575" r:id="rId41"/>
    <p:sldId id="576" r:id="rId42"/>
    <p:sldId id="577" r:id="rId43"/>
    <p:sldId id="467" r:id="rId44"/>
    <p:sldId id="500" r:id="rId45"/>
    <p:sldId id="424" r:id="rId46"/>
    <p:sldId id="545" r:id="rId47"/>
    <p:sldId id="546" r:id="rId48"/>
    <p:sldId id="547" r:id="rId49"/>
    <p:sldId id="548" r:id="rId50"/>
    <p:sldId id="549" r:id="rId51"/>
    <p:sldId id="425" r:id="rId52"/>
    <p:sldId id="509" r:id="rId53"/>
    <p:sldId id="501" r:id="rId54"/>
    <p:sldId id="502" r:id="rId55"/>
    <p:sldId id="544" r:id="rId56"/>
    <p:sldId id="503" r:id="rId57"/>
    <p:sldId id="439" r:id="rId58"/>
    <p:sldId id="469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8"/>
    <p:restoredTop sz="94745"/>
  </p:normalViewPr>
  <p:slideViewPr>
    <p:cSldViewPr snapToGrid="0" snapToObjects="1">
      <p:cViewPr varScale="1">
        <p:scale>
          <a:sx n="102" d="100"/>
          <a:sy n="102" d="100"/>
        </p:scale>
        <p:origin x="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CF02-AEC0-9E4A-96AF-5998456A1E42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5146-8046-794E-B56D-0C82C8A5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4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24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06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84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75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77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58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8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56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2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63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64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98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97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14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indent="-51911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4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7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9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2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pieces of gum cost 5 cents.  How much would 24 pieces</a:t>
            </a:r>
            <a:r>
              <a:rPr lang="en-US" baseline="0" dirty="0"/>
              <a:t> cost?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1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7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4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1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4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57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2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8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1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AC5B8D5-0773-A440-88FF-E76245D0C43E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71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5214" y="2518732"/>
            <a:ext cx="7772400" cy="1903693"/>
          </a:xfrm>
        </p:spPr>
        <p:txBody>
          <a:bodyPr>
            <a:normAutofit/>
          </a:bodyPr>
          <a:lstStyle/>
          <a:p>
            <a:r>
              <a:rPr lang="en-US" dirty="0"/>
              <a:t>Individual Differences – </a:t>
            </a:r>
            <a:br>
              <a:rPr lang="en-US" dirty="0"/>
            </a:br>
            <a:r>
              <a:rPr lang="en-US" dirty="0"/>
              <a:t>IQ and Gender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095" y="5398022"/>
            <a:ext cx="8153654" cy="1309619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/>
              <a:t>No quote…yet.</a:t>
            </a:r>
          </a:p>
        </p:txBody>
      </p:sp>
    </p:spTree>
    <p:extLst>
      <p:ext uri="{BB962C8B-B14F-4D97-AF65-F5344CB8AC3E}">
        <p14:creationId xmlns:p14="http://schemas.microsoft.com/office/powerpoint/2010/main" val="21347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80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05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51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Comprehension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2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35A49-42CF-BB49-8269-6352AA48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74637"/>
            <a:ext cx="3948853" cy="34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53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1000" y="1676400"/>
          <a:ext cx="8001000" cy="358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Photo Editor Photo" r:id="rId3" imgW="28923810" imgH="12961905" progId="MSPhotoEd.3">
                  <p:embed/>
                </p:oleObj>
              </mc:Choice>
              <mc:Fallback>
                <p:oleObj name="Photo Editor Photo" r:id="rId3" imgW="28923810" imgH="129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001000" cy="358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 New Roman" charset="0"/>
              </a:rPr>
              <a:t>Place the following panels in the correct order.</a:t>
            </a:r>
          </a:p>
        </p:txBody>
      </p:sp>
    </p:spTree>
    <p:extLst>
      <p:ext uri="{BB962C8B-B14F-4D97-AF65-F5344CB8AC3E}">
        <p14:creationId xmlns:p14="http://schemas.microsoft.com/office/powerpoint/2010/main" val="422099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95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904672" y="28971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  <a:latin typeface="Times New Roman" charset="0"/>
              </a:rPr>
              <a:t>Block Design - 1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57200" y="1295400"/>
            <a:ext cx="1524000" cy="1524000"/>
          </a:xfrm>
          <a:prstGeom prst="rect">
            <a:avLst/>
          </a:prstGeom>
          <a:solidFill>
            <a:srgbClr val="E4E8E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 rot="5400000">
            <a:off x="457200" y="2819400"/>
            <a:ext cx="1524000" cy="1524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981200" y="2819400"/>
            <a:ext cx="1524000" cy="1524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3" name="Group 35"/>
          <p:cNvGrpSpPr>
            <a:grpSpLocks/>
          </p:cNvGrpSpPr>
          <p:nvPr/>
        </p:nvGrpSpPr>
        <p:grpSpPr bwMode="auto">
          <a:xfrm>
            <a:off x="1981200" y="1295400"/>
            <a:ext cx="1524000" cy="1524000"/>
            <a:chOff x="1248" y="816"/>
            <a:chExt cx="960" cy="960"/>
          </a:xfrm>
        </p:grpSpPr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 rot="5400000">
              <a:off x="1248" y="816"/>
              <a:ext cx="960" cy="96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 rot="16200000">
              <a:off x="1248" y="816"/>
              <a:ext cx="960" cy="960"/>
            </a:xfrm>
            <a:prstGeom prst="rtTriangle">
              <a:avLst/>
            </a:prstGeom>
            <a:solidFill>
              <a:srgbClr val="E4E8E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2057400" y="4648200"/>
            <a:ext cx="1524000" cy="1524000"/>
          </a:xfrm>
          <a:prstGeom prst="rect">
            <a:avLst/>
          </a:prstGeom>
          <a:solidFill>
            <a:srgbClr val="E4E8E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 rot="5400000">
            <a:off x="3810000" y="4648200"/>
            <a:ext cx="1524000" cy="1524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084" name="Group 36"/>
          <p:cNvGrpSpPr>
            <a:grpSpLocks/>
          </p:cNvGrpSpPr>
          <p:nvPr/>
        </p:nvGrpSpPr>
        <p:grpSpPr bwMode="auto">
          <a:xfrm rot="5400000">
            <a:off x="304800" y="4648200"/>
            <a:ext cx="1524000" cy="1524000"/>
            <a:chOff x="1248" y="816"/>
            <a:chExt cx="960" cy="960"/>
          </a:xfrm>
        </p:grpSpPr>
        <p:sp>
          <p:nvSpPr>
            <p:cNvPr id="2085" name="AutoShape 37"/>
            <p:cNvSpPr>
              <a:spLocks noChangeArrowheads="1"/>
            </p:cNvSpPr>
            <p:nvPr/>
          </p:nvSpPr>
          <p:spPr bwMode="auto">
            <a:xfrm rot="5400000">
              <a:off x="1248" y="816"/>
              <a:ext cx="960" cy="96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AutoShape 38"/>
            <p:cNvSpPr>
              <a:spLocks noChangeArrowheads="1"/>
            </p:cNvSpPr>
            <p:nvPr/>
          </p:nvSpPr>
          <p:spPr bwMode="auto">
            <a:xfrm rot="16200000">
              <a:off x="1248" y="816"/>
              <a:ext cx="960" cy="960"/>
            </a:xfrm>
            <a:prstGeom prst="rtTriangle">
              <a:avLst/>
            </a:prstGeom>
            <a:solidFill>
              <a:srgbClr val="E4E8E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 cmpd="dbl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037D1247-5178-594B-ABEE-B31EF50710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62600" y="4648200"/>
            <a:ext cx="1524000" cy="1524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5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31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Outline: IDs – Intelligence and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984556"/>
            <a:ext cx="7340252" cy="5667812"/>
          </a:xfrm>
        </p:spPr>
        <p:txBody>
          <a:bodyPr anchor="t">
            <a:noAutofit/>
          </a:bodyPr>
          <a:lstStyle/>
          <a:p>
            <a:pPr marL="457200" indent="-457200">
              <a:buAutoNum type="arabicParenR"/>
            </a:pPr>
            <a:r>
              <a:rPr lang="en-US" sz="2000" dirty="0"/>
              <a:t>Review the distinction between </a:t>
            </a:r>
            <a:r>
              <a:rPr lang="en-US" sz="2000" b="1" i="1" dirty="0"/>
              <a:t>nomothetic</a:t>
            </a:r>
            <a:r>
              <a:rPr lang="en-US" sz="2000" dirty="0"/>
              <a:t> and </a:t>
            </a:r>
            <a:r>
              <a:rPr lang="en-US" sz="2000" b="1" i="1" dirty="0"/>
              <a:t>idiographic</a:t>
            </a:r>
            <a:r>
              <a:rPr lang="en-US" sz="2000" dirty="0"/>
              <a:t> research.</a:t>
            </a:r>
            <a:endParaRPr lang="en-US" sz="2000" b="1" dirty="0"/>
          </a:p>
          <a:p>
            <a:pPr marL="457200" indent="-457200">
              <a:buAutoNum type="arabicParenR"/>
            </a:pPr>
            <a:r>
              <a:rPr lang="en-US" sz="2000" dirty="0"/>
              <a:t>Discuss the overarching questions that must be considered when conducting individual differences research.</a:t>
            </a:r>
            <a:endParaRPr lang="en-US" sz="2000" b="1" dirty="0"/>
          </a:p>
          <a:p>
            <a:pPr marL="457200" indent="-457200">
              <a:buAutoNum type="arabicParenR"/>
            </a:pPr>
            <a:r>
              <a:rPr lang="en-US" sz="2000" dirty="0"/>
              <a:t>Describe the two theoretical approaches to understanding IQ and describe how IQ is measured.</a:t>
            </a:r>
            <a:endParaRPr lang="en-US" sz="2000" b="1" dirty="0"/>
          </a:p>
          <a:p>
            <a:pPr marL="457200" indent="-457200">
              <a:buAutoNum type="arabicParenR"/>
            </a:pPr>
            <a:r>
              <a:rPr lang="en-US" sz="2000" dirty="0"/>
              <a:t>Discuss the relative contributions of nature and nurture to the development of IQ.</a:t>
            </a:r>
            <a:endParaRPr lang="en-US" sz="2000" b="1" dirty="0"/>
          </a:p>
          <a:p>
            <a:pPr marL="457200" indent="-457200">
              <a:buAutoNum type="arabicParenR"/>
            </a:pPr>
            <a:r>
              <a:rPr lang="en-US" sz="2000" dirty="0"/>
              <a:t>Outline difficulties inherent to the empirical study of gender differences.</a:t>
            </a:r>
            <a:endParaRPr lang="en-US" sz="2000" b="1" dirty="0"/>
          </a:p>
          <a:p>
            <a:pPr marL="457200" indent="-457200">
              <a:buAutoNum type="arabicParenR"/>
            </a:pPr>
            <a:r>
              <a:rPr lang="en-US" sz="2000" dirty="0"/>
              <a:t>Review the literature on gender differences in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verbal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2"/>
                </a:solidFill>
              </a:rPr>
              <a:t>quantitative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chemeClr val="accent2"/>
                </a:solidFill>
              </a:rPr>
              <a:t>spatial</a:t>
            </a:r>
            <a:r>
              <a:rPr lang="en-US" sz="2000" dirty="0"/>
              <a:t> domains. </a:t>
            </a:r>
          </a:p>
        </p:txBody>
      </p:sp>
    </p:spTree>
    <p:extLst>
      <p:ext uri="{BB962C8B-B14F-4D97-AF65-F5344CB8AC3E}">
        <p14:creationId xmlns:p14="http://schemas.microsoft.com/office/powerpoint/2010/main" val="180245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50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>
            <a:extLst>
              <a:ext uri="{FF2B5EF4-FFF2-40B4-BE49-F238E27FC236}">
                <a16:creationId xmlns:a16="http://schemas.microsoft.com/office/drawing/2014/main" id="{5F891E93-1103-D04B-A4D3-11BDDE63F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Digit Symbol task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EBA3BEC-1862-D94D-AA59-ED77A4414AC5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676400"/>
            <a:ext cx="7239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/>
              <a:t>On each trial, you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ll see a table like this one.</a:t>
            </a:r>
          </a:p>
        </p:txBody>
      </p:sp>
      <p:graphicFrame>
        <p:nvGraphicFramePr>
          <p:cNvPr id="6" name="Group 87">
            <a:extLst>
              <a:ext uri="{FF2B5EF4-FFF2-40B4-BE49-F238E27FC236}">
                <a16:creationId xmlns:a16="http://schemas.microsoft.com/office/drawing/2014/main" id="{F663791B-96B0-FE4C-860D-616953EC1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84141"/>
              </p:ext>
            </p:extLst>
          </p:nvPr>
        </p:nvGraphicFramePr>
        <p:xfrm>
          <a:off x="838200" y="2514600"/>
          <a:ext cx="7848600" cy="1036320"/>
        </p:xfrm>
        <a:graphic>
          <a:graphicData uri="http://schemas.openxmlformats.org/drawingml/2006/table">
            <a:tbl>
              <a:tblPr/>
              <a:tblGrid>
                <a:gridCol w="157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Wingdings" charset="0"/>
                        </a:rPr>
                        <a:t>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Wingdings" charset="0"/>
                        </a:rPr>
                        <a:t>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Wingdings" charset="0"/>
                        </a:rPr>
                        <a:t>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Wingdings" charset="0"/>
                        </a:rPr>
                        <a:t>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Wingdings" charset="0"/>
                        </a:rPr>
                        <a:t>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89">
            <a:extLst>
              <a:ext uri="{FF2B5EF4-FFF2-40B4-BE49-F238E27FC236}">
                <a16:creationId xmlns:a16="http://schemas.microsoft.com/office/drawing/2014/main" id="{F10033C6-2F5A-6943-8B5C-A1E60D14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62400"/>
            <a:ext cx="7772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One of the five symbols will appear beneath the table.  Your job is to call out the number that corresponds to the symbol.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4965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Theoretical approaches to IQ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69724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accent3"/>
                </a:solidFill>
              </a:rPr>
              <a:t>Lumpers</a:t>
            </a:r>
            <a:r>
              <a:rPr lang="en-US" sz="2400" b="1" i="1" dirty="0"/>
              <a:t> </a:t>
            </a:r>
            <a:r>
              <a:rPr lang="en-US" sz="2400" dirty="0"/>
              <a:t>- one construct underlies all human thought. 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EX:</a:t>
            </a:r>
            <a:r>
              <a:rPr lang="en-US" sz="2400" dirty="0"/>
              <a:t> Spearman’s G</a:t>
            </a:r>
          </a:p>
          <a:p>
            <a:pPr marL="346075" indent="-346075">
              <a:buNone/>
            </a:pPr>
            <a:r>
              <a:rPr lang="en-US" sz="2400" b="1" i="1" dirty="0">
                <a:solidFill>
                  <a:schemeClr val="accent3"/>
                </a:solidFill>
              </a:rPr>
              <a:t>Splitters</a:t>
            </a:r>
            <a:r>
              <a:rPr lang="en-US" sz="2400" b="1" i="1" dirty="0"/>
              <a:t> </a:t>
            </a:r>
            <a:r>
              <a:rPr lang="en-US" sz="2400" dirty="0"/>
              <a:t>- intelligence is composed of a number of dissociable qualities that are not necessarily correlated with one another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b="1" dirty="0"/>
              <a:t>EX: </a:t>
            </a:r>
            <a:r>
              <a:rPr lang="en-US" sz="2400" dirty="0"/>
              <a:t>Gardner’s typology: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 Empirical problems in evaluating models</a:t>
            </a:r>
          </a:p>
          <a:p>
            <a:pPr marL="804863" lvl="0"/>
            <a:r>
              <a:rPr lang="en-US" sz="2400" dirty="0"/>
              <a:t>dissociation is difficult</a:t>
            </a:r>
          </a:p>
          <a:p>
            <a:pPr marL="804863"/>
            <a:r>
              <a:rPr lang="en-US" sz="2400" dirty="0"/>
              <a:t>separating nature vs. nurture 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54484"/>
              </p:ext>
            </p:extLst>
          </p:nvPr>
        </p:nvGraphicFramePr>
        <p:xfrm>
          <a:off x="1540701" y="4221901"/>
          <a:ext cx="6210994" cy="17068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05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Musical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Linguistic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Logical / Mathematical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Spatial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Interpersonal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Intrapersonal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accent2"/>
                          </a:solidFill>
                        </a:rPr>
                        <a:t>Bodily</a:t>
                      </a:r>
                      <a:r>
                        <a:rPr lang="en-US" sz="2200" baseline="0" dirty="0">
                          <a:solidFill>
                            <a:schemeClr val="accent2"/>
                          </a:solidFill>
                        </a:rPr>
                        <a:t> / Kinesthetic</a:t>
                      </a:r>
                      <a:endParaRPr lang="en-US" sz="2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Intelligence as academic performance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697244" cy="5667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/>
              <a:t>The Bell Curve – Herrnstein and Murray (1994)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Intelligence is a “real” concept that varies from person to person.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All academic tests measure intelligence to some degree.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IQ tests are the best measures of intelligence.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i="1" dirty="0"/>
              <a:t> IQ scores are relatively fixed.</a:t>
            </a:r>
            <a:endParaRPr lang="en-US" sz="2400" dirty="0"/>
          </a:p>
          <a:p>
            <a:pPr marL="1250950" lvl="1" indent="-327025"/>
            <a:r>
              <a:rPr lang="en-US" sz="2000" b="1" i="1" dirty="0"/>
              <a:t>Crystallized</a:t>
            </a:r>
            <a:r>
              <a:rPr lang="en-US" sz="2000" dirty="0"/>
              <a:t> vs. </a:t>
            </a:r>
            <a:r>
              <a:rPr lang="en-US" sz="2000" b="1" i="1" dirty="0"/>
              <a:t>Fluid</a:t>
            </a:r>
            <a:r>
              <a:rPr lang="en-US" sz="2000" dirty="0"/>
              <a:t> intelligence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i="1" dirty="0"/>
              <a:t> IQ scores are largely heritable.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4175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Intelligence as academic performance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697244" cy="5667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/>
              <a:t>The Bell Curve – Herrnstein and Murray (1994)</a:t>
            </a:r>
            <a:endParaRPr lang="en-US" sz="2400" dirty="0"/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Intelligence is a “real” concept that varies from person to person.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All academic tests measure intelligence to some degree.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IQ tests are the best measures of intelligence.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i="1" dirty="0"/>
              <a:t> </a:t>
            </a:r>
            <a:r>
              <a:rPr lang="en-US" sz="2400" i="1" dirty="0">
                <a:solidFill>
                  <a:schemeClr val="tx2"/>
                </a:solidFill>
              </a:rPr>
              <a:t>IQ scores are relatively fixed.</a:t>
            </a:r>
            <a:endParaRPr lang="en-US" sz="2400" dirty="0">
              <a:solidFill>
                <a:schemeClr val="tx2"/>
              </a:solidFill>
            </a:endParaRPr>
          </a:p>
          <a:p>
            <a:pPr marL="1250950" lvl="1" indent="-327025"/>
            <a:r>
              <a:rPr lang="en-US" sz="2000" b="1" i="1" dirty="0">
                <a:solidFill>
                  <a:schemeClr val="tx2"/>
                </a:solidFill>
              </a:rPr>
              <a:t>Crystallized</a:t>
            </a:r>
            <a:r>
              <a:rPr lang="en-US" sz="2000" dirty="0">
                <a:solidFill>
                  <a:schemeClr val="tx2"/>
                </a:solidFill>
              </a:rPr>
              <a:t> vs. </a:t>
            </a:r>
            <a:r>
              <a:rPr lang="en-US" sz="2000" b="1" i="1" dirty="0">
                <a:solidFill>
                  <a:schemeClr val="tx2"/>
                </a:solidFill>
              </a:rPr>
              <a:t>Fluid</a:t>
            </a:r>
            <a:r>
              <a:rPr lang="en-US" sz="2000" dirty="0">
                <a:solidFill>
                  <a:schemeClr val="tx2"/>
                </a:solidFill>
              </a:rPr>
              <a:t> intelligence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i="1" dirty="0">
                <a:solidFill>
                  <a:schemeClr val="tx2"/>
                </a:solidFill>
              </a:rPr>
              <a:t> IQ scores are largely heritable.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8689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Evidence supporting heritability of IQ (nature)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984556"/>
            <a:ext cx="7292112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They rejected the idea that environment is a significant determinant of IQ based on twin studies. 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1094"/>
              </p:ext>
            </p:extLst>
          </p:nvPr>
        </p:nvGraphicFramePr>
        <p:xfrm>
          <a:off x="1002082" y="984556"/>
          <a:ext cx="7292112" cy="406823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3040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7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Familial Relationship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Genetic Relationship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Pairwise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correlations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Identical twins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.86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Fraternal twins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.60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Siblings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.47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Parent / Child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.40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7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Foster parent / child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.31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Cousins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12.5%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.15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49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78" y="274638"/>
            <a:ext cx="7734822" cy="70991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C</a:t>
            </a:r>
            <a:r>
              <a:rPr lang="en-US" sz="2800" dirty="0">
                <a:solidFill>
                  <a:schemeClr val="accent4"/>
                </a:solidFill>
              </a:rPr>
              <a:t>loser look at twin study data - </a:t>
            </a:r>
            <a:r>
              <a:rPr lang="en-US" dirty="0">
                <a:solidFill>
                  <a:schemeClr val="accent4"/>
                </a:solidFill>
              </a:rPr>
              <a:t>Nurture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97320"/>
              </p:ext>
            </p:extLst>
          </p:nvPr>
        </p:nvGraphicFramePr>
        <p:xfrm>
          <a:off x="826435" y="984556"/>
          <a:ext cx="7292112" cy="582464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3040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3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7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Familial Relationship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Genetic Relationship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Pairwise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</a:rPr>
                        <a:t> correlations</a:t>
                      </a:r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Identical twins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     Together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     Apart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.86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.72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Fraternal twins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     Together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.60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Siblings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     Together</a:t>
                      </a:r>
                    </a:p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     Apart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.47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.24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Parent / Child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50%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.40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7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Foster parent / child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0%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.31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Cousins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12.5%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.15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80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Nature AND Nurture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984556"/>
            <a:ext cx="730267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Scarr</a:t>
            </a:r>
            <a:r>
              <a:rPr lang="en-US" sz="2400" dirty="0"/>
              <a:t> &amp; Weinberg</a:t>
            </a:r>
          </a:p>
          <a:p>
            <a:pPr marL="804863" lvl="0"/>
            <a:r>
              <a:rPr lang="en-US" sz="2200" dirty="0"/>
              <a:t>Adopted kids more similar to adoptive parents than biological parents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Not necessarily either or</a:t>
            </a:r>
            <a:endParaRPr lang="en-US" sz="2400" b="1" dirty="0"/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Will my kids play in the (W)NBA?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RV</a:t>
            </a:r>
          </a:p>
          <a:p>
            <a:pPr marL="804863">
              <a:lnSpc>
                <a:spcPct val="100000"/>
              </a:lnSpc>
            </a:pPr>
            <a:r>
              <a:rPr lang="en-US" sz="2200" dirty="0"/>
              <a:t>Todd </a:t>
            </a:r>
            <a:r>
              <a:rPr lang="en-US" sz="2200" dirty="0" err="1"/>
              <a:t>Marinovich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669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Rushton &amp; Jensen (2006)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340252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Meta-analytic approach</a:t>
            </a:r>
            <a:r>
              <a:rPr lang="en-US" sz="2400" dirty="0"/>
              <a:t>:</a:t>
            </a:r>
          </a:p>
          <a:p>
            <a:pPr marL="804863" lvl="0">
              <a:lnSpc>
                <a:spcPct val="100000"/>
              </a:lnSpc>
            </a:pPr>
            <a:r>
              <a:rPr lang="en-US" sz="2400" dirty="0"/>
              <a:t> </a:t>
            </a:r>
            <a:r>
              <a:rPr lang="en-US" sz="2200" dirty="0"/>
              <a:t>IQ differences (≈ 1 SD) across racial groups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 Largest difference on test with highest g-loading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 IQ is largely heritable, esp. in industrialized cultures</a:t>
            </a:r>
          </a:p>
          <a:p>
            <a:pPr marL="461963" lv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Dickens &amp; Flynn (2006)</a:t>
            </a:r>
          </a:p>
          <a:p>
            <a:pPr marL="862013" lvl="0">
              <a:lnSpc>
                <a:spcPct val="100000"/>
              </a:lnSpc>
            </a:pPr>
            <a:r>
              <a:rPr lang="en-US" sz="2200" dirty="0"/>
              <a:t>IQ gap has decreased by ¼ - ½ SD</a:t>
            </a:r>
          </a:p>
          <a:p>
            <a:pPr marL="862013">
              <a:lnSpc>
                <a:spcPct val="100000"/>
              </a:lnSpc>
            </a:pPr>
            <a:r>
              <a:rPr lang="en-US" sz="2200" dirty="0"/>
              <a:t>What would that finding imply?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962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1540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What explains discrepancies?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796666"/>
            <a:ext cx="7340252" cy="5667812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endParaRPr lang="en-US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Selection of data sets included in the studies</a:t>
            </a:r>
          </a:p>
          <a:p>
            <a:pPr marL="857250" lvl="1" indent="-457200">
              <a:lnSpc>
                <a:spcPct val="100000"/>
              </a:lnSpc>
            </a:pPr>
            <a:r>
              <a:rPr lang="en-US" sz="2000" dirty="0"/>
              <a:t>How do you decide who is right?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Selection of (sub-)samples within studies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 err="1"/>
              <a:t>Trendline</a:t>
            </a:r>
            <a:r>
              <a:rPr lang="en-US" sz="2400" dirty="0"/>
              <a:t> projection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Secular changes (Flynn effect) do not co-vary with race-related changes 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400" dirty="0"/>
              <a:t>Controlling for age </a:t>
            </a:r>
          </a:p>
        </p:txBody>
      </p:sp>
    </p:spTree>
    <p:extLst>
      <p:ext uri="{BB962C8B-B14F-4D97-AF65-F5344CB8AC3E}">
        <p14:creationId xmlns:p14="http://schemas.microsoft.com/office/powerpoint/2010/main" val="126096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Two general approaches to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5232508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Nomothetic Research</a:t>
            </a:r>
            <a:r>
              <a:rPr lang="en-US" sz="2400" dirty="0"/>
              <a:t> - directed towards finding general rules or principals that all people have in common.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Idiographic Research</a:t>
            </a:r>
            <a:r>
              <a:rPr lang="en-US" sz="2400" dirty="0"/>
              <a:t> - directed towards illustrating differences between different individuals or groups of people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197" y="4304674"/>
            <a:ext cx="32512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19" y="98455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1540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What explains discrepancies?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796666"/>
            <a:ext cx="7340252" cy="5667812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endParaRPr lang="en-US" sz="2400" b="1" i="1" dirty="0"/>
          </a:p>
          <a:p>
            <a:pPr marL="0" lvl="0" indent="0">
              <a:buNone/>
            </a:pPr>
            <a:r>
              <a:rPr lang="en-US" sz="2400" b="1" i="1" dirty="0"/>
              <a:t>Two important points:</a:t>
            </a:r>
            <a:r>
              <a:rPr lang="en-US" b="1" i="1" dirty="0"/>
              <a:t> </a:t>
            </a:r>
          </a:p>
          <a:p>
            <a:pPr marL="919163" lvl="0" indent="-457200">
              <a:buFont typeface="+mj-lt"/>
              <a:buAutoNum type="arabicParenR"/>
            </a:pPr>
            <a:r>
              <a:rPr lang="en-US" sz="2200" dirty="0"/>
              <a:t>If R&amp;J are 100% right, does that mean that social or cultural environments do not influence IQ?</a:t>
            </a:r>
          </a:p>
          <a:p>
            <a:pPr marL="919163" lvl="0" indent="-457200">
              <a:buFont typeface="+mj-lt"/>
              <a:buAutoNum type="arabicParenR"/>
            </a:pPr>
            <a:r>
              <a:rPr lang="en-US" sz="2200" dirty="0"/>
              <a:t>Cultural differences exist for things like height, so why not IQ? </a:t>
            </a:r>
          </a:p>
        </p:txBody>
      </p:sp>
    </p:spTree>
    <p:extLst>
      <p:ext uri="{BB962C8B-B14F-4D97-AF65-F5344CB8AC3E}">
        <p14:creationId xmlns:p14="http://schemas.microsoft.com/office/powerpoint/2010/main" val="1386106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What do (I think) we need to know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697244" cy="566781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What is a reliable definition of intelligence?</a:t>
            </a: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is a reliable measure of intelligence?</a:t>
            </a: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genes contribute to intelligence?</a:t>
            </a:r>
            <a:endParaRPr lang="en-US" sz="2400" b="1" dirty="0"/>
          </a:p>
          <a:p>
            <a:pPr marL="857250" lvl="1" indent="-457200"/>
            <a:r>
              <a:rPr lang="en-US" sz="2000" dirty="0"/>
              <a:t>What are the relevant variants of the genetic code?</a:t>
            </a:r>
            <a:endParaRPr lang="en-US" sz="20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How do the genes operate?</a:t>
            </a:r>
            <a:endParaRPr lang="en-US" sz="2400" b="1" dirty="0"/>
          </a:p>
          <a:p>
            <a:pPr marL="857250" lvl="1" indent="-457200"/>
            <a:r>
              <a:rPr lang="en-US" sz="2000" dirty="0"/>
              <a:t>How do the variants operate differently from one another?</a:t>
            </a:r>
            <a:endParaRPr lang="en-US" sz="2000" b="1" dirty="0"/>
          </a:p>
          <a:p>
            <a:pPr marL="857250" lvl="1" indent="-457200"/>
            <a:r>
              <a:rPr lang="en-US" sz="2000" dirty="0"/>
              <a:t>How are the variants related to performance?</a:t>
            </a:r>
            <a:endParaRPr lang="en-US" sz="20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How are the genes/variants influenced by cultural, social, environmental factors?</a:t>
            </a:r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Are there significant differences in the distribution of these genes across race that predict intelligence?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520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4"/>
                </a:solidFill>
              </a:rPr>
              <a:t>Big Head =        IQ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C59DB4A7-5B73-B842-BB3D-E158B4F8D9B9}"/>
              </a:ext>
            </a:extLst>
          </p:cNvPr>
          <p:cNvSpPr/>
          <p:nvPr/>
        </p:nvSpPr>
        <p:spPr>
          <a:xfrm>
            <a:off x="2956142" y="0"/>
            <a:ext cx="513568" cy="67640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E7E42-2862-594F-997F-8BC45CE8C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1" y="1417638"/>
            <a:ext cx="8936019" cy="41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40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Challenges to studying gender differences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1020850"/>
            <a:ext cx="5366490" cy="5667812"/>
          </a:xfrm>
        </p:spPr>
        <p:txBody>
          <a:bodyPr anchor="t"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Differences are small relative to variability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Studying IDs</a:t>
            </a:r>
          </a:p>
          <a:p>
            <a:pPr lvl="1"/>
            <a:r>
              <a:rPr lang="en-US" sz="2200" dirty="0"/>
              <a:t>the individuals in your sample can significantly influence your results.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Null effects are hard to report</a:t>
            </a:r>
          </a:p>
          <a:p>
            <a:pPr marL="857250" lvl="1" indent="-457200"/>
            <a:r>
              <a:rPr lang="en-US" sz="2000" dirty="0"/>
              <a:t>There are many reasons why two groups could produce the same result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Experimenter expectations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Subject expectations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72" y="984556"/>
            <a:ext cx="2832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34" y="274638"/>
            <a:ext cx="7659666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Surveying the literature to increase power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11068"/>
            <a:ext cx="8229600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Narrative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Vote Counting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Meta-Analyses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Statistical Significance vs. Practical Significance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Even with these techniques, it’s hard to make a definitive decision regarding gender differences.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94" y="770566"/>
            <a:ext cx="3720230" cy="22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05" y="3442162"/>
            <a:ext cx="4329284" cy="17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20" y="274638"/>
            <a:ext cx="769458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</a:t>
            </a:r>
            <a:r>
              <a:rPr lang="en-US" dirty="0">
                <a:solidFill>
                  <a:schemeClr val="accent4"/>
                </a:solidFill>
              </a:rPr>
              <a:t>STEM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220" y="984556"/>
            <a:ext cx="7315201" cy="5667812"/>
          </a:xfrm>
        </p:spPr>
        <p:txBody>
          <a:bodyPr anchor="t">
            <a:noAutofit/>
          </a:bodyPr>
          <a:lstStyle/>
          <a:p>
            <a:pPr marL="346075" indent="-346075">
              <a:buNone/>
            </a:pPr>
            <a:r>
              <a:rPr lang="en-US" sz="2400" dirty="0"/>
              <a:t>Why are there gender differences in STEM?</a:t>
            </a:r>
            <a:endParaRPr lang="en-US" sz="2400" b="1" dirty="0"/>
          </a:p>
          <a:p>
            <a:pPr marL="958850" lvl="0">
              <a:lnSpc>
                <a:spcPct val="100000"/>
              </a:lnSpc>
            </a:pPr>
            <a:r>
              <a:rPr lang="en-US" sz="2200" dirty="0"/>
              <a:t>Mean differences vs. </a:t>
            </a:r>
          </a:p>
          <a:p>
            <a:pPr marL="958850" lvl="0">
              <a:lnSpc>
                <a:spcPct val="100000"/>
              </a:lnSpc>
            </a:pPr>
            <a:r>
              <a:rPr lang="en-US" sz="2200" dirty="0"/>
              <a:t>Differences in variability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Why might IQ variability be related to high-level achievement in math or science?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are the difficulties with interpreting the extant data?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Thorndike’s argument based on assumption of differences in variability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Potential differences in variability</a:t>
            </a:r>
          </a:p>
          <a:p>
            <a:pPr marL="1069975" lvl="1">
              <a:lnSpc>
                <a:spcPct val="100000"/>
              </a:lnSpc>
            </a:pPr>
            <a:r>
              <a:rPr lang="en-US" sz="2200" dirty="0"/>
              <a:t>Length OR thickness of tails</a:t>
            </a:r>
          </a:p>
        </p:txBody>
      </p:sp>
    </p:spTree>
    <p:extLst>
      <p:ext uri="{BB962C8B-B14F-4D97-AF65-F5344CB8AC3E}">
        <p14:creationId xmlns:p14="http://schemas.microsoft.com/office/powerpoint/2010/main" val="1865060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20" y="274638"/>
            <a:ext cx="769458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IQ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220" y="984556"/>
            <a:ext cx="7315201" cy="5667812"/>
          </a:xfrm>
        </p:spPr>
        <p:txBody>
          <a:bodyPr anchor="t">
            <a:noAutofit/>
          </a:bodyPr>
          <a:lstStyle/>
          <a:p>
            <a:pPr marL="346075" indent="-346075">
              <a:buNone/>
            </a:pPr>
            <a:r>
              <a:rPr lang="en-US" sz="2400" dirty="0"/>
              <a:t>Why are there gender differences in STEM?</a:t>
            </a:r>
            <a:endParaRPr lang="en-US" sz="2400" b="1" dirty="0"/>
          </a:p>
          <a:p>
            <a:pPr marL="958850" lvl="0">
              <a:lnSpc>
                <a:spcPct val="100000"/>
              </a:lnSpc>
            </a:pPr>
            <a:r>
              <a:rPr lang="en-US" sz="2200" dirty="0"/>
              <a:t>Mean differences vs. </a:t>
            </a:r>
          </a:p>
          <a:p>
            <a:pPr marL="958850" lvl="0">
              <a:lnSpc>
                <a:spcPct val="100000"/>
              </a:lnSpc>
            </a:pPr>
            <a:r>
              <a:rPr lang="en-US" sz="2200" dirty="0"/>
              <a:t>Differences in variability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Why might IQ variability be related to high-level achievement in math or science?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are the difficulties with interpreting the extant data?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Thorndike’s argument based on assumption of differences in variability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Potential differences in variability</a:t>
            </a:r>
          </a:p>
          <a:p>
            <a:pPr marL="1069975" lvl="1">
              <a:lnSpc>
                <a:spcPct val="100000"/>
              </a:lnSpc>
            </a:pPr>
            <a:r>
              <a:rPr lang="en-US" sz="2200" dirty="0"/>
              <a:t>Length OR thickness of 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E1A54-3EA1-B541-9D2D-23FB2B37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7" y="0"/>
            <a:ext cx="8858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31520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Developmental course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000" dirty="0"/>
              <a:t>No differences through childhood</a:t>
            </a:r>
            <a:endParaRPr lang="en-US" sz="2000" b="1" dirty="0"/>
          </a:p>
          <a:p>
            <a:pPr lvl="1">
              <a:lnSpc>
                <a:spcPct val="100000"/>
              </a:lnSpc>
            </a:pPr>
            <a:r>
              <a:rPr lang="en-US" sz="2000" dirty="0"/>
              <a:t>Achievement test scores start to diverge around puberty.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i="1" u="sng" dirty="0"/>
              <a:t>Nature v. Nurture: Benbow &amp; Stanley</a:t>
            </a:r>
            <a:r>
              <a:rPr lang="en-US" sz="2400" u="sng" dirty="0"/>
              <a:t> </a:t>
            </a:r>
            <a:endParaRPr lang="en-US" sz="2400" b="1" dirty="0"/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Chose smart girls and boys in Jr. High</a:t>
            </a:r>
            <a:endParaRPr lang="en-US" sz="2000" b="1" dirty="0"/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Provided similar environments</a:t>
            </a:r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Boys scored much higher on Math SAT</a:t>
            </a:r>
          </a:p>
          <a:p>
            <a:pPr marL="594121" indent="0">
              <a:lnSpc>
                <a:spcPct val="100000"/>
              </a:lnSpc>
              <a:buNone/>
            </a:pPr>
            <a:r>
              <a:rPr lang="en-US" sz="2600" i="1" u="sng" dirty="0"/>
              <a:t>Interpretation:</a:t>
            </a:r>
            <a:endParaRPr lang="en-US" sz="2600" dirty="0"/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Proves that boys did better than girls</a:t>
            </a:r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Does not address whether both groups were doing as well as they can (e.g., perhaps environment was better suited to boys) </a:t>
            </a:r>
          </a:p>
        </p:txBody>
      </p:sp>
    </p:spTree>
    <p:extLst>
      <p:ext uri="{BB962C8B-B14F-4D97-AF65-F5344CB8AC3E}">
        <p14:creationId xmlns:p14="http://schemas.microsoft.com/office/powerpoint/2010/main" val="284829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Explanations for gender differences in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1190188"/>
            <a:ext cx="734634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Boys are criticized for </a:t>
            </a:r>
            <a:r>
              <a:rPr lang="en-US" sz="2400" b="1" i="1" dirty="0">
                <a:solidFill>
                  <a:schemeClr val="accent3"/>
                </a:solidFill>
              </a:rPr>
              <a:t>conduct</a:t>
            </a:r>
            <a:r>
              <a:rPr lang="en-US" sz="2400" dirty="0"/>
              <a:t> and/or </a:t>
            </a:r>
            <a:r>
              <a:rPr lang="en-US" sz="2400" b="1" i="1" dirty="0">
                <a:solidFill>
                  <a:schemeClr val="accent3"/>
                </a:solidFill>
              </a:rPr>
              <a:t>execution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/>
              <a:t>Girls are criticized for </a:t>
            </a:r>
            <a:r>
              <a:rPr lang="en-US" sz="2400" b="1" i="1" dirty="0">
                <a:solidFill>
                  <a:schemeClr val="accent3"/>
                </a:solidFill>
              </a:rPr>
              <a:t>content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Result</a:t>
            </a:r>
            <a:r>
              <a:rPr lang="en-US" sz="2400" dirty="0"/>
              <a:t>: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Girls tend to attribute failure to </a:t>
            </a:r>
            <a:r>
              <a:rPr lang="en-US" sz="2200" b="1" i="1" dirty="0"/>
              <a:t>internal</a:t>
            </a:r>
            <a:r>
              <a:rPr lang="en-US" sz="2200" dirty="0"/>
              <a:t> causes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Boys tend to attribute their failure to </a:t>
            </a:r>
            <a:r>
              <a:rPr lang="en-US" sz="2200" b="1" i="1" dirty="0"/>
              <a:t>external</a:t>
            </a:r>
            <a:r>
              <a:rPr lang="en-US" sz="2200" dirty="0"/>
              <a:t> causes.  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b="1" i="1" dirty="0"/>
              <a:t>Is this a sex difference?</a:t>
            </a:r>
            <a:endParaRPr lang="en-US" sz="2400" b="1" dirty="0"/>
          </a:p>
          <a:p>
            <a:pPr marL="804863" indent="-342900">
              <a:lnSpc>
                <a:spcPct val="100000"/>
              </a:lnSpc>
            </a:pPr>
            <a:r>
              <a:rPr lang="en-US" sz="2200" dirty="0"/>
              <a:t>Attributions of boys and girls change if given different feedback. </a:t>
            </a:r>
          </a:p>
          <a:p>
            <a:pPr marL="804863" indent="-342900">
              <a:lnSpc>
                <a:spcPct val="100000"/>
              </a:lnSpc>
            </a:pPr>
            <a:r>
              <a:rPr lang="en-US" sz="2200" b="1" dirty="0">
                <a:solidFill>
                  <a:schemeClr val="accent3"/>
                </a:solidFill>
              </a:rPr>
              <a:t>EX</a:t>
            </a:r>
            <a:r>
              <a:rPr lang="en-US" sz="2200" dirty="0"/>
              <a:t>: Anson Dorrance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C381E-F8F8-944E-8C01-4FE08884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030" y="1630999"/>
            <a:ext cx="2774340" cy="20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17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1325750"/>
            <a:ext cx="7446723" cy="4870334"/>
          </a:xfrm>
        </p:spPr>
        <p:txBody>
          <a:bodyPr anchor="t">
            <a:noAutofit/>
          </a:bodyPr>
          <a:lstStyle/>
          <a:p>
            <a:pPr marL="346075" indent="-346075">
              <a:buNone/>
            </a:pPr>
            <a:r>
              <a:rPr lang="en-US" sz="2400" dirty="0"/>
              <a:t>Mean differences vs. Differences in variability</a:t>
            </a:r>
          </a:p>
          <a:p>
            <a:pPr marL="346075" indent="-346075">
              <a:buNone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Why might variability be related to high-level achievement in math or science?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are the difficulties with interpreting the extant data?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Potential differences in variability</a:t>
            </a:r>
          </a:p>
          <a:p>
            <a:pPr marL="1069975" lvl="1"/>
            <a:r>
              <a:rPr lang="en-US" sz="2400" dirty="0"/>
              <a:t>Length or thickness of tails (kurtosis)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35C7EE-26D7-AD4A-9EE9-D94987F73FBA}"/>
              </a:ext>
            </a:extLst>
          </p:cNvPr>
          <p:cNvSpPr txBox="1">
            <a:spLocks/>
          </p:cNvSpPr>
          <p:nvPr/>
        </p:nvSpPr>
        <p:spPr>
          <a:xfrm>
            <a:off x="977030" y="274638"/>
            <a:ext cx="7709770" cy="70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4"/>
                </a:solidFill>
              </a:rPr>
              <a:t>Explanations for gender differences in STEM</a:t>
            </a:r>
          </a:p>
        </p:txBody>
      </p:sp>
    </p:spTree>
    <p:extLst>
      <p:ext uri="{BB962C8B-B14F-4D97-AF65-F5344CB8AC3E}">
        <p14:creationId xmlns:p14="http://schemas.microsoft.com/office/powerpoint/2010/main" val="176624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Big Questions about ID Research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7340252" cy="5667812"/>
          </a:xfrm>
        </p:spPr>
        <p:txBody>
          <a:bodyPr anchor="t">
            <a:no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Are there significant differences between groups or individuals?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Are these differences meaningful?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What do these differences mean?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400" dirty="0"/>
              <a:t>What is the source of these differences?  </a:t>
            </a:r>
          </a:p>
          <a:p>
            <a:pPr marL="804863" lvl="0"/>
            <a:r>
              <a:rPr lang="en-US" sz="2400" dirty="0"/>
              <a:t>Biology</a:t>
            </a:r>
          </a:p>
          <a:p>
            <a:pPr marL="804863" lvl="0"/>
            <a:r>
              <a:rPr lang="en-US" sz="2400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6216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752E-43CD-0644-A61C-CEC19DDC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F7C92-09B5-7749-B703-191C284E3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AC914-4688-9141-B4DB-92E35C85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1325750"/>
            <a:ext cx="7446723" cy="4870334"/>
          </a:xfrm>
        </p:spPr>
        <p:txBody>
          <a:bodyPr anchor="t">
            <a:noAutofit/>
          </a:bodyPr>
          <a:lstStyle/>
          <a:p>
            <a:pPr marL="346075" indent="-346075">
              <a:buNone/>
            </a:pPr>
            <a:r>
              <a:rPr lang="en-US" sz="2400" dirty="0"/>
              <a:t>Mean differences vs. Differences in variability</a:t>
            </a:r>
          </a:p>
          <a:p>
            <a:pPr marL="346075" indent="-346075">
              <a:buNone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Why might variability be related to high-level achievement in math or science?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are the difficulties with interpreting the extant data?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Potential differences in variability</a:t>
            </a:r>
          </a:p>
          <a:p>
            <a:pPr marL="1069975" lvl="1"/>
            <a:r>
              <a:rPr lang="en-US" sz="2400" dirty="0"/>
              <a:t>Length or thickness of tails (kurtosis)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35C7EE-26D7-AD4A-9EE9-D94987F73FBA}"/>
              </a:ext>
            </a:extLst>
          </p:cNvPr>
          <p:cNvSpPr txBox="1">
            <a:spLocks/>
          </p:cNvSpPr>
          <p:nvPr/>
        </p:nvSpPr>
        <p:spPr>
          <a:xfrm>
            <a:off x="977030" y="274638"/>
            <a:ext cx="7709770" cy="70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4"/>
                </a:solidFill>
              </a:rPr>
              <a:t>Explanations for gender differences in STEM</a:t>
            </a:r>
          </a:p>
        </p:txBody>
      </p:sp>
    </p:spTree>
    <p:extLst>
      <p:ext uri="{BB962C8B-B14F-4D97-AF65-F5344CB8AC3E}">
        <p14:creationId xmlns:p14="http://schemas.microsoft.com/office/powerpoint/2010/main" val="32027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r>
              <a:rPr lang="en-US" sz="2800" dirty="0"/>
              <a:t>Gender differences in IQ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346075" indent="-346075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B4304-EF74-D74A-AAC6-A37DFD7B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verbal ability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984556"/>
            <a:ext cx="744046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Developmental track</a:t>
            </a:r>
            <a:r>
              <a:rPr lang="en-US" sz="2400" dirty="0"/>
              <a:t>: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Childhood: Females show advantages by  age 3½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Adulthood: Gap closes</a:t>
            </a:r>
            <a:endParaRPr lang="en-US" sz="2200" b="1" dirty="0"/>
          </a:p>
          <a:p>
            <a:pPr marL="0" indent="0">
              <a:buNone/>
            </a:pPr>
            <a:r>
              <a:rPr lang="en-US" sz="2400" b="1" i="1" dirty="0"/>
              <a:t>Nature vs. Nurture</a:t>
            </a:r>
            <a:r>
              <a:rPr lang="en-US" sz="2400" dirty="0"/>
              <a:t>:</a:t>
            </a:r>
            <a:endParaRPr lang="en-US" sz="2400" b="1" dirty="0"/>
          </a:p>
          <a:p>
            <a:pPr marL="688975" lvl="0"/>
            <a:r>
              <a:rPr lang="en-US" sz="2200" dirty="0"/>
              <a:t>Correlations between parents and children</a:t>
            </a:r>
            <a:endParaRPr lang="en-US" sz="2200" b="1" dirty="0"/>
          </a:p>
          <a:p>
            <a:pPr marL="688975" lvl="0"/>
            <a:r>
              <a:rPr lang="en-US" sz="2200" dirty="0"/>
              <a:t>Rate of development is similar across gender</a:t>
            </a:r>
            <a:endParaRPr lang="en-US" sz="2200" b="1" dirty="0"/>
          </a:p>
          <a:p>
            <a:pPr marL="688975" lvl="0"/>
            <a:r>
              <a:rPr lang="en-US" sz="2200" dirty="0"/>
              <a:t>Mothers and fathers speak differently to children and children speak differently to mothers and fathers</a:t>
            </a:r>
            <a:endParaRPr lang="en-US" sz="2200" b="1" dirty="0"/>
          </a:p>
          <a:p>
            <a:pPr marL="1027113" lvl="1"/>
            <a:r>
              <a:rPr lang="en-US" sz="2200" dirty="0"/>
              <a:t>EX: parents are more </a:t>
            </a:r>
            <a:r>
              <a:rPr lang="en-US" sz="2200" b="1" dirty="0"/>
              <a:t>e</a:t>
            </a:r>
            <a:r>
              <a:rPr lang="en-US" sz="2200" b="1" i="1" dirty="0"/>
              <a:t>motional</a:t>
            </a:r>
            <a:r>
              <a:rPr lang="en-US" sz="2200" dirty="0"/>
              <a:t> and </a:t>
            </a:r>
            <a:r>
              <a:rPr lang="en-US" sz="2200" b="1" i="1" dirty="0"/>
              <a:t>interpersonal</a:t>
            </a:r>
            <a:r>
              <a:rPr lang="en-US" sz="2200" dirty="0"/>
              <a:t> with daughters than sons. </a:t>
            </a:r>
          </a:p>
        </p:txBody>
      </p:sp>
    </p:spTree>
    <p:extLst>
      <p:ext uri="{BB962C8B-B14F-4D97-AF65-F5344CB8AC3E}">
        <p14:creationId xmlns:p14="http://schemas.microsoft.com/office/powerpoint/2010/main" val="2802338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AM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764" y="984556"/>
            <a:ext cx="7597036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Consistent gender differences</a:t>
            </a:r>
            <a:r>
              <a:rPr lang="en-US" sz="2400" dirty="0"/>
              <a:t>:</a:t>
            </a:r>
          </a:p>
          <a:p>
            <a:pPr marL="742950" lvl="0" indent="-285750"/>
            <a:r>
              <a:rPr lang="en-US" sz="2200" dirty="0"/>
              <a:t>Women tell richer, more coherent, more emotional, stories than men.</a:t>
            </a:r>
          </a:p>
          <a:p>
            <a:pPr marL="742950" lvl="0" indent="-285750"/>
            <a:r>
              <a:rPr lang="en-US" sz="2200" dirty="0"/>
              <a:t>Women tell stories about relationships</a:t>
            </a:r>
          </a:p>
          <a:p>
            <a:pPr marL="742950" lvl="0" indent="-285750"/>
            <a:r>
              <a:rPr lang="en-US" sz="2200" dirty="0"/>
              <a:t>Men tell stories about achievements</a:t>
            </a:r>
          </a:p>
          <a:p>
            <a:pPr marL="0" indent="0">
              <a:buNone/>
            </a:pPr>
            <a:r>
              <a:rPr lang="en-US" sz="2400" b="1" i="1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Why?</a:t>
            </a:r>
            <a:endParaRPr lang="en-US" sz="2400" dirty="0"/>
          </a:p>
          <a:p>
            <a:pPr marL="804863"/>
            <a:r>
              <a:rPr lang="en-US" sz="2200" dirty="0"/>
              <a:t>Socialization</a:t>
            </a:r>
          </a:p>
          <a:p>
            <a:pPr marL="804863"/>
            <a:r>
              <a:rPr lang="en-US" sz="2200" dirty="0"/>
              <a:t>More emotional, more emphasis on story-telling</a:t>
            </a:r>
          </a:p>
        </p:txBody>
      </p:sp>
    </p:spTree>
    <p:extLst>
      <p:ext uri="{BB962C8B-B14F-4D97-AF65-F5344CB8AC3E}">
        <p14:creationId xmlns:p14="http://schemas.microsoft.com/office/powerpoint/2010/main" val="246461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Explanations for gender differences in AM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315200" cy="5667812"/>
          </a:xfrm>
        </p:spPr>
        <p:txBody>
          <a:bodyPr anchor="t">
            <a:noAutofit/>
          </a:bodyPr>
          <a:lstStyle/>
          <a:p>
            <a:pPr marL="461963" indent="-461963">
              <a:buNone/>
            </a:pPr>
            <a:r>
              <a:rPr lang="en-US" sz="2400" b="1" i="1" dirty="0"/>
              <a:t>Q</a:t>
            </a:r>
            <a:r>
              <a:rPr lang="en-US" sz="2400" dirty="0"/>
              <a:t>:  Do men and women tell different narratives because of </a:t>
            </a:r>
          </a:p>
          <a:p>
            <a:pPr lvl="3"/>
            <a:r>
              <a:rPr lang="en-US" sz="2200" dirty="0"/>
              <a:t>Verbal or narrative ability</a:t>
            </a:r>
          </a:p>
          <a:p>
            <a:pPr lvl="3"/>
            <a:r>
              <a:rPr lang="en-US" sz="2200" dirty="0"/>
              <a:t>Memory advantages</a:t>
            </a:r>
          </a:p>
          <a:p>
            <a:pPr lvl="3"/>
            <a:r>
              <a:rPr lang="en-US" sz="2200" dirty="0"/>
              <a:t>Willingness to share</a:t>
            </a:r>
          </a:p>
          <a:p>
            <a:pPr lvl="3"/>
            <a:r>
              <a:rPr lang="en-US" sz="2200" dirty="0"/>
              <a:t>Choice of narratives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i="1" dirty="0"/>
              <a:t>A</a:t>
            </a:r>
            <a:r>
              <a:rPr lang="en-US" sz="2400" dirty="0"/>
              <a:t>: Examine Amherst Admission stories</a:t>
            </a:r>
          </a:p>
          <a:p>
            <a:pPr lvl="3"/>
            <a:r>
              <a:rPr lang="en-US" sz="2200" dirty="0"/>
              <a:t>Women told longer stories, but few differences on any other measure. </a:t>
            </a: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Problem?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2520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episodic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770977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Research suggests that females episodic memories are superior to males for a wide range of stimuli.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Words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Stories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Pictures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Faces</a:t>
            </a:r>
          </a:p>
          <a:p>
            <a:pPr lvl="1">
              <a:buFont typeface="Wingdings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These effects are: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Small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Consistent across stimulus types, retention intervals, etc.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dirty="0"/>
              <a:t>Reliable.</a:t>
            </a: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811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Heisz</a:t>
            </a:r>
            <a:r>
              <a:rPr lang="en-US" sz="2800" dirty="0">
                <a:solidFill>
                  <a:schemeClr val="accent4"/>
                </a:solidFill>
              </a:rPr>
              <a:t>, et al. (2013): Intro and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69724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Theoretical question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Empirical question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Method</a:t>
            </a:r>
            <a:r>
              <a:rPr lang="en-US" sz="2400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Four-day and One-day experiments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Face-name pairs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Cued Recall and Recognition tests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/>
              <a:t>Eye movement tracking data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78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Heisz</a:t>
            </a:r>
            <a:r>
              <a:rPr lang="en-US" sz="2800" dirty="0">
                <a:solidFill>
                  <a:schemeClr val="accent4"/>
                </a:solidFill>
              </a:rPr>
              <a:t>, et al. (2013):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14E0D-1E07-CA46-8848-53C18127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140" y="984556"/>
            <a:ext cx="4689719" cy="58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74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60" y="274638"/>
            <a:ext cx="764714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Heisz</a:t>
            </a:r>
            <a:r>
              <a:rPr lang="en-US" sz="2800" dirty="0">
                <a:solidFill>
                  <a:schemeClr val="accent4"/>
                </a:solidFill>
              </a:rPr>
              <a:t>, et al. (2013):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7E4046-9B72-E64F-AC00-1C3AA07D5B92}"/>
              </a:ext>
            </a:extLst>
          </p:cNvPr>
          <p:cNvSpPr txBox="1">
            <a:spLocks/>
          </p:cNvSpPr>
          <p:nvPr/>
        </p:nvSpPr>
        <p:spPr>
          <a:xfrm>
            <a:off x="1039660" y="1136956"/>
            <a:ext cx="779954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i="1" dirty="0"/>
              <a:t>Eye Fixations data:</a:t>
            </a:r>
            <a:endParaRPr lang="en-US" sz="2400" dirty="0"/>
          </a:p>
          <a:p>
            <a:pPr lvl="1" indent="-34290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Females made more fixations than males overall</a:t>
            </a:r>
          </a:p>
          <a:p>
            <a:pPr lvl="1" indent="-342900"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2200" dirty="0"/>
              <a:t>Females made more fixations on the eyes of female faces during repeated exposures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90044-6FDF-BE4B-9A9C-90487C215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2922478"/>
            <a:ext cx="6565900" cy="3543300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6194AEC5-BD9C-7A4C-8E24-1DE41AE09205}"/>
              </a:ext>
            </a:extLst>
          </p:cNvPr>
          <p:cNvSpPr/>
          <p:nvPr/>
        </p:nvSpPr>
        <p:spPr>
          <a:xfrm>
            <a:off x="1328738" y="4786313"/>
            <a:ext cx="6515100" cy="671512"/>
          </a:xfrm>
          <a:custGeom>
            <a:avLst/>
            <a:gdLst>
              <a:gd name="connsiteX0" fmla="*/ 842962 w 6515100"/>
              <a:gd name="connsiteY0" fmla="*/ 0 h 671512"/>
              <a:gd name="connsiteX1" fmla="*/ 857250 w 6515100"/>
              <a:gd name="connsiteY1" fmla="*/ 285750 h 671512"/>
              <a:gd name="connsiteX2" fmla="*/ 0 w 6515100"/>
              <a:gd name="connsiteY2" fmla="*/ 285750 h 671512"/>
              <a:gd name="connsiteX3" fmla="*/ 0 w 6515100"/>
              <a:gd name="connsiteY3" fmla="*/ 671512 h 671512"/>
              <a:gd name="connsiteX4" fmla="*/ 6515100 w 6515100"/>
              <a:gd name="connsiteY4" fmla="*/ 642937 h 671512"/>
              <a:gd name="connsiteX5" fmla="*/ 6500812 w 6515100"/>
              <a:gd name="connsiteY5" fmla="*/ 14287 h 671512"/>
              <a:gd name="connsiteX6" fmla="*/ 842962 w 6515100"/>
              <a:gd name="connsiteY6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5100" h="671512">
                <a:moveTo>
                  <a:pt x="842962" y="0"/>
                </a:moveTo>
                <a:lnTo>
                  <a:pt x="857250" y="285750"/>
                </a:lnTo>
                <a:lnTo>
                  <a:pt x="0" y="285750"/>
                </a:lnTo>
                <a:lnTo>
                  <a:pt x="0" y="671512"/>
                </a:lnTo>
                <a:lnTo>
                  <a:pt x="6515100" y="642937"/>
                </a:lnTo>
                <a:lnTo>
                  <a:pt x="6500812" y="14287"/>
                </a:lnTo>
                <a:lnTo>
                  <a:pt x="842962" y="0"/>
                </a:lnTo>
                <a:close/>
              </a:path>
            </a:pathLst>
          </a:custGeom>
          <a:solidFill>
            <a:srgbClr val="00B05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F065F04-C3A2-9E41-B6C1-17716C7287E2}"/>
              </a:ext>
            </a:extLst>
          </p:cNvPr>
          <p:cNvSpPr/>
          <p:nvPr/>
        </p:nvSpPr>
        <p:spPr>
          <a:xfrm>
            <a:off x="1314450" y="5457825"/>
            <a:ext cx="6543675" cy="942975"/>
          </a:xfrm>
          <a:custGeom>
            <a:avLst/>
            <a:gdLst>
              <a:gd name="connsiteX0" fmla="*/ 6543675 w 6543675"/>
              <a:gd name="connsiteY0" fmla="*/ 0 h 942975"/>
              <a:gd name="connsiteX1" fmla="*/ 3757613 w 6543675"/>
              <a:gd name="connsiteY1" fmla="*/ 0 h 942975"/>
              <a:gd name="connsiteX2" fmla="*/ 3786188 w 6543675"/>
              <a:gd name="connsiteY2" fmla="*/ 300038 h 942975"/>
              <a:gd name="connsiteX3" fmla="*/ 0 w 6543675"/>
              <a:gd name="connsiteY3" fmla="*/ 314325 h 942975"/>
              <a:gd name="connsiteX4" fmla="*/ 14288 w 6543675"/>
              <a:gd name="connsiteY4" fmla="*/ 942975 h 942975"/>
              <a:gd name="connsiteX5" fmla="*/ 6500813 w 6543675"/>
              <a:gd name="connsiteY5" fmla="*/ 928688 h 942975"/>
              <a:gd name="connsiteX6" fmla="*/ 6543675 w 6543675"/>
              <a:gd name="connsiteY6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3675" h="942975">
                <a:moveTo>
                  <a:pt x="6543675" y="0"/>
                </a:moveTo>
                <a:lnTo>
                  <a:pt x="3757613" y="0"/>
                </a:lnTo>
                <a:lnTo>
                  <a:pt x="3786188" y="300038"/>
                </a:lnTo>
                <a:lnTo>
                  <a:pt x="0" y="314325"/>
                </a:lnTo>
                <a:lnTo>
                  <a:pt x="14288" y="942975"/>
                </a:lnTo>
                <a:lnTo>
                  <a:pt x="6500813" y="928688"/>
                </a:lnTo>
                <a:lnTo>
                  <a:pt x="6543675" y="0"/>
                </a:lnTo>
                <a:close/>
              </a:path>
            </a:pathLst>
          </a:cu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78" y="274638"/>
            <a:ext cx="773482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Big Questions about ID Research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86" y="984556"/>
            <a:ext cx="7634614" cy="5667812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will look at IDs in 5 domains:</a:t>
            </a:r>
          </a:p>
          <a:p>
            <a:pPr lvl="1"/>
            <a:r>
              <a:rPr lang="en-US" sz="2200" dirty="0"/>
              <a:t>Intelligence</a:t>
            </a:r>
          </a:p>
          <a:p>
            <a:pPr lvl="1"/>
            <a:r>
              <a:rPr lang="en-US" sz="2200" dirty="0"/>
              <a:t>Gender</a:t>
            </a:r>
          </a:p>
          <a:p>
            <a:pPr lvl="1"/>
            <a:r>
              <a:rPr lang="en-US" sz="2200" dirty="0"/>
              <a:t>Culture</a:t>
            </a:r>
          </a:p>
          <a:p>
            <a:pPr lvl="1"/>
            <a:r>
              <a:rPr lang="en-US" sz="2200" dirty="0"/>
              <a:t>Age</a:t>
            </a:r>
          </a:p>
          <a:p>
            <a:pPr lvl="1"/>
            <a:r>
              <a:rPr lang="en-US" sz="2200" dirty="0"/>
              <a:t>Expertise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62672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Heisz</a:t>
            </a:r>
            <a:r>
              <a:rPr lang="en-US" sz="2800" dirty="0">
                <a:solidFill>
                  <a:schemeClr val="accent4"/>
                </a:solidFill>
              </a:rPr>
              <a:t>, et al. (2013): Results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7E4046-9B72-E64F-AC00-1C3AA07D5B92}"/>
              </a:ext>
            </a:extLst>
          </p:cNvPr>
          <p:cNvSpPr txBox="1">
            <a:spLocks/>
          </p:cNvSpPr>
          <p:nvPr/>
        </p:nvSpPr>
        <p:spPr>
          <a:xfrm>
            <a:off x="1102290" y="1136956"/>
            <a:ext cx="7736910" cy="566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They also observed significant correlations between fixations and recognition memory performance.</a:t>
            </a:r>
          </a:p>
          <a:p>
            <a:pPr lvl="1">
              <a:buClr>
                <a:schemeClr val="accent5"/>
              </a:buClr>
            </a:pPr>
            <a:r>
              <a:rPr lang="en-US" sz="2200" dirty="0"/>
              <a:t>Why is that important?</a:t>
            </a:r>
          </a:p>
          <a:p>
            <a:pPr marL="57150" indent="0">
              <a:buNone/>
            </a:pPr>
            <a:r>
              <a:rPr lang="en-US" sz="2400" dirty="0"/>
              <a:t>Sex differences in both memory and eye fixations differed across multiple exposures.</a:t>
            </a:r>
          </a:p>
          <a:p>
            <a:pPr marL="800100" lvl="1">
              <a:buClr>
                <a:schemeClr val="accent5"/>
              </a:buClr>
            </a:pPr>
            <a:r>
              <a:rPr lang="en-US" sz="2400" dirty="0"/>
              <a:t>What does that imply?</a:t>
            </a:r>
          </a:p>
          <a:p>
            <a:pPr marL="0" indent="0">
              <a:buFont typeface="Arial"/>
              <a:buNone/>
            </a:pPr>
            <a:endParaRPr lang="en-US" sz="2400" dirty="0"/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chemeClr val="accent3"/>
                </a:solidFill>
              </a:rPr>
              <a:t>Discussion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What do these data tell us about the existence of gender differences at</a:t>
            </a:r>
          </a:p>
          <a:p>
            <a:pPr marL="857250" lvl="1" indent="-45720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dirty="0"/>
              <a:t>Encoding</a:t>
            </a:r>
          </a:p>
          <a:p>
            <a:pPr marL="857250" lvl="1" indent="-45720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dirty="0"/>
              <a:t>Storage</a:t>
            </a:r>
          </a:p>
          <a:p>
            <a:pPr marL="857250" lvl="1" indent="-457200">
              <a:buClr>
                <a:schemeClr val="accent5"/>
              </a:buClr>
              <a:buFont typeface="Wingdings" pitchFamily="2" charset="2"/>
              <a:buChar char="v"/>
            </a:pPr>
            <a:r>
              <a:rPr lang="en-US" sz="2400" dirty="0"/>
              <a:t>Retrieval</a:t>
            </a:r>
          </a:p>
        </p:txBody>
      </p:sp>
    </p:spTree>
    <p:extLst>
      <p:ext uri="{BB962C8B-B14F-4D97-AF65-F5344CB8AC3E}">
        <p14:creationId xmlns:p14="http://schemas.microsoft.com/office/powerpoint/2010/main" val="1007062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spatial ability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i="1" dirty="0"/>
              <a:t>Cognitive style – Orientation vs. Landmarks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EX:</a:t>
            </a:r>
            <a:r>
              <a:rPr lang="en-US" sz="2000" dirty="0"/>
              <a:t> Tammy getting around Champaign in the Jeep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i="1" dirty="0"/>
              <a:t>Biology or environment?</a:t>
            </a:r>
            <a:endParaRPr lang="en-US" sz="2000" b="1" dirty="0"/>
          </a:p>
          <a:p>
            <a:pPr marL="0" lvl="0" indent="0">
              <a:buNone/>
            </a:pPr>
            <a:r>
              <a:rPr lang="en-US" sz="2000" dirty="0"/>
              <a:t>	Hormones have an effect on ability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40" y="1152334"/>
            <a:ext cx="6510618" cy="47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Munion</a:t>
            </a:r>
            <a:r>
              <a:rPr lang="en-US" sz="2800" dirty="0">
                <a:solidFill>
                  <a:schemeClr val="accent4"/>
                </a:solidFill>
              </a:rPr>
              <a:t>, et al. (2019): Intro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672192" cy="5667812"/>
          </a:xfrm>
        </p:spPr>
        <p:txBody>
          <a:bodyPr anchor="t">
            <a:noAutofit/>
          </a:bodyPr>
          <a:lstStyle/>
          <a:p>
            <a:pPr marL="519113" indent="-519113">
              <a:buNone/>
            </a:pPr>
            <a:r>
              <a:rPr lang="en-US" sz="2400" b="1" i="1" dirty="0"/>
              <a:t>Theoretical Question</a:t>
            </a:r>
            <a:r>
              <a:rPr lang="en-US" sz="2400" dirty="0"/>
              <a:t>:</a:t>
            </a:r>
          </a:p>
          <a:p>
            <a:pPr marL="404813" indent="-404813">
              <a:buNone/>
            </a:pPr>
            <a:endParaRPr lang="en-US" sz="1000" b="1" i="1" dirty="0"/>
          </a:p>
          <a:p>
            <a:pPr marL="404813" indent="-404813">
              <a:buNone/>
            </a:pPr>
            <a:r>
              <a:rPr lang="en-US" sz="2400" b="1" i="1" dirty="0"/>
              <a:t>Empirical Question:</a:t>
            </a:r>
          </a:p>
          <a:p>
            <a:pPr marL="404813" indent="-404813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Introduction</a:t>
            </a:r>
            <a:r>
              <a:rPr lang="en-US" sz="2400" dirty="0"/>
              <a:t>: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Do gender differences exist?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Does support help?</a:t>
            </a:r>
          </a:p>
          <a:p>
            <a:pPr marL="1204913" lvl="1">
              <a:lnSpc>
                <a:spcPct val="100000"/>
              </a:lnSpc>
            </a:pPr>
            <a:r>
              <a:rPr lang="en-US" sz="2200" dirty="0"/>
              <a:t>Landmarks strategy</a:t>
            </a:r>
          </a:p>
          <a:p>
            <a:pPr marL="1204913" lvl="1">
              <a:lnSpc>
                <a:spcPct val="100000"/>
              </a:lnSpc>
            </a:pPr>
            <a:r>
              <a:rPr lang="en-US" sz="2200" dirty="0"/>
              <a:t>Practice</a:t>
            </a:r>
          </a:p>
          <a:p>
            <a:pPr marL="1204913" lvl="1">
              <a:lnSpc>
                <a:spcPct val="100000"/>
              </a:lnSpc>
            </a:pPr>
            <a:r>
              <a:rPr lang="en-US" sz="2200" dirty="0"/>
              <a:t>Availability of maps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Challenges in studying navigation in humans?</a:t>
            </a:r>
          </a:p>
          <a:p>
            <a:pPr marL="804863">
              <a:lnSpc>
                <a:spcPct val="100000"/>
              </a:lnSpc>
            </a:pPr>
            <a:r>
              <a:rPr lang="en-US" sz="2200" dirty="0"/>
              <a:t>Solution proposed by </a:t>
            </a:r>
            <a:r>
              <a:rPr lang="en-US" sz="2200" dirty="0" err="1"/>
              <a:t>Munion</a:t>
            </a:r>
            <a:r>
              <a:rPr lang="en-US" sz="2200" dirty="0"/>
              <a:t>, et al.? </a:t>
            </a:r>
          </a:p>
        </p:txBody>
      </p:sp>
    </p:spTree>
    <p:extLst>
      <p:ext uri="{BB962C8B-B14F-4D97-AF65-F5344CB8AC3E}">
        <p14:creationId xmlns:p14="http://schemas.microsoft.com/office/powerpoint/2010/main" val="4061055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Munion</a:t>
            </a:r>
            <a:r>
              <a:rPr lang="en-US" sz="2800" dirty="0">
                <a:solidFill>
                  <a:schemeClr val="accent4"/>
                </a:solidFill>
              </a:rPr>
              <a:t>, et al. (1998) -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672191" cy="5667812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n-US" sz="2400" dirty="0"/>
              <a:t>West point cadets completed a required orientation exercise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Were required to locate flags using a map and compass in ‘rugged, wooded terrain’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Measured success in finding flags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Measured ‘how’ they explored environment via GPS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Persistence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Pausing</a:t>
            </a:r>
          </a:p>
          <a:p>
            <a:pPr lvl="2">
              <a:lnSpc>
                <a:spcPct val="100000"/>
              </a:lnSpc>
            </a:pPr>
            <a:r>
              <a:rPr lang="en-US" sz="2200" dirty="0"/>
              <a:t>Re-visiting</a:t>
            </a:r>
          </a:p>
          <a:p>
            <a:pPr marL="0" lvl="1" indent="0">
              <a:buNone/>
            </a:pPr>
            <a:r>
              <a:rPr lang="en-US" sz="2400" dirty="0"/>
              <a:t>Main question was whether exploration ‘style’:</a:t>
            </a:r>
          </a:p>
          <a:p>
            <a:pPr marL="742950" lvl="2" indent="-342900">
              <a:lnSpc>
                <a:spcPct val="100000"/>
              </a:lnSpc>
            </a:pPr>
            <a:r>
              <a:rPr lang="en-US" sz="2000" dirty="0"/>
              <a:t>Differed between men and women</a:t>
            </a:r>
          </a:p>
          <a:p>
            <a:pPr marL="742950" lvl="2" indent="-342900">
              <a:lnSpc>
                <a:spcPct val="100000"/>
              </a:lnSpc>
            </a:pPr>
            <a:r>
              <a:rPr lang="en-US" sz="2000" dirty="0"/>
              <a:t>Predicted ability to find flags</a:t>
            </a:r>
          </a:p>
        </p:txBody>
      </p:sp>
    </p:spTree>
    <p:extLst>
      <p:ext uri="{BB962C8B-B14F-4D97-AF65-F5344CB8AC3E}">
        <p14:creationId xmlns:p14="http://schemas.microsoft.com/office/powerpoint/2010/main" val="270357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Munion</a:t>
            </a:r>
            <a:r>
              <a:rPr lang="en-US" sz="2800" dirty="0">
                <a:solidFill>
                  <a:schemeClr val="accent4"/>
                </a:solidFill>
              </a:rPr>
              <a:t>, et al. (2019)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34" y="984556"/>
            <a:ext cx="7659666" cy="5667812"/>
          </a:xfrm>
        </p:spPr>
        <p:txBody>
          <a:bodyPr anchor="t"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Correlation results</a:t>
            </a:r>
            <a:r>
              <a:rPr lang="en-US" sz="2000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Was there consistency in navigation strategies?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Were there gender differences in navigation strategies?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Were there gender differences in flag-finding success?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00FF"/>
                </a:solidFill>
              </a:rPr>
              <a:t>Did navigation predict flag-finding success?</a:t>
            </a:r>
            <a:endParaRPr lang="en-US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3DA31-4D44-014B-8864-A9708BED7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8" y="1189972"/>
            <a:ext cx="8890304" cy="2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Munion</a:t>
            </a:r>
            <a:r>
              <a:rPr lang="en-US" sz="2800" dirty="0">
                <a:solidFill>
                  <a:schemeClr val="accent4"/>
                </a:solidFill>
              </a:rPr>
              <a:t>, et al. (2019)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556"/>
            <a:ext cx="8229600" cy="5667812"/>
          </a:xfrm>
        </p:spPr>
        <p:txBody>
          <a:bodyPr anchor="t"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i="1" dirty="0"/>
              <a:t>Mediation results</a:t>
            </a:r>
            <a:r>
              <a:rPr lang="en-US" sz="2000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/>
              <a:t>Gender differences disappeared when navigation strategy was controlled for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94E6B-222B-324B-9B56-27D5A67C3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984556"/>
            <a:ext cx="46482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3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238" y="274638"/>
            <a:ext cx="7609561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Munion</a:t>
            </a:r>
            <a:r>
              <a:rPr lang="en-US" sz="2800" dirty="0">
                <a:solidFill>
                  <a:schemeClr val="accent4"/>
                </a:solidFill>
              </a:rPr>
              <a:t>, et al. (2019) 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51" y="984556"/>
            <a:ext cx="7553195" cy="5667812"/>
          </a:xfrm>
        </p:spPr>
        <p:txBody>
          <a:bodyPr anchor="t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do the mediation data mean?  That is, what does it mean that eliminating navigation strategy differences eliminated differences in task success?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SBSOD also did not predict performance.  How do you interpret that?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Limitations</a:t>
            </a:r>
          </a:p>
          <a:p>
            <a:pPr marL="1204912" lvl="2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200" dirty="0"/>
              <a:t>Non-standard paradigm</a:t>
            </a:r>
          </a:p>
          <a:p>
            <a:pPr marL="1204912" lvl="2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200" dirty="0"/>
              <a:t>Unusual population</a:t>
            </a:r>
          </a:p>
          <a:p>
            <a:pPr marL="1204912" lvl="2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200" dirty="0"/>
              <a:t>Experience with compass/map</a:t>
            </a:r>
          </a:p>
          <a:p>
            <a:pPr marL="1204912" lvl="2" indent="-4572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200" dirty="0"/>
              <a:t>Lack of easily used landmarks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What ‘big’ question is left unanswered by this research?</a:t>
            </a:r>
          </a:p>
        </p:txBody>
      </p:sp>
    </p:spTree>
    <p:extLst>
      <p:ext uri="{BB962C8B-B14F-4D97-AF65-F5344CB8AC3E}">
        <p14:creationId xmlns:p14="http://schemas.microsoft.com/office/powerpoint/2010/main" val="4395683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Gender differences in quantitative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31520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Developmental course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000" dirty="0"/>
              <a:t>No differences through childhood</a:t>
            </a:r>
            <a:endParaRPr lang="en-US" sz="2000" b="1" dirty="0"/>
          </a:p>
          <a:p>
            <a:pPr lvl="1">
              <a:lnSpc>
                <a:spcPct val="100000"/>
              </a:lnSpc>
            </a:pPr>
            <a:r>
              <a:rPr lang="en-US" sz="2000" dirty="0"/>
              <a:t>Achievement test scores start to diverge around puberty.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i="1" u="sng" dirty="0"/>
              <a:t>Nature v. Nurture: Benbow &amp; Stanley</a:t>
            </a:r>
            <a:r>
              <a:rPr lang="en-US" sz="2400" u="sng" dirty="0"/>
              <a:t> </a:t>
            </a:r>
            <a:endParaRPr lang="en-US" sz="2400" b="1" dirty="0"/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Chose smart girls and boys in Jr. High</a:t>
            </a:r>
            <a:endParaRPr lang="en-US" sz="2000" b="1" dirty="0"/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Provided similar environments</a:t>
            </a:r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Boys scored much higher on Math SAT</a:t>
            </a:r>
          </a:p>
          <a:p>
            <a:pPr marL="594121" indent="0">
              <a:lnSpc>
                <a:spcPct val="100000"/>
              </a:lnSpc>
              <a:buNone/>
            </a:pPr>
            <a:r>
              <a:rPr lang="en-US" sz="2600" i="1" u="sng" dirty="0"/>
              <a:t>Interpretation:</a:t>
            </a:r>
            <a:endParaRPr lang="en-US" sz="2600" dirty="0"/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Proves that boys did better than girls</a:t>
            </a:r>
          </a:p>
          <a:p>
            <a:pPr marL="1185863" lvl="1">
              <a:lnSpc>
                <a:spcPct val="100000"/>
              </a:lnSpc>
            </a:pPr>
            <a:r>
              <a:rPr lang="en-US" sz="2000" dirty="0"/>
              <a:t>Does not address whether both groups were doing as well as they can (e.g., perhaps environment was better suited to boys) </a:t>
            </a:r>
          </a:p>
        </p:txBody>
      </p:sp>
    </p:spTree>
    <p:extLst>
      <p:ext uri="{BB962C8B-B14F-4D97-AF65-F5344CB8AC3E}">
        <p14:creationId xmlns:p14="http://schemas.microsoft.com/office/powerpoint/2010/main" val="14032464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Explanations for gender differences in quantitative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1190188"/>
            <a:ext cx="770977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Boys are criticized for </a:t>
            </a:r>
            <a:r>
              <a:rPr lang="en-US" sz="2400" b="1" i="1" dirty="0">
                <a:solidFill>
                  <a:schemeClr val="accent3"/>
                </a:solidFill>
              </a:rPr>
              <a:t>conduct</a:t>
            </a:r>
            <a:r>
              <a:rPr lang="en-US" sz="2400" dirty="0"/>
              <a:t> and/or </a:t>
            </a:r>
            <a:r>
              <a:rPr lang="en-US" sz="2400" b="1" i="1" dirty="0">
                <a:solidFill>
                  <a:schemeClr val="accent3"/>
                </a:solidFill>
              </a:rPr>
              <a:t>execution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400" dirty="0"/>
              <a:t>Girls are criticized for </a:t>
            </a:r>
            <a:r>
              <a:rPr lang="en-US" sz="2400" b="1" i="1" dirty="0">
                <a:solidFill>
                  <a:schemeClr val="accent3"/>
                </a:solidFill>
              </a:rPr>
              <a:t>content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Result</a:t>
            </a:r>
            <a:r>
              <a:rPr lang="en-US" sz="2400" dirty="0"/>
              <a:t>: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Girls tend to attribute failure to </a:t>
            </a:r>
            <a:r>
              <a:rPr lang="en-US" sz="2200" b="1" i="1" dirty="0"/>
              <a:t>internal</a:t>
            </a:r>
            <a:r>
              <a:rPr lang="en-US" sz="2200" dirty="0"/>
              <a:t> causes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Boys tend to attribute their failure to </a:t>
            </a:r>
            <a:r>
              <a:rPr lang="en-US" sz="2200" b="1" i="1" dirty="0"/>
              <a:t>external</a:t>
            </a:r>
            <a:r>
              <a:rPr lang="en-US" sz="2200" dirty="0"/>
              <a:t> causes.  </a:t>
            </a:r>
            <a:endParaRPr lang="en-US" sz="2200" b="1" dirty="0"/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b="1" i="1" dirty="0"/>
              <a:t>Is this a sex difference?</a:t>
            </a:r>
            <a:endParaRPr lang="en-US" sz="2400" b="1" dirty="0"/>
          </a:p>
          <a:p>
            <a:pPr marL="804863" indent="-342900">
              <a:lnSpc>
                <a:spcPct val="100000"/>
              </a:lnSpc>
            </a:pPr>
            <a:r>
              <a:rPr lang="en-US" sz="2200" dirty="0"/>
              <a:t>Attributions change of boys and girls change if given different feedback. </a:t>
            </a:r>
          </a:p>
          <a:p>
            <a:pPr marL="804863" indent="-342900">
              <a:lnSpc>
                <a:spcPct val="100000"/>
              </a:lnSpc>
            </a:pPr>
            <a:r>
              <a:rPr lang="en-US" sz="2200" b="1" dirty="0">
                <a:solidFill>
                  <a:schemeClr val="accent3"/>
                </a:solidFill>
              </a:rPr>
              <a:t>EX</a:t>
            </a:r>
            <a:r>
              <a:rPr lang="en-US" sz="2200" dirty="0"/>
              <a:t>: Anson Dorrance </a:t>
            </a:r>
          </a:p>
        </p:txBody>
      </p:sp>
    </p:spTree>
    <p:extLst>
      <p:ext uri="{BB962C8B-B14F-4D97-AF65-F5344CB8AC3E}">
        <p14:creationId xmlns:p14="http://schemas.microsoft.com/office/powerpoint/2010/main" val="23901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Intelligence: Definition(s)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69724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Formal Definition - </a:t>
            </a:r>
            <a:r>
              <a:rPr lang="en-US" sz="2400" dirty="0"/>
              <a:t>an individual’s ability to:</a:t>
            </a:r>
          </a:p>
          <a:p>
            <a:pPr marL="747713" lvl="0"/>
            <a:r>
              <a:rPr lang="en-US" sz="2200" dirty="0"/>
              <a:t>understand complex ideas</a:t>
            </a:r>
          </a:p>
          <a:p>
            <a:pPr marL="747713" lvl="0"/>
            <a:r>
              <a:rPr lang="en-US" sz="2200" dirty="0"/>
              <a:t>adapt effectively to the environment</a:t>
            </a:r>
          </a:p>
          <a:p>
            <a:pPr marL="747713" lvl="0"/>
            <a:r>
              <a:rPr lang="en-US" sz="2200" dirty="0"/>
              <a:t>learn from experience</a:t>
            </a:r>
          </a:p>
          <a:p>
            <a:pPr marL="747713" lvl="0"/>
            <a:r>
              <a:rPr lang="en-US" sz="2200" dirty="0"/>
              <a:t>engage in various forms of reasoning</a:t>
            </a:r>
          </a:p>
          <a:p>
            <a:pPr marL="747713"/>
            <a:r>
              <a:rPr lang="en-US" sz="2200" dirty="0"/>
              <a:t>overcome obstacles by careful th</a:t>
            </a:r>
            <a:r>
              <a:rPr lang="en-US" sz="2400" dirty="0"/>
              <a:t>ought.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99" y="18169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91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85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30" y="274638"/>
            <a:ext cx="770977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Measures of Intelligence (WAIS)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30" y="984556"/>
            <a:ext cx="4122015" cy="5667812"/>
          </a:xfrm>
        </p:spPr>
        <p:txBody>
          <a:bodyPr anchor="t">
            <a:noAutofit/>
          </a:bodyPr>
          <a:lstStyle/>
          <a:p>
            <a:pPr marL="0" lvl="0" indent="0" algn="ctr">
              <a:buNone/>
            </a:pPr>
            <a:r>
              <a:rPr lang="en-US" sz="2400" dirty="0"/>
              <a:t>Verbal Tests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Vocabulary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>
                <a:solidFill>
                  <a:schemeClr val="accent3"/>
                </a:solidFill>
              </a:rPr>
              <a:t>Digit Span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General Knowledge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Similarities</a:t>
            </a:r>
          </a:p>
          <a:p>
            <a:pPr marL="457200" lvl="0" indent="-457200" defTabSz="2971800">
              <a:buFont typeface="+mj-lt"/>
              <a:buAutoNum type="arabicParenR"/>
            </a:pPr>
            <a:r>
              <a:rPr lang="en-US" sz="2400" dirty="0"/>
              <a:t>Arithmetic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Comprehension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890CC-4828-3C4F-881D-7E70C20082B0}"/>
              </a:ext>
            </a:extLst>
          </p:cNvPr>
          <p:cNvSpPr txBox="1">
            <a:spLocks/>
          </p:cNvSpPr>
          <p:nvPr/>
        </p:nvSpPr>
        <p:spPr>
          <a:xfrm>
            <a:off x="4831915" y="984556"/>
            <a:ext cx="4122015" cy="5667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8366" indent="-258366" algn="l" defTabSz="685800" rtl="0" eaLnBrk="1" latinLnBrk="0" hangingPunct="1">
              <a:lnSpc>
                <a:spcPct val="120000"/>
              </a:lnSpc>
              <a:spcBef>
                <a:spcPts val="750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65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441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82304" indent="-253604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629966" indent="-258366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975104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322576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670048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017520" indent="-256032" algn="l" defTabSz="685800" rtl="0" eaLnBrk="1" latinLnBrk="0" hangingPunct="1">
              <a:lnSpc>
                <a:spcPct val="120000"/>
              </a:lnSpc>
              <a:spcBef>
                <a:spcPts val="375"/>
              </a:spcBef>
              <a:spcAft>
                <a:spcPts val="45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Formal Tests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Object Assembly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Arrangement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Block Design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Picture Completion</a:t>
            </a:r>
          </a:p>
          <a:p>
            <a:pPr marL="457200" indent="-457200" defTabSz="2971800">
              <a:buFont typeface="+mj-lt"/>
              <a:buAutoNum type="arabicParenR"/>
            </a:pPr>
            <a:r>
              <a:rPr lang="en-US" sz="2400" dirty="0"/>
              <a:t>Digit Symbol</a:t>
            </a:r>
          </a:p>
          <a:p>
            <a:pPr marL="0" indent="0" defTabSz="297180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8396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{58528F7E-9389-224B-B9F7-6A9643BD8AE6}tf16401378</Template>
  <TotalTime>4664</TotalTime>
  <Words>2536</Words>
  <Application>Microsoft Macintosh PowerPoint</Application>
  <PresentationFormat>On-screen Show (4:3)</PresentationFormat>
  <Paragraphs>643</Paragraphs>
  <Slides>58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ＭＳ Ｐゴシック</vt:lpstr>
      <vt:lpstr>Arial</vt:lpstr>
      <vt:lpstr>Calibri</vt:lpstr>
      <vt:lpstr>Courier New</vt:lpstr>
      <vt:lpstr>MS Shell Dlg 2</vt:lpstr>
      <vt:lpstr>Times New Roman</vt:lpstr>
      <vt:lpstr>Wingdings</vt:lpstr>
      <vt:lpstr>Wingdings 3</vt:lpstr>
      <vt:lpstr>Madison</vt:lpstr>
      <vt:lpstr>Photo Editor Photo</vt:lpstr>
      <vt:lpstr>Individual Differences –  IQ and Gender</vt:lpstr>
      <vt:lpstr>Outline: IDs – Intelligence and Gender</vt:lpstr>
      <vt:lpstr>Two general approaches to research</vt:lpstr>
      <vt:lpstr>Big Questions about ID Research</vt:lpstr>
      <vt:lpstr>Big Questions about ID Research</vt:lpstr>
      <vt:lpstr>Intelligence: Definition(s)</vt:lpstr>
      <vt:lpstr>Measures of Intelligence (WAIS)</vt:lpstr>
      <vt:lpstr>Measures of Intelligence (WAIS)</vt:lpstr>
      <vt:lpstr>Measures of Intelligence (WAIS)</vt:lpstr>
      <vt:lpstr>Measures of Intelligence (WAIS)</vt:lpstr>
      <vt:lpstr>Measures of Intelligence (WAIS)</vt:lpstr>
      <vt:lpstr>Measures of Intelligence (WAIS)</vt:lpstr>
      <vt:lpstr>Measures of Intelligence (WAIS)</vt:lpstr>
      <vt:lpstr>Measures of Intelligence (WAIS)</vt:lpstr>
      <vt:lpstr>Measures of Intelligence (WAIS)</vt:lpstr>
      <vt:lpstr>PowerPoint Presentation</vt:lpstr>
      <vt:lpstr>Measures of Intelligence (WAIS)</vt:lpstr>
      <vt:lpstr>Block Design - 1</vt:lpstr>
      <vt:lpstr>Measures of Intelligence (WAIS)</vt:lpstr>
      <vt:lpstr>Measures of Intelligence (WAIS)</vt:lpstr>
      <vt:lpstr>Digit Symbol task</vt:lpstr>
      <vt:lpstr>Theoretical approaches to IQ</vt:lpstr>
      <vt:lpstr>Intelligence as academic performance</vt:lpstr>
      <vt:lpstr>Intelligence as academic performance</vt:lpstr>
      <vt:lpstr>Evidence supporting heritability of IQ (nature)</vt:lpstr>
      <vt:lpstr>Closer look at twin study data - Nurture</vt:lpstr>
      <vt:lpstr>Nature AND Nurture</vt:lpstr>
      <vt:lpstr>Rushton &amp; Jensen (2006)</vt:lpstr>
      <vt:lpstr>What explains discrepancies?</vt:lpstr>
      <vt:lpstr>What explains discrepancies?</vt:lpstr>
      <vt:lpstr>What do (I think) we need to know</vt:lpstr>
      <vt:lpstr>Big Head =        IQ</vt:lpstr>
      <vt:lpstr>Challenges to studying gender differences</vt:lpstr>
      <vt:lpstr>Surveying the literature to increase power</vt:lpstr>
      <vt:lpstr>Gender differences in STEM</vt:lpstr>
      <vt:lpstr>Gender differences in IQ</vt:lpstr>
      <vt:lpstr>Gender differences in STEM</vt:lpstr>
      <vt:lpstr>Explanations for gender differences in STEM</vt:lpstr>
      <vt:lpstr>PowerPoint Presentation</vt:lpstr>
      <vt:lpstr>PowerPoint Presentation</vt:lpstr>
      <vt:lpstr>PowerPoint Presentation</vt:lpstr>
      <vt:lpstr>Gender differences in IQ</vt:lpstr>
      <vt:lpstr>Gender differences in verbal ability</vt:lpstr>
      <vt:lpstr>Gender differences in AM</vt:lpstr>
      <vt:lpstr>Explanations for gender differences in AM</vt:lpstr>
      <vt:lpstr>Gender differences in episodic memory</vt:lpstr>
      <vt:lpstr>Heisz, et al. (2013): Intro and Method</vt:lpstr>
      <vt:lpstr>Heisz, et al. (2013): Results</vt:lpstr>
      <vt:lpstr>Heisz, et al. (2013): Results</vt:lpstr>
      <vt:lpstr>Heisz, et al. (2013): Results and Discussion</vt:lpstr>
      <vt:lpstr>Gender differences in spatial ability</vt:lpstr>
      <vt:lpstr>Munion, et al. (2019): Intro</vt:lpstr>
      <vt:lpstr>Munion, et al. (1998) - Method</vt:lpstr>
      <vt:lpstr>Munion, et al. (2019) - Results</vt:lpstr>
      <vt:lpstr>Munion, et al. (2019) - Results</vt:lpstr>
      <vt:lpstr>Munion, et al. (2019) - Discussion</vt:lpstr>
      <vt:lpstr>Gender differences in quantitative ability</vt:lpstr>
      <vt:lpstr>Explanations for gender differences in quantitative ability</vt:lpstr>
    </vt:vector>
  </TitlesOfParts>
  <Company>Amherst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Cognition!</dc:title>
  <dc:creator>Matthew Schulkind</dc:creator>
  <cp:lastModifiedBy>The Darkness</cp:lastModifiedBy>
  <cp:revision>268</cp:revision>
  <dcterms:created xsi:type="dcterms:W3CDTF">2018-01-04T15:50:01Z</dcterms:created>
  <dcterms:modified xsi:type="dcterms:W3CDTF">2020-04-02T15:22:36Z</dcterms:modified>
</cp:coreProperties>
</file>