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56" r:id="rId2"/>
    <p:sldId id="521" r:id="rId3"/>
    <p:sldId id="489" r:id="rId4"/>
    <p:sldId id="466" r:id="rId5"/>
    <p:sldId id="422" r:id="rId6"/>
    <p:sldId id="517" r:id="rId7"/>
    <p:sldId id="518" r:id="rId8"/>
    <p:sldId id="507" r:id="rId9"/>
    <p:sldId id="523" r:id="rId10"/>
    <p:sldId id="500" r:id="rId11"/>
    <p:sldId id="424" r:id="rId12"/>
    <p:sldId id="425" r:id="rId13"/>
    <p:sldId id="509" r:id="rId14"/>
    <p:sldId id="524" r:id="rId15"/>
    <p:sldId id="525" r:id="rId16"/>
    <p:sldId id="510" r:id="rId17"/>
    <p:sldId id="526" r:id="rId18"/>
    <p:sldId id="287" r:id="rId19"/>
    <p:sldId id="437" r:id="rId20"/>
    <p:sldId id="527" r:id="rId21"/>
    <p:sldId id="511" r:id="rId22"/>
    <p:sldId id="468" r:id="rId23"/>
    <p:sldId id="438" r:id="rId24"/>
    <p:sldId id="501" r:id="rId25"/>
    <p:sldId id="512" r:id="rId26"/>
    <p:sldId id="502" r:id="rId27"/>
    <p:sldId id="503" r:id="rId28"/>
    <p:sldId id="439" r:id="rId29"/>
    <p:sldId id="519" r:id="rId30"/>
    <p:sldId id="514" r:id="rId31"/>
    <p:sldId id="515" r:id="rId32"/>
    <p:sldId id="51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9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IQ Score</a:t>
            </a:r>
          </a:p>
        </c:rich>
      </c:tx>
      <c:layout>
        <c:manualLayout>
          <c:xMode val="edge"/>
          <c:yMode val="edge"/>
          <c:x val="0.401709401709402"/>
          <c:y val="1.9607843137254902E-2"/>
        </c:manualLayout>
      </c:layout>
      <c:overlay val="0"/>
      <c:spPr>
        <a:noFill/>
        <a:ln w="25371">
          <a:noFill/>
        </a:ln>
      </c:spPr>
    </c:title>
    <c:autoTitleDeleted val="0"/>
    <c:view3D>
      <c:rotX val="15"/>
      <c:hPercent val="5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6809116809117"/>
          <c:y val="0.20588235294117599"/>
          <c:w val="0.88319088319088301"/>
          <c:h val="0.539215686274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35</c:v>
                </c:pt>
                <c:pt idx="4">
                  <c:v>45</c:v>
                </c:pt>
                <c:pt idx="5">
                  <c:v>55</c:v>
                </c:pt>
                <c:pt idx="6">
                  <c:v>65</c:v>
                </c:pt>
                <c:pt idx="7">
                  <c:v>75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8</c:v>
                </c:pt>
                <c:pt idx="1">
                  <c:v>25</c:v>
                </c:pt>
                <c:pt idx="2">
                  <c:v>35</c:v>
                </c:pt>
                <c:pt idx="3">
                  <c:v>34</c:v>
                </c:pt>
                <c:pt idx="4">
                  <c:v>32</c:v>
                </c:pt>
                <c:pt idx="5">
                  <c:v>30</c:v>
                </c:pt>
                <c:pt idx="6">
                  <c:v>25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E-BF41-B366-F585AE17A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91361352"/>
        <c:axId val="2127922216"/>
        <c:axId val="0"/>
      </c:bar3DChart>
      <c:catAx>
        <c:axId val="2091361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1851851851851805"/>
              <c:y val="0.85784313725490202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7922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7922216"/>
        <c:scaling>
          <c:orientation val="minMax"/>
        </c:scaling>
        <c:delete val="0"/>
        <c:axPos val="l"/>
        <c:majorGridlines>
          <c:spPr>
            <a:ln w="317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1361352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CF02-AEC0-9E4A-96AF-5998456A1E42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5146-8046-794E-B56D-0C82C8A5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4863" lvl="0"/>
            <a:r>
              <a:rPr lang="en-US" sz="1200" dirty="0"/>
              <a:t>Forgetting people’s names</a:t>
            </a:r>
          </a:p>
          <a:p>
            <a:pPr marL="804863" lvl="0"/>
            <a:r>
              <a:rPr lang="en-US" sz="1200" dirty="0"/>
              <a:t>Losing their way</a:t>
            </a:r>
          </a:p>
          <a:p>
            <a:pPr marL="804863" lvl="0"/>
            <a:r>
              <a:rPr lang="en-US" sz="1200" dirty="0"/>
              <a:t>Forgetting appointments</a:t>
            </a:r>
          </a:p>
          <a:p>
            <a:pPr marL="804863" lvl="0"/>
            <a:r>
              <a:rPr lang="en-US" sz="1200" dirty="0"/>
              <a:t>Medication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5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"Unfortunately, Bob had to take the box back to the old man's </a:t>
            </a:r>
            <a:r>
              <a:rPr lang="en-US" sz="2000" b="1" i="1" dirty="0"/>
              <a:t>home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"After a long day at the beach, Susan remembered she had a hair </a:t>
            </a:r>
            <a:r>
              <a:rPr lang="en-US" sz="2000" b="1" i="1" dirty="0"/>
              <a:t>appointment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"Even though the children were playing happily, the babysitter appeared very </a:t>
            </a:r>
            <a:r>
              <a:rPr lang="en-US" sz="2000" b="1" i="1" dirty="0"/>
              <a:t>concerned</a:t>
            </a:r>
            <a:r>
              <a:rPr lang="en-US" sz="2000" dirty="0"/>
              <a:t>. 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1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Mazes; </a:t>
            </a:r>
            <a:r>
              <a:rPr lang="en-US" sz="2200" dirty="0"/>
              <a:t>circling letters on a page  digit-symbol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2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6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9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3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2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AC5B8D5-0773-A440-88FF-E76245D0C43E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4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26" y="2180529"/>
            <a:ext cx="7772400" cy="190369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Individual Differences – </a:t>
            </a:r>
            <a:br>
              <a:rPr lang="en-US" dirty="0"/>
            </a:br>
            <a:r>
              <a:rPr lang="en-US" dirty="0"/>
              <a:t>Culture, Aging, and Exp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ertise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095" y="5398022"/>
            <a:ext cx="8153654" cy="1309619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/>
              <a:t>No quote…yet.</a:t>
            </a:r>
          </a:p>
        </p:txBody>
      </p:sp>
      <p:pic>
        <p:nvPicPr>
          <p:cNvPr id="1030" name="Picture 6" descr="Image result for pablo picasso">
            <a:extLst>
              <a:ext uri="{FF2B5EF4-FFF2-40B4-BE49-F238E27FC236}">
                <a16:creationId xmlns:a16="http://schemas.microsoft.com/office/drawing/2014/main" id="{F2745303-0634-BE42-A275-FA738D3B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27" y="3720230"/>
            <a:ext cx="3137770" cy="31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xpertise">
            <a:extLst>
              <a:ext uri="{FF2B5EF4-FFF2-40B4-BE49-F238E27FC236}">
                <a16:creationId xmlns:a16="http://schemas.microsoft.com/office/drawing/2014/main" id="{3587F5DB-D68A-FD44-9240-135ADC01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58" y="6130"/>
            <a:ext cx="3244241" cy="23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Age differences in episodic memory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333525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Speed - </a:t>
            </a:r>
            <a:r>
              <a:rPr lang="en-US" sz="2400" dirty="0"/>
              <a:t>OA read much slower than YA</a:t>
            </a: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Inhibition: Strategic differences</a:t>
            </a:r>
          </a:p>
          <a:p>
            <a:pPr lvl="1"/>
            <a:r>
              <a:rPr lang="en-US" sz="2200" dirty="0"/>
              <a:t>Strategies – Older adults use strategies (e.g., imagery, sub/objective organization. </a:t>
            </a:r>
          </a:p>
          <a:p>
            <a:pPr lvl="1"/>
            <a:r>
              <a:rPr lang="en-US" sz="2200" dirty="0"/>
              <a:t>Evidence: Age diffs decrease as more organization is </a:t>
            </a:r>
            <a:r>
              <a:rPr lang="en-US" sz="2200" b="1" i="1" dirty="0"/>
              <a:t>provided</a:t>
            </a:r>
            <a:r>
              <a:rPr lang="en-US" sz="2200" dirty="0"/>
              <a:t> or </a:t>
            </a:r>
            <a:r>
              <a:rPr lang="en-US" sz="2200" b="1" i="1" dirty="0"/>
              <a:t>available</a:t>
            </a:r>
            <a:r>
              <a:rPr lang="en-US" sz="2200" dirty="0"/>
              <a:t>.  </a:t>
            </a:r>
            <a:endParaRPr lang="en-US" sz="2200" b="1" dirty="0"/>
          </a:p>
          <a:p>
            <a:r>
              <a:rPr lang="en-US" sz="2400" dirty="0"/>
              <a:t>Content vs. technical accuracy – </a:t>
            </a:r>
          </a:p>
          <a:p>
            <a:pPr lvl="1"/>
            <a:r>
              <a:rPr lang="en-US" sz="2200" dirty="0"/>
              <a:t>OA aim for gist; YA aim for verbatim</a:t>
            </a:r>
          </a:p>
          <a:p>
            <a:r>
              <a:rPr lang="en-US" sz="2400" b="1" i="1" dirty="0"/>
              <a:t>Perseverative</a:t>
            </a:r>
            <a:r>
              <a:rPr lang="en-US" sz="2400" dirty="0"/>
              <a:t> errors</a:t>
            </a:r>
          </a:p>
          <a:p>
            <a:pPr lvl="1"/>
            <a:r>
              <a:rPr lang="en-US" sz="2200" dirty="0"/>
              <a:t>Less able to switch to a new strategy </a:t>
            </a:r>
          </a:p>
        </p:txBody>
      </p:sp>
    </p:spTree>
    <p:extLst>
      <p:ext uri="{BB962C8B-B14F-4D97-AF65-F5344CB8AC3E}">
        <p14:creationId xmlns:p14="http://schemas.microsoft.com/office/powerpoint/2010/main" val="24646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34" y="274638"/>
            <a:ext cx="7659666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Age differences in spatial memory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34" y="984556"/>
            <a:ext cx="7659666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Locations</a:t>
            </a:r>
            <a:r>
              <a:rPr lang="en-US" sz="2400" dirty="0"/>
              <a:t> (i.e., keys, wallet)</a:t>
            </a:r>
            <a:endParaRPr lang="en-US" sz="2400" b="1" dirty="0"/>
          </a:p>
          <a:p>
            <a:pPr lvl="1"/>
            <a:r>
              <a:rPr lang="en-US" sz="2200" dirty="0"/>
              <a:t>OA much worse than YA</a:t>
            </a:r>
            <a:endParaRPr lang="en-US" sz="2200" b="1" dirty="0"/>
          </a:p>
          <a:p>
            <a:pPr lvl="1"/>
            <a:r>
              <a:rPr lang="en-US" sz="2200" dirty="0"/>
              <a:t>However, familiarity eliminated this effect</a:t>
            </a:r>
            <a:endParaRPr lang="en-US" sz="2200" b="1" dirty="0"/>
          </a:p>
          <a:p>
            <a:pPr lvl="1"/>
            <a:r>
              <a:rPr lang="en-US" sz="2200" dirty="0"/>
              <a:t>Familiar vs. unfamiliar grocery store</a:t>
            </a:r>
          </a:p>
          <a:p>
            <a:pPr lvl="1"/>
            <a:r>
              <a:rPr lang="en-US" sz="2200" dirty="0"/>
              <a:t>Home vs. novel environment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 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Routes</a:t>
            </a:r>
            <a:endParaRPr lang="en-US" sz="2400" b="1" dirty="0"/>
          </a:p>
          <a:p>
            <a:pPr lvl="1"/>
            <a:r>
              <a:rPr lang="en-US" sz="2200" dirty="0"/>
              <a:t>No age differences in navigation</a:t>
            </a:r>
            <a:endParaRPr lang="en-US" sz="2200" b="1" dirty="0"/>
          </a:p>
          <a:p>
            <a:pPr lvl="1"/>
            <a:r>
              <a:rPr lang="en-US" sz="2200" dirty="0"/>
              <a:t>However, subsequent attempts to draw a map of the space showed a clear advantage for YA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462" y="3457183"/>
            <a:ext cx="3326538" cy="19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12" y="274638"/>
            <a:ext cx="7622088" cy="70991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Age differences in source monitoring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712" y="984556"/>
            <a:ext cx="7622088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Distinguishing the source of a memory.  </a:t>
            </a:r>
            <a:endParaRPr lang="en-US" sz="2400" b="1" dirty="0"/>
          </a:p>
          <a:p>
            <a:pPr marL="1227535" lvl="1" indent="-342900"/>
            <a:r>
              <a:rPr lang="en-US" sz="2200" dirty="0"/>
              <a:t>Did I roll up the windows of my car?  </a:t>
            </a:r>
            <a:endParaRPr lang="en-US" sz="2200" b="1" dirty="0"/>
          </a:p>
          <a:p>
            <a:pPr marL="1227535" lvl="1" indent="-342900"/>
            <a:r>
              <a:rPr lang="en-US" sz="2200" dirty="0"/>
              <a:t>Did I do the dishes last night or did Tammy?  </a:t>
            </a:r>
            <a:endParaRPr lang="en-US" sz="2200" b="1" dirty="0"/>
          </a:p>
          <a:p>
            <a:pPr marL="1227535" lvl="1" indent="-342900"/>
            <a:r>
              <a:rPr lang="en-US" sz="2200" dirty="0"/>
              <a:t>I heard that the </a:t>
            </a:r>
            <a:r>
              <a:rPr lang="en-US" sz="2200" dirty="0" err="1"/>
              <a:t>Noom</a:t>
            </a:r>
            <a:r>
              <a:rPr lang="en-US" sz="2200" dirty="0"/>
              <a:t> really works.  Did I read that in the NYT or on </a:t>
            </a:r>
            <a:r>
              <a:rPr lang="en-US" sz="2200" dirty="0" err="1"/>
              <a:t>Insta</a:t>
            </a:r>
            <a:r>
              <a:rPr lang="en-US" sz="2200" dirty="0"/>
              <a:t>?  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HUGE age differences.  </a:t>
            </a:r>
          </a:p>
          <a:p>
            <a:pPr lvl="1"/>
            <a:r>
              <a:rPr lang="en-US" sz="2200" dirty="0"/>
              <a:t>Except…things that matter to OA </a:t>
            </a:r>
          </a:p>
        </p:txBody>
      </p:sp>
    </p:spTree>
    <p:extLst>
      <p:ext uri="{BB962C8B-B14F-4D97-AF65-F5344CB8AC3E}">
        <p14:creationId xmlns:p14="http://schemas.microsoft.com/office/powerpoint/2010/main" val="26252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767080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Age differences in 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sz="2800" dirty="0">
                <a:solidFill>
                  <a:schemeClr val="accent4"/>
                </a:solidFill>
              </a:rPr>
              <a:t>rospective memory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984556"/>
            <a:ext cx="767080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Remembering to do something in the future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200" b="1" dirty="0"/>
              <a:t>EX: </a:t>
            </a:r>
            <a:r>
              <a:rPr lang="en-US" sz="2200" dirty="0"/>
              <a:t>turn on the dishwasher.</a:t>
            </a:r>
            <a:endParaRPr lang="en-US" sz="2200" b="1" dirty="0"/>
          </a:p>
          <a:p>
            <a:pPr marL="0" indent="0">
              <a:buNone/>
            </a:pPr>
            <a:endParaRPr lang="en-US" sz="1000" dirty="0"/>
          </a:p>
          <a:p>
            <a:pPr marL="0" lvl="0" indent="0">
              <a:buNone/>
            </a:pPr>
            <a:r>
              <a:rPr lang="en-US" sz="2400" dirty="0"/>
              <a:t>Two kinds of prospective memory tasks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Time-based tasks – Check the pine nuts frequently to make sure they don’t burn.  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Event-based tasks – Turn off the Christmas lights before you go to bed.</a:t>
            </a:r>
            <a:endParaRPr lang="en-US" sz="2200" b="1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Two factors affect age differences: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Task type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Task complexity</a:t>
            </a:r>
          </a:p>
        </p:txBody>
      </p:sp>
    </p:spTree>
    <p:extLst>
      <p:ext uri="{BB962C8B-B14F-4D97-AF65-F5344CB8AC3E}">
        <p14:creationId xmlns:p14="http://schemas.microsoft.com/office/powerpoint/2010/main" val="406105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274638"/>
            <a:ext cx="7722296" cy="70991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A</a:t>
            </a:r>
            <a:r>
              <a:rPr lang="en-US" sz="2800" dirty="0">
                <a:solidFill>
                  <a:schemeClr val="accent4"/>
                </a:solidFill>
              </a:rPr>
              <a:t>ge differences in 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sz="2800" dirty="0">
                <a:solidFill>
                  <a:schemeClr val="accent4"/>
                </a:solidFill>
              </a:rPr>
              <a:t>rospective memory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504" y="984556"/>
            <a:ext cx="7722296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Remembering to do something in the future</a:t>
            </a:r>
            <a:endParaRPr lang="en-US" sz="2400" b="1" dirty="0"/>
          </a:p>
          <a:p>
            <a:pPr lvl="1"/>
            <a:r>
              <a:rPr lang="en-US" sz="2200" b="1" dirty="0"/>
              <a:t>EX: </a:t>
            </a:r>
            <a:r>
              <a:rPr lang="en-US" sz="2200" dirty="0"/>
              <a:t>turn on the dishwasher.</a:t>
            </a:r>
            <a:endParaRPr lang="en-US" sz="2200" b="1" dirty="0"/>
          </a:p>
          <a:p>
            <a:pPr marL="0" lvl="0" indent="0">
              <a:buNone/>
            </a:pPr>
            <a:r>
              <a:rPr lang="en-US" sz="2400" dirty="0"/>
              <a:t>Two kinds of prospective memory tasks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Time-based tasks – Check the pine nuts frequently to make sure they don’t burn.  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Event-based tasks – Turn off the Christmas lights before you go to bed.</a:t>
            </a:r>
            <a:endParaRPr lang="en-US" sz="2200" b="1" dirty="0"/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400" dirty="0"/>
              <a:t>Two factors affect age differences: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Task type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Task complexity</a:t>
            </a:r>
          </a:p>
        </p:txBody>
      </p:sp>
    </p:spTree>
    <p:extLst>
      <p:ext uri="{BB962C8B-B14F-4D97-AF65-F5344CB8AC3E}">
        <p14:creationId xmlns:p14="http://schemas.microsoft.com/office/powerpoint/2010/main" val="216756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Good news: it isn’t all downhill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66" y="984556"/>
            <a:ext cx="7535333" cy="5667812"/>
          </a:xfrm>
        </p:spPr>
        <p:txBody>
          <a:bodyPr anchor="t">
            <a:noAutofit/>
          </a:bodyPr>
          <a:lstStyle/>
          <a:p>
            <a:pPr marL="461963" indent="-461963">
              <a:buNone/>
            </a:pPr>
            <a:r>
              <a:rPr lang="en-US" sz="2400" b="1" i="1" dirty="0"/>
              <a:t>Practice – </a:t>
            </a:r>
          </a:p>
          <a:p>
            <a:pPr lvl="1"/>
            <a:r>
              <a:rPr lang="en-US" sz="2200" dirty="0"/>
              <a:t>Age differences tend to decrease across the length of the experiment (although fatigue can become an issue).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Familiarity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27940"/>
              </p:ext>
            </p:extLst>
          </p:nvPr>
        </p:nvGraphicFramePr>
        <p:xfrm>
          <a:off x="3243049" y="3572926"/>
          <a:ext cx="4597084" cy="307944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9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7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List</a:t>
                      </a:r>
                      <a:r>
                        <a:rPr lang="en-US" sz="2000" baseline="0" dirty="0"/>
                        <a:t>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List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Walkman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Spotify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Cable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NetFlix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7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Group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Smaller</a:t>
                      </a:r>
                      <a:r>
                        <a:rPr lang="en-US" sz="2000" baseline="0" dirty="0"/>
                        <a:t> Age Diffs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Larger Age</a:t>
                      </a:r>
                      <a:r>
                        <a:rPr lang="en-US" sz="2000" baseline="0" dirty="0"/>
                        <a:t> Diffs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2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Good news: it isn’t all downhill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66" y="984556"/>
            <a:ext cx="7535333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Type of test</a:t>
            </a:r>
            <a:r>
              <a:rPr lang="en-US" sz="2400" dirty="0"/>
              <a:t> influences Age Diffs</a:t>
            </a:r>
          </a:p>
          <a:p>
            <a:pPr lvl="1"/>
            <a:r>
              <a:rPr lang="en-US" sz="2200" dirty="0"/>
              <a:t>Recall vs. Recognition</a:t>
            </a:r>
          </a:p>
          <a:p>
            <a:pPr lvl="1"/>
            <a:r>
              <a:rPr lang="en-US" sz="2200" dirty="0"/>
              <a:t>Details vs. Gist</a:t>
            </a:r>
          </a:p>
          <a:p>
            <a:pPr lvl="1"/>
            <a:r>
              <a:rPr lang="en-US" sz="2200" dirty="0"/>
              <a:t>Speeded vs. at own pace</a:t>
            </a:r>
          </a:p>
          <a:p>
            <a:pPr lvl="1"/>
            <a:r>
              <a:rPr lang="en-US" sz="2200" dirty="0"/>
              <a:t>Implicit vs. Explicit</a:t>
            </a:r>
          </a:p>
          <a:p>
            <a:pPr lvl="1"/>
            <a:r>
              <a:rPr lang="en-US" sz="2200" dirty="0"/>
              <a:t>Procedural vs. declarative</a:t>
            </a:r>
          </a:p>
          <a:p>
            <a:pPr marL="0" indent="0">
              <a:buNone/>
            </a:pPr>
            <a:endParaRPr lang="en-US" sz="2400" dirty="0"/>
          </a:p>
          <a:p>
            <a:pPr marL="461963" indent="-461963">
              <a:buNone/>
            </a:pPr>
            <a:r>
              <a:rPr lang="en-US" sz="2400" b="1" i="1" dirty="0"/>
              <a:t>Forgetting – </a:t>
            </a:r>
          </a:p>
          <a:p>
            <a:pPr lvl="1"/>
            <a:r>
              <a:rPr lang="en-US" sz="2200" dirty="0"/>
              <a:t>OA and YA show similar forgetting functions (assuming equal levels of original learning). </a:t>
            </a:r>
          </a:p>
        </p:txBody>
      </p:sp>
    </p:spTree>
    <p:extLst>
      <p:ext uri="{BB962C8B-B14F-4D97-AF65-F5344CB8AC3E}">
        <p14:creationId xmlns:p14="http://schemas.microsoft.com/office/powerpoint/2010/main" val="4159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2" y="274638"/>
            <a:ext cx="760306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More reasons to be hopeful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2" y="984556"/>
            <a:ext cx="7603067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"Use it or Lose it”</a:t>
            </a:r>
          </a:p>
          <a:p>
            <a:pPr marL="857250" lvl="1" indent="-457200"/>
            <a:r>
              <a:rPr lang="en-US" sz="2000" dirty="0"/>
              <a:t>Old Professors Study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Education Levels</a:t>
            </a:r>
          </a:p>
          <a:p>
            <a:pPr marL="457200" indent="-457200">
              <a:buFont typeface="+mj-lt"/>
              <a:buAutoNum type="arabicPeriod"/>
            </a:pPr>
            <a:endParaRPr lang="en-US" sz="2400" b="1" i="1" dirty="0"/>
          </a:p>
          <a:p>
            <a:pPr marL="457200" indent="-457200">
              <a:buFont typeface="+mj-lt"/>
              <a:buAutoNum type="arabicPeriod"/>
            </a:pPr>
            <a:endParaRPr lang="en-US" sz="2400" b="1" i="1" dirty="0"/>
          </a:p>
          <a:p>
            <a:pPr marL="457200" indent="-457200">
              <a:buFont typeface="+mj-lt"/>
              <a:buAutoNum type="arabicPeriod"/>
            </a:pPr>
            <a:endParaRPr lang="en-US" sz="24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20" y="984556"/>
            <a:ext cx="36195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233" y="4365496"/>
            <a:ext cx="3631552" cy="24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767080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More reasons to be hopeful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984556"/>
            <a:ext cx="7670800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10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Semantic Memory</a:t>
            </a:r>
          </a:p>
          <a:p>
            <a:pPr marL="857250" lvl="1" indent="-457200"/>
            <a:r>
              <a:rPr lang="en-US" sz="2200" dirty="0"/>
              <a:t>meanings of words (vocabulary)</a:t>
            </a:r>
          </a:p>
          <a:p>
            <a:pPr marL="857250" lvl="1" indent="-457200"/>
            <a:r>
              <a:rPr lang="en-US" sz="2200" dirty="0"/>
              <a:t>general knowledge  </a:t>
            </a:r>
          </a:p>
          <a:p>
            <a:pPr marL="857250" lvl="1" indent="-457200"/>
            <a:r>
              <a:rPr lang="en-US" sz="2200" dirty="0"/>
              <a:t>comprehension of 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Situational</a:t>
            </a:r>
            <a:r>
              <a:rPr lang="en-US" sz="2400" dirty="0"/>
              <a:t> (rather than biological) causes of decline</a:t>
            </a:r>
          </a:p>
          <a:p>
            <a:pPr marL="857250" lvl="1" indent="-457200"/>
            <a:r>
              <a:rPr lang="en-US" sz="2200" dirty="0"/>
              <a:t>Beliefs about memory</a:t>
            </a:r>
          </a:p>
          <a:p>
            <a:pPr marL="857250" lvl="1" indent="-457200"/>
            <a:r>
              <a:rPr lang="en-US" sz="2200" dirty="0"/>
              <a:t>Anxiety and worry</a:t>
            </a:r>
          </a:p>
          <a:p>
            <a:pPr marL="857250" lvl="1" indent="-457200"/>
            <a:r>
              <a:rPr lang="en-US" sz="2200" dirty="0"/>
              <a:t>Stereotype activation</a:t>
            </a:r>
          </a:p>
          <a:p>
            <a:pPr marL="857250" lvl="1" indent="-457200"/>
            <a:r>
              <a:rPr lang="en-US" sz="2200" dirty="0"/>
              <a:t>Time of day </a:t>
            </a:r>
          </a:p>
        </p:txBody>
      </p:sp>
      <p:pic>
        <p:nvPicPr>
          <p:cNvPr id="3076" name="Picture 4" descr="Image result for reading old black person">
            <a:extLst>
              <a:ext uri="{FF2B5EF4-FFF2-40B4-BE49-F238E27FC236}">
                <a16:creationId xmlns:a16="http://schemas.microsoft.com/office/drawing/2014/main" id="{BBDF2673-22E7-2C47-B283-8529F320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02" y="1286933"/>
            <a:ext cx="3133597" cy="22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sian positive aging">
            <a:extLst>
              <a:ext uri="{FF2B5EF4-FFF2-40B4-BE49-F238E27FC236}">
                <a16:creationId xmlns:a16="http://schemas.microsoft.com/office/drawing/2014/main" id="{4B60E4B0-C5C7-FA42-8F06-CFFFF248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60900"/>
            <a:ext cx="3708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6" y="274638"/>
            <a:ext cx="7636933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Non-biological explanations for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6" y="984556"/>
            <a:ext cx="7636934" cy="5667812"/>
          </a:xfrm>
        </p:spPr>
        <p:txBody>
          <a:bodyPr anchor="t">
            <a:noAutofit/>
          </a:bodyPr>
          <a:lstStyle/>
          <a:p>
            <a:pPr marL="346075" indent="-346075">
              <a:buNone/>
            </a:pPr>
            <a:r>
              <a:rPr lang="en-US" sz="2400" b="1" i="1" dirty="0"/>
              <a:t>Stereotype threat</a:t>
            </a:r>
            <a:r>
              <a:rPr lang="en-US" sz="2400" dirty="0"/>
              <a:t> – </a:t>
            </a:r>
          </a:p>
          <a:p>
            <a:pPr lvl="1"/>
            <a:r>
              <a:rPr lang="en-US" sz="2200" dirty="0"/>
              <a:t>Behavior tends to move in the direction of a negative stereotype about a group member if that identity is activated.  (contrast with stereotype lift).   </a:t>
            </a:r>
          </a:p>
          <a:p>
            <a:pPr marL="0" indent="0">
              <a:buNone/>
            </a:pPr>
            <a:r>
              <a:rPr lang="en-US" sz="2400" b="1" i="1" dirty="0"/>
              <a:t>Claude Steele </a:t>
            </a:r>
            <a:r>
              <a:rPr lang="en-US" sz="2400" dirty="0"/>
              <a:t>– </a:t>
            </a:r>
          </a:p>
          <a:p>
            <a:pPr lvl="1"/>
            <a:r>
              <a:rPr lang="en-US" sz="2200" dirty="0"/>
              <a:t>African-American and Caucasian students at Stanford took a verbal section of the GRE. </a:t>
            </a:r>
          </a:p>
          <a:p>
            <a:pPr lvl="1"/>
            <a:r>
              <a:rPr lang="en-US" sz="2200" dirty="0"/>
              <a:t>Varied the instructions to the subjects:</a:t>
            </a:r>
          </a:p>
          <a:p>
            <a:pPr lvl="1"/>
            <a:r>
              <a:rPr lang="en-US" sz="2200" dirty="0"/>
              <a:t>Measuring IQ:				AA worse than C</a:t>
            </a:r>
          </a:p>
          <a:p>
            <a:pPr lvl="1"/>
            <a:r>
              <a:rPr lang="en-US" sz="2200" dirty="0"/>
              <a:t>Psychological Processes:		No differences</a:t>
            </a:r>
          </a:p>
        </p:txBody>
      </p:sp>
    </p:spTree>
    <p:extLst>
      <p:ext uri="{BB962C8B-B14F-4D97-AF65-F5344CB8AC3E}">
        <p14:creationId xmlns:p14="http://schemas.microsoft.com/office/powerpoint/2010/main" val="383364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Outline: IDs – Aging and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984556"/>
            <a:ext cx="7684718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Discuss the contribution of biological and non-biological factors on cognitive changes across the lifespan.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Contrast the three main theories of cognitive decline.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Present the conditions that minimize age differences in cognition.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Explain how expertise influences cognition.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5026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6" y="274638"/>
            <a:ext cx="7636933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Non-biological explanations for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6" y="984556"/>
            <a:ext cx="7636934" cy="5667812"/>
          </a:xfrm>
        </p:spPr>
        <p:txBody>
          <a:bodyPr anchor="t">
            <a:noAutofit/>
          </a:bodyPr>
          <a:lstStyle/>
          <a:p>
            <a:pPr marL="346075" indent="-346075">
              <a:buNone/>
            </a:pPr>
            <a:endParaRPr lang="en-US" sz="2400" i="1" dirty="0"/>
          </a:p>
          <a:p>
            <a:pPr marL="346075" indent="-346075">
              <a:buNone/>
            </a:pPr>
            <a:r>
              <a:rPr lang="en-US" sz="2400" i="1" dirty="0"/>
              <a:t>Stereotype threat:</a:t>
            </a:r>
            <a:r>
              <a:rPr lang="en-US" sz="2400" dirty="0"/>
              <a:t> </a:t>
            </a:r>
            <a:r>
              <a:rPr lang="en-US" sz="2400" i="1" dirty="0"/>
              <a:t>Causal Mechanisms</a:t>
            </a:r>
          </a:p>
          <a:p>
            <a:pPr lvl="1"/>
            <a:r>
              <a:rPr lang="en-US" sz="2200" dirty="0"/>
              <a:t>anxiety</a:t>
            </a:r>
          </a:p>
          <a:p>
            <a:pPr lvl="1"/>
            <a:r>
              <a:rPr lang="en-US" sz="2200" dirty="0"/>
              <a:t>motivation</a:t>
            </a:r>
          </a:p>
          <a:p>
            <a:pPr lvl="1"/>
            <a:r>
              <a:rPr lang="en-US" sz="2200" dirty="0"/>
              <a:t>dis-identify</a:t>
            </a:r>
          </a:p>
          <a:p>
            <a:pPr lvl="1"/>
            <a:r>
              <a:rPr lang="en-US" sz="2200" dirty="0"/>
              <a:t>self-efficacy </a:t>
            </a:r>
          </a:p>
        </p:txBody>
      </p:sp>
    </p:spTree>
    <p:extLst>
      <p:ext uri="{BB962C8B-B14F-4D97-AF65-F5344CB8AC3E}">
        <p14:creationId xmlns:p14="http://schemas.microsoft.com/office/powerpoint/2010/main" val="22169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Stereotype threat and cognitive gerontology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653868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 we saw in class last time, there is a major aging/cognitive performance stereotype in Western culture.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Plus, there is a large body of empirical data which suggest that the stereotype is well -founded. 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So, the question before the peanut gallery is: Do stereotypes about aging influence cognitive performance?  How would you decide?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278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6" y="274638"/>
            <a:ext cx="7636933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Rahhal</a:t>
            </a:r>
            <a:r>
              <a:rPr lang="en-US" sz="2800" dirty="0">
                <a:solidFill>
                  <a:schemeClr val="accent4"/>
                </a:solidFill>
              </a:rPr>
              <a:t>, Hasher, &amp; </a:t>
            </a:r>
            <a:r>
              <a:rPr lang="en-US" sz="2800" dirty="0" err="1">
                <a:solidFill>
                  <a:schemeClr val="accent4"/>
                </a:solidFill>
              </a:rPr>
              <a:t>Colcombe</a:t>
            </a:r>
            <a:r>
              <a:rPr lang="en-US" sz="2800" dirty="0">
                <a:solidFill>
                  <a:schemeClr val="accent4"/>
                </a:solidFill>
              </a:rPr>
              <a:t> (2001)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6" y="984556"/>
            <a:ext cx="7264401" cy="5667812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/>
              <a:t>Theoretical Question: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/>
              <a:t>Empirical Question: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Introduction</a:t>
            </a:r>
            <a:r>
              <a:rPr lang="en-US" sz="2400" dirty="0"/>
              <a:t>:</a:t>
            </a:r>
          </a:p>
          <a:p>
            <a:pPr marL="804863" lvl="0"/>
            <a:r>
              <a:rPr lang="en-US" sz="2400" dirty="0"/>
              <a:t> </a:t>
            </a:r>
            <a:r>
              <a:rPr lang="en-US" sz="2200" dirty="0"/>
              <a:t>Why does it matter whether situational variables influence age differences in cognition?</a:t>
            </a:r>
          </a:p>
          <a:p>
            <a:pPr marL="1363663" lvl="1" indent="-342900" defTabSz="625475"/>
            <a:r>
              <a:rPr lang="en-US" sz="2200" dirty="0"/>
              <a:t>Evidence for and against?</a:t>
            </a:r>
          </a:p>
          <a:p>
            <a:pPr marL="804863" lvl="0"/>
            <a:r>
              <a:rPr lang="en-US" sz="2200" dirty="0"/>
              <a:t> How do explicit and implicit memory tests differ?</a:t>
            </a:r>
          </a:p>
          <a:p>
            <a:pPr marL="804863" lvl="0"/>
            <a:r>
              <a:rPr lang="en-US" sz="2200" dirty="0"/>
              <a:t> How do intentional and incidental tests differ?</a:t>
            </a:r>
          </a:p>
          <a:p>
            <a:pPr marL="804863" lvl="0"/>
            <a:r>
              <a:rPr lang="en-US" sz="2200" dirty="0"/>
              <a:t> Why is stereotype threat relevant to this paper?</a:t>
            </a:r>
          </a:p>
        </p:txBody>
      </p:sp>
    </p:spTree>
    <p:extLst>
      <p:ext uri="{BB962C8B-B14F-4D97-AF65-F5344CB8AC3E}">
        <p14:creationId xmlns:p14="http://schemas.microsoft.com/office/powerpoint/2010/main" val="329642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767080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Rahhal</a:t>
            </a:r>
            <a:r>
              <a:rPr lang="en-US" sz="2800" dirty="0">
                <a:solidFill>
                  <a:schemeClr val="accent4"/>
                </a:solidFill>
              </a:rPr>
              <a:t>, Hasher, &amp; </a:t>
            </a:r>
            <a:r>
              <a:rPr lang="en-US" sz="2800" dirty="0" err="1">
                <a:solidFill>
                  <a:schemeClr val="accent4"/>
                </a:solidFill>
              </a:rPr>
              <a:t>Colcombe</a:t>
            </a:r>
            <a:r>
              <a:rPr lang="en-US" sz="2800" dirty="0">
                <a:solidFill>
                  <a:schemeClr val="accent4"/>
                </a:solidFill>
              </a:rPr>
              <a:t> (2001):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2" y="984556"/>
            <a:ext cx="7552267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Method: </a:t>
            </a:r>
            <a:r>
              <a:rPr lang="en-US" sz="2400" dirty="0"/>
              <a:t>Subjects learn obscure trivia statements.</a:t>
            </a:r>
          </a:p>
          <a:p>
            <a:pPr marL="1647825" lvl="1"/>
            <a:r>
              <a:rPr lang="en-US" sz="2000" dirty="0"/>
              <a:t>It takes 6 hours to boil an ostrich egg.</a:t>
            </a:r>
          </a:p>
          <a:p>
            <a:pPr marL="1647825" lvl="1"/>
            <a:r>
              <a:rPr lang="en-US" sz="2000" dirty="0"/>
              <a:t>The right arm of the Statue of Liberty is 46 feet.</a:t>
            </a:r>
          </a:p>
          <a:p>
            <a:pPr marL="1647825" lvl="1"/>
            <a:r>
              <a:rPr lang="en-US" sz="2000" dirty="0"/>
              <a:t>All of the fleas in the flea circuses are males.</a:t>
            </a:r>
          </a:p>
          <a:p>
            <a:pPr marL="1647825" lvl="1"/>
            <a:r>
              <a:rPr lang="en-US" sz="2000" dirty="0"/>
              <a:t>50% of dentists in Greece are women.  </a:t>
            </a:r>
          </a:p>
          <a:p>
            <a:pPr marL="1247775"/>
            <a:r>
              <a:rPr lang="en-US" sz="2400" dirty="0"/>
              <a:t>Key manipulation – Instructions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Predictions</a:t>
            </a:r>
            <a:r>
              <a:rPr lang="en-US" sz="2400" dirty="0"/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6" y="-597"/>
            <a:ext cx="1439333" cy="17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9989"/>
            <a:ext cx="1998133" cy="3002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98" y="4987452"/>
            <a:ext cx="3081868" cy="189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067" y="4987452"/>
            <a:ext cx="2810933" cy="18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0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Rahhal</a:t>
            </a:r>
            <a:r>
              <a:rPr lang="en-US" sz="2800" dirty="0">
                <a:solidFill>
                  <a:schemeClr val="accent4"/>
                </a:solidFill>
              </a:rPr>
              <a:t>, et al. (2001) – </a:t>
            </a:r>
            <a:r>
              <a:rPr lang="en-US" dirty="0">
                <a:solidFill>
                  <a:schemeClr val="accent4"/>
                </a:solidFill>
              </a:rPr>
              <a:t>Results of </a:t>
            </a:r>
            <a:r>
              <a:rPr lang="en-US" sz="2800" dirty="0">
                <a:solidFill>
                  <a:schemeClr val="accent4"/>
                </a:solidFill>
              </a:rPr>
              <a:t>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815223"/>
            <a:ext cx="7399866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200" dirty="0"/>
              <a:t>What does Figure 1 tell us?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dirty="0"/>
              <a:t>Problems with the ‘blank’ response option?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30" y="1001206"/>
            <a:ext cx="6795170" cy="4400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5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6" y="274638"/>
            <a:ext cx="7636933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Rahhal</a:t>
            </a:r>
            <a:r>
              <a:rPr lang="en-US" sz="2800" dirty="0">
                <a:solidFill>
                  <a:schemeClr val="accent4"/>
                </a:solidFill>
              </a:rPr>
              <a:t>, et al. (2001) – Results of E2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6" y="984556"/>
            <a:ext cx="7636934" cy="5667812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endParaRPr lang="en-US" sz="2000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What does Figure 2 (above) tell us?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Does the pattern of data cause you any consternation?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Why aren’t ‘new’ items considered in the analyses?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How do the authors explain their data?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97" y="747491"/>
            <a:ext cx="6522403" cy="40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32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7281333" cy="70991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Expertise: Chase &amp; Simon (1973)</a:t>
            </a:r>
          </a:p>
        </p:txBody>
      </p:sp>
      <p:pic>
        <p:nvPicPr>
          <p:cNvPr id="13" name="Picture 12" descr="Screen Shot 2018-01-19 at 2.3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9" y="848034"/>
            <a:ext cx="6900333" cy="60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8" cy="70991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Theoretical explanations for expertise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1190188"/>
            <a:ext cx="7653867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Experts… </a:t>
            </a:r>
          </a:p>
          <a:p>
            <a:pPr marL="0" lvl="0" indent="0">
              <a:buNone/>
            </a:pPr>
            <a:r>
              <a:rPr lang="en-US" sz="2400" dirty="0"/>
              <a:t>			…are smarter.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lvl="0" indent="0">
              <a:buNone/>
            </a:pPr>
            <a:r>
              <a:rPr lang="en-US" sz="2400" dirty="0"/>
              <a:t>			…have better memories.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			…organize information differently. 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			…have developed task-oriented 					perceptual skills.  </a:t>
            </a:r>
          </a:p>
        </p:txBody>
      </p:sp>
    </p:spTree>
    <p:extLst>
      <p:ext uri="{BB962C8B-B14F-4D97-AF65-F5344CB8AC3E}">
        <p14:creationId xmlns:p14="http://schemas.microsoft.com/office/powerpoint/2010/main" val="4395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4"/>
                </a:solidFill>
              </a:rPr>
              <a:t>Reingold</a:t>
            </a:r>
            <a:r>
              <a:rPr lang="en-US" sz="2800" dirty="0">
                <a:solidFill>
                  <a:schemeClr val="accent4"/>
                </a:solidFill>
              </a:rPr>
              <a:t>, </a:t>
            </a:r>
            <a:r>
              <a:rPr lang="en-US" sz="2800" dirty="0" err="1">
                <a:solidFill>
                  <a:schemeClr val="accent4"/>
                </a:solidFill>
              </a:rPr>
              <a:t>Charness</a:t>
            </a:r>
            <a:r>
              <a:rPr lang="en-US" sz="2800" dirty="0">
                <a:solidFill>
                  <a:schemeClr val="accent4"/>
                </a:solidFill>
              </a:rPr>
              <a:t>, </a:t>
            </a:r>
            <a:r>
              <a:rPr lang="en-US" sz="2800" dirty="0" err="1">
                <a:solidFill>
                  <a:schemeClr val="accent4"/>
                </a:solidFill>
              </a:rPr>
              <a:t>Pamplun</a:t>
            </a:r>
            <a:r>
              <a:rPr lang="en-US" sz="2800" dirty="0">
                <a:solidFill>
                  <a:schemeClr val="accent4"/>
                </a:solidFill>
              </a:rPr>
              <a:t>, &amp; </a:t>
            </a:r>
            <a:r>
              <a:rPr lang="en-US" sz="2800" dirty="0" err="1">
                <a:solidFill>
                  <a:schemeClr val="accent4"/>
                </a:solidFill>
              </a:rPr>
              <a:t>Stampe</a:t>
            </a:r>
            <a:r>
              <a:rPr lang="en-US" sz="2800" dirty="0">
                <a:solidFill>
                  <a:schemeClr val="accent4"/>
                </a:solidFill>
              </a:rPr>
              <a:t> (2001)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984556"/>
            <a:ext cx="7704667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Theoretical Question:</a:t>
            </a:r>
            <a:r>
              <a:rPr lang="en-US" sz="2400" dirty="0"/>
              <a:t> What is the cause of expertise differences in memory?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Empirical Question:</a:t>
            </a:r>
            <a:r>
              <a:rPr lang="en-US" sz="2400" dirty="0"/>
              <a:t> Will the eye movements of expert and novice chess players differ when asked to study a chessboard?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Introduction</a:t>
            </a:r>
            <a:r>
              <a:rPr lang="en-US" sz="2400" dirty="0"/>
              <a:t>:</a:t>
            </a:r>
          </a:p>
          <a:p>
            <a:pPr marL="862013"/>
            <a:r>
              <a:rPr lang="en-US" sz="2400" dirty="0"/>
              <a:t>What is the seminal finding that RCPS explore?</a:t>
            </a:r>
          </a:p>
          <a:p>
            <a:pPr marL="862013"/>
            <a:r>
              <a:rPr lang="en-US" sz="2400" dirty="0"/>
              <a:t>How might Hoffman, et al. explain this result? </a:t>
            </a:r>
          </a:p>
        </p:txBody>
      </p:sp>
    </p:spTree>
    <p:extLst>
      <p:ext uri="{BB962C8B-B14F-4D97-AF65-F5344CB8AC3E}">
        <p14:creationId xmlns:p14="http://schemas.microsoft.com/office/powerpoint/2010/main" val="140324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Reingold</a:t>
            </a:r>
            <a:r>
              <a:rPr lang="en-US" sz="2800" dirty="0">
                <a:solidFill>
                  <a:schemeClr val="accent4"/>
                </a:solidFill>
              </a:rPr>
              <a:t>, et al. (2001):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653867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Procedure</a:t>
            </a:r>
            <a:r>
              <a:rPr lang="en-US" sz="2400" dirty="0"/>
              <a:t>: 	</a:t>
            </a:r>
          </a:p>
          <a:p>
            <a:pPr marL="958850" lvl="0">
              <a:lnSpc>
                <a:spcPct val="100000"/>
              </a:lnSpc>
            </a:pPr>
            <a:r>
              <a:rPr lang="en-US" sz="2200" dirty="0"/>
              <a:t>Gaze Contingent Window</a:t>
            </a:r>
          </a:p>
          <a:p>
            <a:pPr marL="958850" lvl="0">
              <a:lnSpc>
                <a:spcPct val="100000"/>
              </a:lnSpc>
            </a:pPr>
            <a:r>
              <a:rPr lang="en-US" sz="2200" dirty="0"/>
              <a:t>Randomization</a:t>
            </a:r>
          </a:p>
          <a:p>
            <a:pPr marL="0" indent="0">
              <a:buNone/>
            </a:pPr>
            <a:r>
              <a:rPr lang="en-US" sz="2400" b="1" i="1" dirty="0"/>
              <a:t>Independent Variables</a:t>
            </a:r>
            <a:endParaRPr lang="en-US" sz="2400" b="1" dirty="0"/>
          </a:p>
          <a:p>
            <a:pPr marL="1016000" lvl="0">
              <a:lnSpc>
                <a:spcPct val="100000"/>
              </a:lnSpc>
            </a:pPr>
            <a:r>
              <a:rPr lang="en-US" sz="2200" dirty="0"/>
              <a:t>Experts vs. Novices</a:t>
            </a:r>
          </a:p>
          <a:p>
            <a:pPr marL="1016000" lvl="0">
              <a:lnSpc>
                <a:spcPct val="100000"/>
              </a:lnSpc>
            </a:pPr>
            <a:r>
              <a:rPr lang="en-US" sz="2200" dirty="0"/>
              <a:t>Random vs. Ordered</a:t>
            </a:r>
          </a:p>
          <a:p>
            <a:pPr marL="1016000" lvl="0">
              <a:lnSpc>
                <a:spcPct val="100000"/>
              </a:lnSpc>
            </a:pPr>
            <a:r>
              <a:rPr lang="en-US" sz="2200" dirty="0"/>
              <a:t>Symbols vs. Letters</a:t>
            </a:r>
          </a:p>
          <a:p>
            <a:pPr marL="0" indent="0">
              <a:buNone/>
            </a:pPr>
            <a:r>
              <a:rPr lang="en-US" sz="2400" b="1" i="1" dirty="0"/>
              <a:t>Dependent Variables</a:t>
            </a:r>
            <a:endParaRPr lang="en-US" sz="2400" b="1" dirty="0"/>
          </a:p>
          <a:p>
            <a:pPr marL="1016000" lvl="0">
              <a:lnSpc>
                <a:spcPct val="100000"/>
              </a:lnSpc>
            </a:pPr>
            <a:r>
              <a:rPr lang="en-US" sz="2200" dirty="0"/>
              <a:t>Change Detection</a:t>
            </a:r>
          </a:p>
          <a:p>
            <a:pPr marL="1016000">
              <a:lnSpc>
                <a:spcPct val="100000"/>
              </a:lnSpc>
            </a:pPr>
            <a:r>
              <a:rPr lang="en-US" sz="2200" dirty="0"/>
              <a:t>Check Detection </a:t>
            </a:r>
          </a:p>
        </p:txBody>
      </p:sp>
      <p:pic>
        <p:nvPicPr>
          <p:cNvPr id="4" name="Picture 3" descr="Screen Shot 2018-04-15 at 2.1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30" y="3823100"/>
            <a:ext cx="2890870" cy="3034899"/>
          </a:xfrm>
          <a:prstGeom prst="rect">
            <a:avLst/>
          </a:prstGeom>
        </p:spPr>
      </p:pic>
      <p:pic>
        <p:nvPicPr>
          <p:cNvPr id="5" name="Picture 4" descr="Screen Shot 2018-04-15 at 2.1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20" y="808238"/>
            <a:ext cx="2861679" cy="30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Cognitive Gerontology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238" y="984556"/>
            <a:ext cx="7227518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Write down 5 words that come to mind when you think about aging: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Two important points: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Younger adults frequently make the same errors as older adults.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Stereotypes about aging are culturally-determined</a:t>
            </a:r>
          </a:p>
          <a:p>
            <a:pPr marL="688975" lvl="0"/>
            <a:r>
              <a:rPr lang="en-US" sz="2000" dirty="0"/>
              <a:t>Asian aging stereotypes are very different…and…</a:t>
            </a:r>
          </a:p>
          <a:p>
            <a:pPr marL="688975"/>
            <a:r>
              <a:rPr lang="en-US" sz="2000" dirty="0"/>
              <a:t>Older adults raised in Asian cultures show smaller cognitive declines than those raised in Western cultures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468" y="1448889"/>
            <a:ext cx="4787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Reingold</a:t>
            </a:r>
            <a:r>
              <a:rPr lang="en-US" sz="2800" dirty="0">
                <a:solidFill>
                  <a:schemeClr val="accent4"/>
                </a:solidFill>
              </a:rPr>
              <a:t>, et al. (2001): Change detection results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8" y="984556"/>
            <a:ext cx="8006421" cy="566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233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6" y="274638"/>
            <a:ext cx="7636933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Reingold</a:t>
            </a:r>
            <a:r>
              <a:rPr lang="en-US" sz="2800" dirty="0">
                <a:solidFill>
                  <a:schemeClr val="accent4"/>
                </a:solidFill>
              </a:rPr>
              <a:t>, et al. (2001): Check detection results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6" y="984556"/>
            <a:ext cx="8542738" cy="566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225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6" y="274638"/>
            <a:ext cx="7687733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Reingold</a:t>
            </a:r>
            <a:r>
              <a:rPr lang="en-US" sz="2800" dirty="0">
                <a:solidFill>
                  <a:schemeClr val="accent4"/>
                </a:solidFill>
              </a:rPr>
              <a:t>, et al. (2001):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6" y="984556"/>
            <a:ext cx="7247467" cy="5667812"/>
          </a:xfrm>
        </p:spPr>
        <p:txBody>
          <a:bodyPr anchor="t"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What do the authors mean by foveal and parafoveal regions of visual space?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Are expertise effects in memory purely a memory phenomenon?  Are they purely a perceptual phenomenon?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How can experts have greater spans, but only when viewing meaningful arrangements of pieces?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How might you design an experiment to investigate this question further? </a:t>
            </a:r>
          </a:p>
        </p:txBody>
      </p:sp>
    </p:spTree>
    <p:extLst>
      <p:ext uri="{BB962C8B-B14F-4D97-AF65-F5344CB8AC3E}">
        <p14:creationId xmlns:p14="http://schemas.microsoft.com/office/powerpoint/2010/main" val="408814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274638"/>
            <a:ext cx="7722296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Age differences in cognition: culture or biology?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504" y="984556"/>
            <a:ext cx="7722296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One of the broadest, most common results in the cognitive gerontology literature is that, relative to younger adults, older adults perform worse on most – but not all – tasks.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83553"/>
              </p:ext>
            </p:extLst>
          </p:nvPr>
        </p:nvGraphicFramePr>
        <p:xfrm>
          <a:off x="1096333" y="2926519"/>
          <a:ext cx="6753749" cy="430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96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34" y="274638"/>
            <a:ext cx="7659666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Age differences in working memory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34" y="984556"/>
            <a:ext cx="7659666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Working Memory </a:t>
            </a:r>
            <a:r>
              <a:rPr lang="en-US" sz="2400" dirty="0"/>
              <a:t>-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Age differences on span tasks: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Digit Span Task</a:t>
            </a:r>
            <a:r>
              <a:rPr lang="en-US" sz="2400" dirty="0"/>
              <a:t>:</a:t>
            </a:r>
          </a:p>
          <a:p>
            <a:pPr lvl="2"/>
            <a:r>
              <a:rPr lang="en-US" sz="2200" dirty="0"/>
              <a:t>4   9   5   6   1   8   3   6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Word Span Task</a:t>
            </a:r>
            <a:r>
              <a:rPr lang="en-US" sz="2400" dirty="0"/>
              <a:t>:</a:t>
            </a:r>
          </a:p>
          <a:p>
            <a:pPr lvl="2"/>
            <a:r>
              <a:rPr lang="en-US" sz="2200" dirty="0"/>
              <a:t>hat   baby   closet   mouse   book   pencil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Reading Span Task</a:t>
            </a:r>
            <a:r>
              <a:rPr lang="en-US" sz="2400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67" y="771614"/>
            <a:ext cx="4385709" cy="25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Theoretical explanations for age differences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672192" cy="5667812"/>
          </a:xfrm>
        </p:spPr>
        <p:txBody>
          <a:bodyPr anchor="t">
            <a:noAutofit/>
          </a:bodyPr>
          <a:lstStyle/>
          <a:p>
            <a:pPr marL="457200" indent="-457200">
              <a:buAutoNum type="arabicParenR"/>
            </a:pPr>
            <a:r>
              <a:rPr lang="en-US" sz="2400" b="1" i="1" dirty="0"/>
              <a:t>Capacity</a:t>
            </a:r>
            <a:r>
              <a:rPr lang="en-US" sz="2400" dirty="0"/>
              <a:t> – </a:t>
            </a:r>
          </a:p>
          <a:p>
            <a:pPr lvl="1"/>
            <a:r>
              <a:rPr lang="en-US" sz="2200" dirty="0"/>
              <a:t>OA have limited capacity.  Cannot simultaneously juggle as much information/as many tasks as YA.</a:t>
            </a:r>
          </a:p>
          <a:p>
            <a:pPr lvl="1"/>
            <a:r>
              <a:rPr lang="en-US" sz="2200" dirty="0"/>
              <a:t>Evidence:  Span tasks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818"/>
            <a:ext cx="5817350" cy="3871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50" y="2986818"/>
            <a:ext cx="3493906" cy="38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Theoretical explanations for age differences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2587512"/>
            <a:ext cx="7709770" cy="416401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2) </a:t>
            </a:r>
            <a:r>
              <a:rPr lang="en-US" sz="2400" b="1" i="1" dirty="0"/>
              <a:t>Speed</a:t>
            </a:r>
            <a:r>
              <a:rPr lang="en-US" sz="2400" dirty="0"/>
              <a:t> – </a:t>
            </a:r>
          </a:p>
          <a:p>
            <a:pPr lvl="1"/>
            <a:r>
              <a:rPr lang="en-US" sz="2200" dirty="0"/>
              <a:t>Younger brains work faster than older brains.</a:t>
            </a:r>
          </a:p>
          <a:p>
            <a:pPr lvl="1"/>
            <a:r>
              <a:rPr lang="en-US" sz="2200" dirty="0"/>
              <a:t>Evidence</a:t>
            </a:r>
            <a:r>
              <a:rPr lang="en-US" sz="2200" b="1" dirty="0"/>
              <a:t>:</a:t>
            </a:r>
            <a:r>
              <a:rPr lang="en-US" sz="2200" dirty="0"/>
              <a:t>  simple arithmetic</a:t>
            </a:r>
          </a:p>
          <a:p>
            <a:pPr marL="404813" indent="-404813">
              <a:buNone/>
            </a:pPr>
            <a:r>
              <a:rPr lang="en-US" sz="2400" dirty="0"/>
              <a:t>AND: there is a high correlation between speed based-tasks and more complex cognitive tasks.</a:t>
            </a:r>
            <a:endParaRPr lang="en-US" sz="1800" b="1" i="1" dirty="0"/>
          </a:p>
          <a:p>
            <a:pPr marL="0" indent="0">
              <a:buNone/>
            </a:pPr>
            <a:r>
              <a:rPr lang="en-US" sz="1800" b="1" i="1" dirty="0"/>
              <a:t>Problem:</a:t>
            </a:r>
            <a:r>
              <a:rPr lang="en-US" sz="1800" dirty="0"/>
              <a:t> There is also a high correlation between complex cognitive tasks and…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30" y="984556"/>
            <a:ext cx="3369832" cy="2312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503" y="984556"/>
            <a:ext cx="3099727" cy="23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Theoretical explanations for age differences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672192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i="1" dirty="0"/>
              <a:t>Inhibition </a:t>
            </a:r>
            <a:r>
              <a:rPr lang="en-US" sz="2400" dirty="0"/>
              <a:t>– the ability to screen irrelevant information from consciousness.  OA are worse at inhibition tasks relative to YA.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20850"/>
              </p:ext>
            </p:extLst>
          </p:nvPr>
        </p:nvGraphicFramePr>
        <p:xfrm>
          <a:off x="2994005" y="2850197"/>
          <a:ext cx="3713398" cy="3200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5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List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0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A80612-796C-924D-AF72-C247597C1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20716"/>
              </p:ext>
            </p:extLst>
          </p:nvPr>
        </p:nvGraphicFramePr>
        <p:xfrm>
          <a:off x="2994005" y="2856986"/>
          <a:ext cx="3713398" cy="3200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5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List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street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Theoretical explanations for age differences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672192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i="1" dirty="0"/>
              <a:t>Inhibition </a:t>
            </a:r>
            <a:r>
              <a:rPr lang="en-US" sz="2400" dirty="0"/>
              <a:t>– </a:t>
            </a:r>
            <a:r>
              <a:rPr lang="en-US" sz="2400" b="1" i="1" dirty="0"/>
              <a:t>Directed Forgetting Paradigm</a:t>
            </a:r>
          </a:p>
          <a:p>
            <a:pPr lvl="1"/>
            <a:r>
              <a:rPr lang="en-US" sz="2200" dirty="0"/>
              <a:t>OA show worse memory for List 2.</a:t>
            </a:r>
          </a:p>
          <a:p>
            <a:pPr lvl="1"/>
            <a:r>
              <a:rPr lang="en-US" sz="2200" dirty="0"/>
              <a:t>Incorrectly intrude more List 1 items.</a:t>
            </a:r>
          </a:p>
        </p:txBody>
      </p:sp>
    </p:spTree>
    <p:extLst>
      <p:ext uri="{BB962C8B-B14F-4D97-AF65-F5344CB8AC3E}">
        <p14:creationId xmlns:p14="http://schemas.microsoft.com/office/powerpoint/2010/main" val="407061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{58528F7E-9389-224B-B9F7-6A9643BD8AE6}tf16401378</Template>
  <TotalTime>4330</TotalTime>
  <Words>1538</Words>
  <Application>Microsoft Macintosh PowerPoint</Application>
  <PresentationFormat>On-screen Show (4:3)</PresentationFormat>
  <Paragraphs>272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MS Shell Dlg 2</vt:lpstr>
      <vt:lpstr>Wingdings</vt:lpstr>
      <vt:lpstr>Wingdings 3</vt:lpstr>
      <vt:lpstr>Madison</vt:lpstr>
      <vt:lpstr>Individual Differences –  Culture, Aging, and Expertise</vt:lpstr>
      <vt:lpstr>Outline: IDs – Aging and Expertise</vt:lpstr>
      <vt:lpstr>Cognitive Gerontology</vt:lpstr>
      <vt:lpstr>Age differences in cognition: culture or biology?</vt:lpstr>
      <vt:lpstr>Age differences in working memory</vt:lpstr>
      <vt:lpstr>Theoretical explanations for age differences</vt:lpstr>
      <vt:lpstr>Theoretical explanations for age differences</vt:lpstr>
      <vt:lpstr>Theoretical explanations for age differences</vt:lpstr>
      <vt:lpstr>Theoretical explanations for age differences</vt:lpstr>
      <vt:lpstr>Age differences in episodic memory</vt:lpstr>
      <vt:lpstr>Age differences in spatial memory</vt:lpstr>
      <vt:lpstr>Age differences in source monitoring</vt:lpstr>
      <vt:lpstr>Age differences in prospective memory</vt:lpstr>
      <vt:lpstr>Age differences in prospective memory</vt:lpstr>
      <vt:lpstr>Good news: it isn’t all downhill</vt:lpstr>
      <vt:lpstr>Good news: it isn’t all downhill</vt:lpstr>
      <vt:lpstr>More reasons to be hopeful</vt:lpstr>
      <vt:lpstr>More reasons to be hopeful</vt:lpstr>
      <vt:lpstr>Non-biological explanations for aging</vt:lpstr>
      <vt:lpstr>Non-biological explanations for aging</vt:lpstr>
      <vt:lpstr>Stereotype threat and cognitive gerontology</vt:lpstr>
      <vt:lpstr>Rahhal, Hasher, &amp; Colcombe (2001)</vt:lpstr>
      <vt:lpstr>Rahhal, Hasher, &amp; Colcombe (2001): Method</vt:lpstr>
      <vt:lpstr>Rahhal, et al. (2001) – Results of E1</vt:lpstr>
      <vt:lpstr>Rahhal, et al. (2001) – Results of E2</vt:lpstr>
      <vt:lpstr>Expertise: Chase &amp; Simon (1973)</vt:lpstr>
      <vt:lpstr>Theoretical explanations for expertise differences</vt:lpstr>
      <vt:lpstr>Reingold, Charness, Pamplun, &amp; Stampe (2001)</vt:lpstr>
      <vt:lpstr>Reingold, et al. (2001): Method</vt:lpstr>
      <vt:lpstr>Reingold, et al. (2001): Change detection results</vt:lpstr>
      <vt:lpstr>Reingold, et al. (2001): Check detection results</vt:lpstr>
      <vt:lpstr>Reingold, et al. (2001): Discussion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Cognition!</dc:title>
  <dc:creator>Matthew Schulkind</dc:creator>
  <cp:lastModifiedBy>Microsoft Office User</cp:lastModifiedBy>
  <cp:revision>252</cp:revision>
  <dcterms:created xsi:type="dcterms:W3CDTF">2018-01-04T15:50:01Z</dcterms:created>
  <dcterms:modified xsi:type="dcterms:W3CDTF">2023-02-08T23:56:30Z</dcterms:modified>
</cp:coreProperties>
</file>