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256" r:id="rId2"/>
    <p:sldId id="281" r:id="rId3"/>
    <p:sldId id="521" r:id="rId4"/>
    <p:sldId id="282" r:id="rId5"/>
    <p:sldId id="377" r:id="rId6"/>
    <p:sldId id="505" r:id="rId7"/>
    <p:sldId id="321" r:id="rId8"/>
    <p:sldId id="484" r:id="rId9"/>
    <p:sldId id="485" r:id="rId10"/>
    <p:sldId id="522" r:id="rId11"/>
    <p:sldId id="498" r:id="rId12"/>
    <p:sldId id="486" r:id="rId13"/>
    <p:sldId id="506" r:id="rId14"/>
    <p:sldId id="575" r:id="rId15"/>
    <p:sldId id="576" r:id="rId16"/>
    <p:sldId id="578" r:id="rId17"/>
    <p:sldId id="577" r:id="rId18"/>
    <p:sldId id="528" r:id="rId19"/>
    <p:sldId id="530" r:id="rId20"/>
    <p:sldId id="580" r:id="rId21"/>
    <p:sldId id="581" r:id="rId22"/>
    <p:sldId id="582" r:id="rId23"/>
    <p:sldId id="584" r:id="rId24"/>
    <p:sldId id="583" r:id="rId25"/>
    <p:sldId id="58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97"/>
  </p:normalViewPr>
  <p:slideViewPr>
    <p:cSldViewPr snapToGrid="0" snapToObjects="1">
      <p:cViewPr varScale="1">
        <p:scale>
          <a:sx n="119" d="100"/>
          <a:sy n="119" d="100"/>
        </p:scale>
        <p:origin x="12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0CF02-AEC0-9E4A-96AF-5998456A1E42}" type="datetimeFigureOut">
              <a:rPr lang="en-US" smtClean="0"/>
              <a:t>5/2/24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25146-8046-794E-B56D-0C82C8A5BC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7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2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82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56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39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41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59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36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2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8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1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29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9113" indent="-519113">
              <a:buNone/>
            </a:pPr>
            <a:endParaRPr lang="en-US" sz="12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82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9113" indent="-519113">
              <a:buNone/>
            </a:pPr>
            <a:endParaRPr lang="en-US" dirty="0"/>
          </a:p>
          <a:p>
            <a:pPr marL="519113" indent="-519113">
              <a:buNone/>
            </a:pPr>
            <a:endParaRPr lang="en-US" dirty="0"/>
          </a:p>
          <a:p>
            <a:pPr marL="519113" indent="-519113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84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9113" indent="-51911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86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9113" indent="-51911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E25146-8046-794E-B56D-0C82C8A5BC9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3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5898825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906359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3428999"/>
            <a:ext cx="4138550" cy="2268559"/>
          </a:xfrm>
        </p:spPr>
        <p:txBody>
          <a:bodyPr anchor="t">
            <a:normAutofit/>
          </a:bodyPr>
          <a:lstStyle>
            <a:lvl1pPr algn="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1292" y="2268787"/>
            <a:ext cx="3966114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5/2/24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41440" y="3262168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6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808057"/>
            <a:ext cx="5885350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0792" y="2049878"/>
            <a:ext cx="5723414" cy="40000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5/2/24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8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7688343" y="480678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9317" y="805818"/>
            <a:ext cx="99488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4598" y="970410"/>
            <a:ext cx="4715441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5/2/24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5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5/2/24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8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3199028"/>
            <a:ext cx="5967420" cy="1372971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131" y="2272143"/>
            <a:ext cx="5803294" cy="926885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5/2/24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44924" y="3023993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44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6" y="805818"/>
            <a:ext cx="5882780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5406" y="2056800"/>
            <a:ext cx="285554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679" y="2056800"/>
            <a:ext cx="2859527" cy="399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5/2/24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99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589" y="805818"/>
            <a:ext cx="5880617" cy="107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89" y="2054563"/>
            <a:ext cx="2857364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2510" y="2851330"/>
            <a:ext cx="2858443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679" y="2054563"/>
            <a:ext cx="285952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84680" y="2851330"/>
            <a:ext cx="2859526" cy="3198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5/2/24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50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651862" y="636541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5/2/24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3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5/2/24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3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83" y="1296618"/>
            <a:ext cx="2120703" cy="1889075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8538" y="805818"/>
            <a:ext cx="375566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2" y="3186155"/>
            <a:ext cx="2120703" cy="2386397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5/2/24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2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07534" y="0"/>
            <a:ext cx="7315560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32116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179466" y="1127642"/>
            <a:ext cx="31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6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82987" y="3229"/>
            <a:ext cx="3727769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671" y="1296618"/>
            <a:ext cx="2603212" cy="188630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84" y="3182928"/>
            <a:ext cx="2603794" cy="2386394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B8D5-0773-A440-88FF-E76245D0C43E}" type="datetimeFigureOut">
              <a:rPr lang="en-US" smtClean="0"/>
              <a:t>5/2/24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1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0" y="2912532"/>
            <a:ext cx="7772939" cy="3945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61317" y="808057"/>
            <a:ext cx="587801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6236" y="2049878"/>
            <a:ext cx="5713092" cy="40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28294" y="5272451"/>
            <a:ext cx="2662729" cy="179188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AC5B8D5-0773-A440-88FF-E76245D0C43E}" type="datetimeFigureOut">
              <a:rPr lang="en-US" smtClean="0"/>
              <a:t>5/2/24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58177" y="3658900"/>
            <a:ext cx="5885352" cy="183663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136" y="164594"/>
            <a:ext cx="638312" cy="322850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66866-50FD-314E-911B-D3081AD8C2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44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22576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Boy2zCpn_m_/?utm_source=ig_emb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026" y="2180529"/>
            <a:ext cx="7772400" cy="190369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Individual Differences – </a:t>
            </a:r>
            <a:br>
              <a:rPr lang="en-US" dirty="0"/>
            </a:br>
            <a:r>
              <a:rPr lang="en-US" dirty="0"/>
              <a:t>Culture, Aging, and Exp</a:t>
            </a:r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ertise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095" y="5398022"/>
            <a:ext cx="8153654" cy="1309619"/>
          </a:xfrm>
        </p:spPr>
        <p:txBody>
          <a:bodyPr>
            <a:normAutofit/>
          </a:bodyPr>
          <a:lstStyle/>
          <a:p>
            <a:pPr marL="571500" indent="-571500"/>
            <a:r>
              <a:rPr lang="en-US" dirty="0"/>
              <a:t>No quote…yet.</a:t>
            </a:r>
          </a:p>
        </p:txBody>
      </p:sp>
      <p:pic>
        <p:nvPicPr>
          <p:cNvPr id="1028" name="Picture 4" descr="Image result for culture">
            <a:extLst>
              <a:ext uri="{FF2B5EF4-FFF2-40B4-BE49-F238E27FC236}">
                <a16:creationId xmlns:a16="http://schemas.microsoft.com/office/drawing/2014/main" id="{2DF09360-8D54-2E4D-A325-2E206B802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0230"/>
            <a:ext cx="3141401" cy="31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ablo picasso">
            <a:extLst>
              <a:ext uri="{FF2B5EF4-FFF2-40B4-BE49-F238E27FC236}">
                <a16:creationId xmlns:a16="http://schemas.microsoft.com/office/drawing/2014/main" id="{F2745303-0634-BE42-A275-FA738D3BA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927" y="3720230"/>
            <a:ext cx="3137770" cy="31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xpertise">
            <a:extLst>
              <a:ext uri="{FF2B5EF4-FFF2-40B4-BE49-F238E27FC236}">
                <a16:creationId xmlns:a16="http://schemas.microsoft.com/office/drawing/2014/main" id="{3587F5DB-D68A-FD44-9240-135ADC012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58" y="6130"/>
            <a:ext cx="3244241" cy="230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7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66" y="274638"/>
            <a:ext cx="7687734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Emotion perception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066" y="984556"/>
            <a:ext cx="7298267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 err="1"/>
              <a:t>Dov</a:t>
            </a:r>
            <a:r>
              <a:rPr lang="en-US" sz="2400" dirty="0"/>
              <a:t> Cohen</a:t>
            </a:r>
            <a:endParaRPr lang="en-US" sz="2400" b="1" dirty="0"/>
          </a:p>
          <a:p>
            <a:pPr lvl="1"/>
            <a:r>
              <a:rPr lang="en-US" sz="2200" dirty="0"/>
              <a:t>Two people complete a task together.</a:t>
            </a:r>
            <a:endParaRPr lang="en-US" sz="2200" b="1" dirty="0"/>
          </a:p>
          <a:p>
            <a:pPr lvl="1"/>
            <a:r>
              <a:rPr lang="en-US" sz="2200" dirty="0"/>
              <a:t>The confederate acts like a jerk in an attempt to provoke a response from the subject.</a:t>
            </a:r>
            <a:endParaRPr lang="en-US" sz="2200" b="1" dirty="0"/>
          </a:p>
          <a:p>
            <a:pPr marL="404813" indent="-404813">
              <a:buNone/>
            </a:pPr>
            <a:r>
              <a:rPr lang="en-US" sz="2400" b="1" i="1" dirty="0"/>
              <a:t>Result #1:</a:t>
            </a:r>
            <a:r>
              <a:rPr lang="en-US" sz="2400" dirty="0"/>
              <a:t> </a:t>
            </a:r>
          </a:p>
          <a:p>
            <a:pPr lvl="1"/>
            <a:r>
              <a:rPr lang="en-US" sz="2200" dirty="0"/>
              <a:t>Southerners were much slower to show a reaction, but their reaction was much more violent / pronounced.</a:t>
            </a:r>
            <a:endParaRPr lang="en-US" sz="2200" b="1" dirty="0"/>
          </a:p>
          <a:p>
            <a:pPr marL="404813" indent="-404813">
              <a:buNone/>
            </a:pPr>
            <a:r>
              <a:rPr lang="en-US" sz="2400" b="1" i="1" dirty="0"/>
              <a:t>Result #2:</a:t>
            </a:r>
            <a:r>
              <a:rPr lang="en-US" sz="2400" dirty="0"/>
              <a:t> </a:t>
            </a:r>
          </a:p>
          <a:p>
            <a:pPr lvl="1"/>
            <a:r>
              <a:rPr lang="en-US" sz="2200" dirty="0"/>
              <a:t>Other subjects watched videotapes and were asked to assess the likelihood of strong response.  Southerners were much worse. 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7106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556" y="274638"/>
            <a:ext cx="7697244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Language as a cultural mediator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556" y="984556"/>
            <a:ext cx="7697244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Whorfian Hypothesis</a:t>
            </a:r>
            <a:r>
              <a:rPr lang="en-US" sz="2400" dirty="0"/>
              <a:t>  - </a:t>
            </a:r>
          </a:p>
          <a:p>
            <a:pPr lvl="1"/>
            <a:r>
              <a:rPr lang="en-US" sz="2200" dirty="0"/>
              <a:t>Language controls (constrains) thought.</a:t>
            </a:r>
            <a:r>
              <a:rPr lang="en-US" sz="2400" dirty="0"/>
              <a:t> 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2400" dirty="0"/>
              <a:t>______________________________________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/>
              <a:t>Linguistic Codability </a:t>
            </a:r>
            <a:r>
              <a:rPr lang="en-US" sz="2400" dirty="0"/>
              <a:t>– </a:t>
            </a:r>
          </a:p>
          <a:p>
            <a:pPr lvl="1"/>
            <a:r>
              <a:rPr lang="en-US" sz="2200" dirty="0"/>
              <a:t>memory and perception are influenced by the verbal labels we use to identify stimuli.  Shorter, more efficient codes tend to produce better memory / perception.</a:t>
            </a:r>
            <a:endParaRPr lang="en-US" sz="2200" b="1" dirty="0"/>
          </a:p>
          <a:p>
            <a:pPr lvl="1"/>
            <a:r>
              <a:rPr lang="en-US" sz="2200" b="1" dirty="0"/>
              <a:t>EX: </a:t>
            </a:r>
            <a:r>
              <a:rPr lang="en-US" sz="2200" dirty="0"/>
              <a:t>Color Naming studies</a:t>
            </a:r>
            <a:endParaRPr lang="en-US" sz="2200" b="1" dirty="0"/>
          </a:p>
          <a:p>
            <a:pPr lvl="1"/>
            <a:r>
              <a:rPr lang="en-US" sz="2200" dirty="0"/>
              <a:t>Jellybean studies </a:t>
            </a:r>
          </a:p>
          <a:p>
            <a:pPr lvl="1"/>
            <a:r>
              <a:rPr lang="en-US" sz="2200" dirty="0"/>
              <a:t>Person perception</a:t>
            </a:r>
          </a:p>
        </p:txBody>
      </p:sp>
    </p:spTree>
    <p:extLst>
      <p:ext uri="{BB962C8B-B14F-4D97-AF65-F5344CB8AC3E}">
        <p14:creationId xmlns:p14="http://schemas.microsoft.com/office/powerpoint/2010/main" val="399340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767080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Cultural differences in memory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984556"/>
            <a:ext cx="7281333" cy="5667812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i="1" dirty="0"/>
              <a:t>Spontaneous categorization </a:t>
            </a:r>
          </a:p>
          <a:p>
            <a:r>
              <a:rPr lang="en-US" sz="2200" dirty="0"/>
              <a:t>Developmental track across level of industrialization</a:t>
            </a:r>
            <a:endParaRPr lang="en-US" sz="22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Does this reflect different memory processes?  </a:t>
            </a:r>
            <a:endParaRPr lang="en-US" sz="2400" b="1" dirty="0"/>
          </a:p>
          <a:p>
            <a:pPr marL="750888" indent="-288925">
              <a:buNone/>
            </a:pPr>
            <a:r>
              <a:rPr lang="en-US" sz="2400" b="1" i="1" dirty="0"/>
              <a:t>Evidence:</a:t>
            </a:r>
            <a:r>
              <a:rPr lang="en-US" sz="2400" dirty="0"/>
              <a:t> </a:t>
            </a:r>
          </a:p>
          <a:p>
            <a:pPr marL="804863" indent="-342900"/>
            <a:r>
              <a:rPr lang="en-US" sz="2200" dirty="0"/>
              <a:t>When recall was prompted by category, performance showed the expected increase.</a:t>
            </a:r>
            <a:endParaRPr lang="en-US" sz="2200" b="1" dirty="0"/>
          </a:p>
          <a:p>
            <a:pPr marL="750888" indent="-288925">
              <a:buNone/>
            </a:pPr>
            <a:r>
              <a:rPr lang="en-US" sz="2400" b="1" i="1" dirty="0"/>
              <a:t>Interpretation:</a:t>
            </a:r>
            <a:r>
              <a:rPr lang="en-US" sz="2400" dirty="0"/>
              <a:t> </a:t>
            </a:r>
          </a:p>
          <a:p>
            <a:pPr marL="804863" indent="-342900"/>
            <a:r>
              <a:rPr lang="en-US" sz="2200" dirty="0"/>
              <a:t>Memory works the same way across cultures, but Western cultures induce more categorization.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557" y="0"/>
            <a:ext cx="2053443" cy="15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274638"/>
            <a:ext cx="7653867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Cultural differences in memory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2" y="984556"/>
            <a:ext cx="7653868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Related findings</a:t>
            </a:r>
            <a:r>
              <a:rPr lang="en-US" sz="2400" dirty="0"/>
              <a:t>:</a:t>
            </a:r>
            <a:endParaRPr lang="en-US" sz="2400" b="1" dirty="0"/>
          </a:p>
          <a:p>
            <a:pPr marL="461963" lvl="0" indent="0">
              <a:buNone/>
            </a:pPr>
            <a:r>
              <a:rPr lang="en-US" sz="2400" dirty="0"/>
              <a:t>Spontaneous categorization varies across level of industrialization: </a:t>
            </a:r>
            <a:r>
              <a:rPr lang="en-US" sz="2400" b="1" i="1" dirty="0"/>
              <a:t>structure</a:t>
            </a:r>
            <a:r>
              <a:rPr lang="en-US" sz="2400" dirty="0"/>
              <a:t> vs. </a:t>
            </a:r>
            <a:r>
              <a:rPr lang="en-US" sz="2400" b="1" i="1" dirty="0"/>
              <a:t>surface</a:t>
            </a:r>
            <a:r>
              <a:rPr lang="en-US" sz="2400" dirty="0"/>
              <a:t> </a:t>
            </a:r>
            <a:endParaRPr lang="en-US" sz="2400" b="1" dirty="0"/>
          </a:p>
          <a:p>
            <a:pPr lvl="2"/>
            <a:r>
              <a:rPr lang="en-US" sz="2200" dirty="0"/>
              <a:t>However, use structure when instructed or when culturally relevant</a:t>
            </a:r>
            <a:endParaRPr lang="en-US" sz="2200" b="1" dirty="0"/>
          </a:p>
          <a:p>
            <a:pPr lvl="2"/>
            <a:r>
              <a:rPr lang="en-US" sz="2200" dirty="0"/>
              <a:t>Interpretation: ‘Form Follows Function’</a:t>
            </a:r>
            <a:r>
              <a:rPr lang="en-US" sz="2000" dirty="0"/>
              <a:t> </a:t>
            </a:r>
            <a:endParaRPr lang="en-US" sz="2000" b="1" dirty="0"/>
          </a:p>
          <a:p>
            <a:pPr marL="404813" lvl="0" indent="0">
              <a:buNone/>
            </a:pPr>
            <a:r>
              <a:rPr lang="en-US" sz="2400" dirty="0"/>
              <a:t>Children raised in nomadic cultures do better on certain spatial memory tasks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Cultural </a:t>
            </a:r>
            <a:r>
              <a:rPr lang="en-US" sz="2400" b="1" i="1" dirty="0"/>
              <a:t>universality</a:t>
            </a:r>
            <a:r>
              <a:rPr lang="en-US" sz="2400" dirty="0"/>
              <a:t> vs. </a:t>
            </a:r>
            <a:r>
              <a:rPr lang="en-US" sz="2400" b="1" i="1" dirty="0"/>
              <a:t>relativism</a:t>
            </a:r>
            <a:r>
              <a:rPr lang="en-US" sz="2400" dirty="0"/>
              <a:t> – </a:t>
            </a:r>
          </a:p>
          <a:p>
            <a:pPr lvl="1"/>
            <a:r>
              <a:rPr lang="en-US" sz="2200" dirty="0"/>
              <a:t>common processes modified by culture vs. </a:t>
            </a:r>
          </a:p>
          <a:p>
            <a:pPr lvl="1"/>
            <a:r>
              <a:rPr lang="en-US" sz="2200" dirty="0"/>
              <a:t>different processes </a:t>
            </a: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406" y="0"/>
            <a:ext cx="2525302" cy="15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01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08" y="274638"/>
            <a:ext cx="7672192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Paolini</a:t>
            </a:r>
            <a:r>
              <a:rPr lang="en-US" sz="2800" dirty="0">
                <a:solidFill>
                  <a:schemeClr val="accent4"/>
                </a:solidFill>
              </a:rPr>
              <a:t>, et al. (2022): Intro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08" y="984556"/>
            <a:ext cx="7290296" cy="5873444"/>
          </a:xfrm>
        </p:spPr>
        <p:txBody>
          <a:bodyPr anchor="t">
            <a:noAutofit/>
          </a:bodyPr>
          <a:lstStyle/>
          <a:p>
            <a:pPr marL="519113" indent="-519113">
              <a:buNone/>
            </a:pPr>
            <a:r>
              <a:rPr lang="en-US" sz="2400" b="1" i="1" dirty="0"/>
              <a:t>Theoretical Question</a:t>
            </a:r>
            <a:r>
              <a:rPr lang="en-US" sz="2400" dirty="0"/>
              <a:t>:</a:t>
            </a:r>
            <a:br>
              <a:rPr lang="en-US" sz="2400" dirty="0"/>
            </a:br>
            <a:endParaRPr lang="en-US" sz="1000" b="1" i="1" dirty="0"/>
          </a:p>
          <a:p>
            <a:pPr marL="404813" indent="-404813">
              <a:buNone/>
            </a:pPr>
            <a:r>
              <a:rPr lang="en-US" sz="2400" b="1" i="1" dirty="0"/>
              <a:t>Empirical Question:</a:t>
            </a:r>
            <a:br>
              <a:rPr lang="en-US" sz="2400" b="1" i="1" dirty="0"/>
            </a:br>
            <a:endParaRPr lang="en-US" sz="1000" dirty="0"/>
          </a:p>
          <a:p>
            <a:pPr marL="0" indent="0">
              <a:buNone/>
            </a:pPr>
            <a:r>
              <a:rPr lang="en-US" sz="2400" b="1" i="1" dirty="0"/>
              <a:t>Introduction</a:t>
            </a:r>
            <a:r>
              <a:rPr lang="en-US" sz="2400" dirty="0"/>
              <a:t>:</a:t>
            </a:r>
          </a:p>
          <a:p>
            <a:pPr marL="804863" lvl="0">
              <a:lnSpc>
                <a:spcPct val="100000"/>
              </a:lnSpc>
            </a:pPr>
            <a:r>
              <a:rPr lang="en-US" sz="2200" dirty="0" err="1"/>
              <a:t>Cyberball</a:t>
            </a:r>
            <a:r>
              <a:rPr lang="en-US" sz="2200" dirty="0"/>
              <a:t> – It’s rough</a:t>
            </a:r>
          </a:p>
          <a:p>
            <a:pPr marL="804863" lvl="0">
              <a:lnSpc>
                <a:spcPct val="100000"/>
              </a:lnSpc>
            </a:pPr>
            <a:r>
              <a:rPr lang="en-US" sz="2200" dirty="0"/>
              <a:t>Being part of a stigmatized group heightens the typical response to social exclusion</a:t>
            </a:r>
          </a:p>
          <a:p>
            <a:pPr marL="866775">
              <a:lnSpc>
                <a:spcPct val="100000"/>
              </a:lnSpc>
            </a:pPr>
            <a:r>
              <a:rPr lang="en-US" sz="2400" dirty="0"/>
              <a:t>And/but exclusion by an in-group member elicits a stronger response</a:t>
            </a:r>
          </a:p>
          <a:p>
            <a:pPr marL="804863" lvl="0">
              <a:lnSpc>
                <a:spcPct val="100000"/>
              </a:lnSpc>
            </a:pPr>
            <a:r>
              <a:rPr lang="en-US" sz="2200" dirty="0"/>
              <a:t>Exclusion activates EF brain areas…</a:t>
            </a:r>
          </a:p>
          <a:p>
            <a:pPr marL="804863">
              <a:lnSpc>
                <a:spcPct val="100000"/>
              </a:lnSpc>
            </a:pPr>
            <a:r>
              <a:rPr lang="en-US" sz="2200" dirty="0"/>
              <a:t>And/but has paradoxical effects on cognition </a:t>
            </a:r>
          </a:p>
        </p:txBody>
      </p:sp>
    </p:spTree>
    <p:extLst>
      <p:ext uri="{BB962C8B-B14F-4D97-AF65-F5344CB8AC3E}">
        <p14:creationId xmlns:p14="http://schemas.microsoft.com/office/powerpoint/2010/main" val="1677113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08" y="274638"/>
            <a:ext cx="7672192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Paolini</a:t>
            </a:r>
            <a:r>
              <a:rPr lang="en-US" sz="2800" dirty="0">
                <a:solidFill>
                  <a:schemeClr val="accent4"/>
                </a:solidFill>
              </a:rPr>
              <a:t>, et al. (2022): Hypotheses and Method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08" y="984556"/>
            <a:ext cx="7290296" cy="5667812"/>
          </a:xfrm>
        </p:spPr>
        <p:txBody>
          <a:bodyPr anchor="t">
            <a:noAutofit/>
          </a:bodyPr>
          <a:lstStyle/>
          <a:p>
            <a:pPr marL="519113" indent="-519113">
              <a:buNone/>
            </a:pPr>
            <a:r>
              <a:rPr lang="en-US" sz="2400" b="1" i="1" dirty="0"/>
              <a:t>Stereotype Threat Hypothesis</a:t>
            </a:r>
            <a:endParaRPr lang="en-US" sz="2400" dirty="0"/>
          </a:p>
          <a:p>
            <a:pPr marL="519113" indent="-519113">
              <a:buNone/>
            </a:pPr>
            <a:r>
              <a:rPr lang="en-US" sz="2400" b="1" i="1" dirty="0"/>
              <a:t>Method:</a:t>
            </a:r>
          </a:p>
          <a:p>
            <a:pPr marL="804863" lvl="0">
              <a:lnSpc>
                <a:spcPct val="100000"/>
              </a:lnSpc>
            </a:pPr>
            <a:r>
              <a:rPr lang="en-US" sz="2200" dirty="0"/>
              <a:t>Recruited self-reported heterosexual and not-heterosexual men</a:t>
            </a:r>
          </a:p>
          <a:p>
            <a:pPr marL="804863" lvl="0">
              <a:lnSpc>
                <a:spcPct val="100000"/>
              </a:lnSpc>
            </a:pPr>
            <a:r>
              <a:rPr lang="en-US" sz="2200" dirty="0"/>
              <a:t>Told that the experiment dealt with attitudes about social issues including sexual orientation</a:t>
            </a:r>
          </a:p>
          <a:p>
            <a:pPr marL="804863" lvl="0">
              <a:lnSpc>
                <a:spcPct val="100000"/>
              </a:lnSpc>
            </a:pPr>
            <a:r>
              <a:rPr lang="en-US" sz="2200" dirty="0"/>
              <a:t>Played CYBERBALL</a:t>
            </a:r>
          </a:p>
          <a:p>
            <a:pPr marL="804863" lvl="0">
              <a:lnSpc>
                <a:spcPct val="100000"/>
              </a:lnSpc>
            </a:pPr>
            <a:r>
              <a:rPr lang="en-US" sz="2200" dirty="0"/>
              <a:t>Then completed an OSPAN task.</a:t>
            </a:r>
          </a:p>
          <a:p>
            <a:pPr marL="804863" lvl="0">
              <a:lnSpc>
                <a:spcPct val="100000"/>
              </a:lnSpc>
            </a:pPr>
            <a:r>
              <a:rPr lang="en-US" sz="2200" dirty="0"/>
              <a:t>Followed by a manipulation check</a:t>
            </a:r>
          </a:p>
        </p:txBody>
      </p:sp>
      <p:pic>
        <p:nvPicPr>
          <p:cNvPr id="2050" name="Picture 2" descr="Description of the Operation Span task | Download Scientific Diagram">
            <a:extLst>
              <a:ext uri="{FF2B5EF4-FFF2-40B4-BE49-F238E27FC236}">
                <a16:creationId xmlns:a16="http://schemas.microsoft.com/office/drawing/2014/main" id="{63C5F35A-FFCF-F509-227D-497B4B747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9144000" cy="557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rent Excluded My Kid">
            <a:extLst>
              <a:ext uri="{FF2B5EF4-FFF2-40B4-BE49-F238E27FC236}">
                <a16:creationId xmlns:a16="http://schemas.microsoft.com/office/drawing/2014/main" id="{FED2D291-22DC-DEA6-4207-A55C27F8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0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5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08" y="274638"/>
            <a:ext cx="7672192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Paolini</a:t>
            </a:r>
            <a:r>
              <a:rPr lang="en-US" sz="2800" dirty="0">
                <a:solidFill>
                  <a:schemeClr val="accent4"/>
                </a:solidFill>
              </a:rPr>
              <a:t>, et al. (2022):Results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08" y="984556"/>
            <a:ext cx="7290296" cy="5667812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Manipulation check: was it effective?</a:t>
            </a:r>
          </a:p>
          <a:p>
            <a:pPr lvl="1"/>
            <a:r>
              <a:rPr lang="en-US" sz="2000" dirty="0"/>
              <a:t>Main effect of </a:t>
            </a:r>
            <a:r>
              <a:rPr lang="en-US" sz="2000" dirty="0" err="1"/>
              <a:t>Cyberball</a:t>
            </a:r>
            <a:endParaRPr lang="en-US" sz="2000" dirty="0"/>
          </a:p>
          <a:p>
            <a:pPr lvl="1"/>
            <a:r>
              <a:rPr lang="en-US" sz="2000" dirty="0"/>
              <a:t>No main effect of sexual orientation </a:t>
            </a:r>
          </a:p>
          <a:p>
            <a:pPr lvl="1"/>
            <a:r>
              <a:rPr lang="en-US" sz="2000" dirty="0"/>
              <a:t>No interaction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Main research question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marL="795338" lvl="1" indent="-45720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BA8F09-7EED-CC40-6B92-8741118F5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08" y="0"/>
            <a:ext cx="6364453" cy="483533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ADE8B040-7B79-9984-8541-DE0750B88F15}"/>
              </a:ext>
            </a:extLst>
          </p:cNvPr>
          <p:cNvSpPr/>
          <p:nvPr/>
        </p:nvSpPr>
        <p:spPr>
          <a:xfrm>
            <a:off x="2549562" y="484094"/>
            <a:ext cx="516367" cy="1721224"/>
          </a:xfrm>
          <a:prstGeom prst="fram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C43F424-AC12-B12E-EDE3-BA4DD0275A47}"/>
              </a:ext>
            </a:extLst>
          </p:cNvPr>
          <p:cNvSpPr/>
          <p:nvPr/>
        </p:nvSpPr>
        <p:spPr>
          <a:xfrm>
            <a:off x="5466677" y="274638"/>
            <a:ext cx="516367" cy="2468881"/>
          </a:xfrm>
          <a:prstGeom prst="fra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08" y="274638"/>
            <a:ext cx="7672192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>
                <a:solidFill>
                  <a:schemeClr val="accent4"/>
                </a:solidFill>
              </a:rPr>
              <a:t>Paolini</a:t>
            </a:r>
            <a:r>
              <a:rPr lang="en-US" sz="2800" dirty="0">
                <a:solidFill>
                  <a:schemeClr val="accent4"/>
                </a:solidFill>
              </a:rPr>
              <a:t>, et al. (2022): Discussion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08" y="984556"/>
            <a:ext cx="7290296" cy="5667812"/>
          </a:xfrm>
        </p:spPr>
        <p:txBody>
          <a:bodyPr anchor="t">
            <a:noAutofit/>
          </a:bodyPr>
          <a:lstStyle/>
          <a:p>
            <a:pPr marL="519113" indent="-519113">
              <a:buFont typeface="+mj-lt"/>
              <a:buAutoNum type="arabicPeriod"/>
            </a:pPr>
            <a:r>
              <a:rPr lang="en-US" sz="2400" dirty="0"/>
              <a:t>Glass half full: sexual orientation differences only observed in exclusion condition</a:t>
            </a:r>
          </a:p>
          <a:p>
            <a:pPr marL="519113" indent="-519113">
              <a:buFont typeface="+mj-lt"/>
              <a:buAutoNum type="arabicPeriod"/>
            </a:pPr>
            <a:r>
              <a:rPr lang="en-US" sz="2400" dirty="0"/>
              <a:t>Glass half empty: no significant differences due to </a:t>
            </a:r>
            <a:r>
              <a:rPr lang="en-US" sz="2400" dirty="0" err="1"/>
              <a:t>Cyberball</a:t>
            </a:r>
            <a:r>
              <a:rPr lang="en-US" sz="2400" dirty="0"/>
              <a:t> in non-heterosexual group.</a:t>
            </a:r>
          </a:p>
          <a:p>
            <a:pPr marL="519113" indent="-519113">
              <a:buFont typeface="+mj-lt"/>
              <a:buAutoNum type="arabicPeriod"/>
            </a:pPr>
            <a:r>
              <a:rPr lang="en-US" sz="2400" dirty="0"/>
              <a:t>Subjects did not know if they were being in/excluded by in/out-group.</a:t>
            </a:r>
          </a:p>
          <a:p>
            <a:pPr marL="519113" indent="-519113">
              <a:buFont typeface="+mj-lt"/>
              <a:buAutoNum type="arabicPeriod"/>
            </a:pPr>
            <a:r>
              <a:rPr lang="en-US" sz="2400" dirty="0"/>
              <a:t>Self-producing cycle</a:t>
            </a:r>
          </a:p>
          <a:p>
            <a:pPr marL="519113" indent="-519113">
              <a:buFont typeface="+mj-lt"/>
              <a:buAutoNum type="arabicPeriod"/>
            </a:pPr>
            <a:r>
              <a:rPr lang="en-US" sz="2400" dirty="0"/>
              <a:t>Authors’ limitations.  Others?</a:t>
            </a:r>
          </a:p>
          <a:p>
            <a:pPr marL="519113" indent="-519113">
              <a:buFont typeface="+mj-lt"/>
              <a:buAutoNum type="arabicPeriod"/>
            </a:pPr>
            <a:r>
              <a:rPr lang="en-US" sz="2400" dirty="0"/>
              <a:t>Are you concerned that the subjects were told that sexual orientation was central to the study?</a:t>
            </a:r>
          </a:p>
        </p:txBody>
      </p:sp>
    </p:spTree>
    <p:extLst>
      <p:ext uri="{BB962C8B-B14F-4D97-AF65-F5344CB8AC3E}">
        <p14:creationId xmlns:p14="http://schemas.microsoft.com/office/powerpoint/2010/main" val="3842222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274638"/>
            <a:ext cx="7653867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Cultural differences in AM: Wang (2008)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2" y="984556"/>
            <a:ext cx="7261214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800" b="1" dirty="0"/>
              <a:t>Introduction:</a:t>
            </a:r>
          </a:p>
          <a:p>
            <a:pPr lvl="1"/>
            <a:r>
              <a:rPr lang="en-US" sz="2400" b="1" dirty="0"/>
              <a:t>What are some of the East/West differences in AM mentioned by Wang?</a:t>
            </a:r>
          </a:p>
          <a:p>
            <a:pPr lvl="1"/>
            <a:r>
              <a:rPr lang="en-US" sz="2400" b="1" dirty="0"/>
              <a:t>What explanations does Wang offer to explain these differences?</a:t>
            </a:r>
          </a:p>
          <a:p>
            <a:pPr lvl="1"/>
            <a:r>
              <a:rPr lang="en-US" sz="2400" b="1" dirty="0"/>
              <a:t>What population does Wang choose to study and why?</a:t>
            </a:r>
          </a:p>
        </p:txBody>
      </p:sp>
      <p:pic>
        <p:nvPicPr>
          <p:cNvPr id="1026" name="Picture 2" descr="Forget Work-Life balance. Think Self-Other. | The Purpose Institute">
            <a:extLst>
              <a:ext uri="{FF2B5EF4-FFF2-40B4-BE49-F238E27FC236}">
                <a16:creationId xmlns:a16="http://schemas.microsoft.com/office/drawing/2014/main" id="{4FBAF623-1658-2D47-A128-F1CB6A536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699000"/>
            <a:ext cx="37719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83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274638"/>
            <a:ext cx="7653867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Cultural differences in AM: Wang (2008)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2" y="984556"/>
            <a:ext cx="7261214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b="1" dirty="0"/>
              <a:t>Results</a:t>
            </a:r>
          </a:p>
          <a:p>
            <a:pPr lvl="1"/>
            <a:r>
              <a:rPr lang="en-US" sz="2400" b="1" dirty="0"/>
              <a:t>Manipulation check: what was it and was it effective?</a:t>
            </a:r>
          </a:p>
          <a:p>
            <a:pPr lvl="1"/>
            <a:r>
              <a:rPr lang="en-US" sz="2400" b="1" dirty="0"/>
              <a:t>Social memories and interactions</a:t>
            </a:r>
          </a:p>
          <a:p>
            <a:pPr lvl="1"/>
            <a:r>
              <a:rPr lang="en-US" sz="2400" b="1" dirty="0"/>
              <a:t>Autonomy themes</a:t>
            </a:r>
          </a:p>
          <a:p>
            <a:pPr marL="4762" indent="0">
              <a:buNone/>
            </a:pPr>
            <a:r>
              <a:rPr lang="en-US" sz="2600" b="1" dirty="0"/>
              <a:t>Discussion</a:t>
            </a:r>
            <a:endParaRPr lang="en-US" sz="2000" b="1" dirty="0"/>
          </a:p>
          <a:p>
            <a:pPr marL="461962" indent="-457200"/>
            <a:r>
              <a:rPr lang="en-US" sz="2400" b="1" dirty="0"/>
              <a:t>What is the significance of these results according to Wang?</a:t>
            </a:r>
          </a:p>
          <a:p>
            <a:pPr marL="461962" indent="-457200"/>
            <a:r>
              <a:rPr lang="en-US" sz="2400" b="1" dirty="0"/>
              <a:t>What does this imply about identity?  Is the self consistent?  If not, how do we remain ourselves as we move through the world?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A16D4-086C-514D-85D0-ADD66713C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28" y="0"/>
            <a:ext cx="6248400" cy="3733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CC2CE3-348B-5548-A861-ADF7DBF57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828" y="3479800"/>
            <a:ext cx="6248400" cy="337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0FF3B-75CA-264C-A901-3A458AB60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828" y="1752600"/>
            <a:ext cx="6248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82" y="274638"/>
            <a:ext cx="7684718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Outline: IDs – Culture, Aging, &amp; Expertise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82" y="984556"/>
            <a:ext cx="7302674" cy="5667812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/>
              <a:t>Discuss important questions relating to research on the effect of culture on cognition.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Describe a variety of dimensions along which cultures differ.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Examine cultural differences in a variety of cognitive behaviors:</a:t>
            </a:r>
          </a:p>
          <a:p>
            <a:pPr marL="857250" lvl="1" indent="-457200"/>
            <a:r>
              <a:rPr lang="en-US" sz="2000" dirty="0"/>
              <a:t>Perception</a:t>
            </a:r>
          </a:p>
          <a:p>
            <a:pPr marL="857250" lvl="1" indent="-457200"/>
            <a:r>
              <a:rPr lang="en-US" sz="2000" dirty="0"/>
              <a:t>Memory</a:t>
            </a:r>
          </a:p>
          <a:p>
            <a:pPr marL="857250" lvl="1" indent="-457200"/>
            <a:r>
              <a:rPr lang="en-US" sz="2000" dirty="0"/>
              <a:t>Influence of language</a:t>
            </a:r>
          </a:p>
        </p:txBody>
      </p:sp>
    </p:spTree>
    <p:extLst>
      <p:ext uri="{BB962C8B-B14F-4D97-AF65-F5344CB8AC3E}">
        <p14:creationId xmlns:p14="http://schemas.microsoft.com/office/powerpoint/2010/main" val="1802452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274638"/>
            <a:ext cx="7653867" cy="7099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Cultural differences in social interactions: 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4"/>
                </a:solidFill>
              </a:rPr>
              <a:t>Wong and Hong (2005)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2" y="984556"/>
            <a:ext cx="7261214" cy="5667812"/>
          </a:xfrm>
        </p:spPr>
        <p:txBody>
          <a:bodyPr anchor="t">
            <a:noAutofit/>
          </a:bodyPr>
          <a:lstStyle/>
          <a:p>
            <a:pPr marL="519113" indent="-519113">
              <a:buNone/>
            </a:pPr>
            <a:r>
              <a:rPr lang="en-US" sz="2000" b="1" i="1" dirty="0"/>
              <a:t>Theoretical Question</a:t>
            </a:r>
            <a:r>
              <a:rPr lang="en-US" sz="2000" dirty="0"/>
              <a:t>: Would activating cultural identity shift social interactions between in- and out-group members?</a:t>
            </a:r>
            <a:endParaRPr lang="en-US" sz="900" b="1" i="1" dirty="0"/>
          </a:p>
          <a:p>
            <a:pPr marL="404813" indent="-404813">
              <a:buNone/>
            </a:pPr>
            <a:r>
              <a:rPr lang="en-US" sz="2000" b="1" i="1" dirty="0"/>
              <a:t>Empirical Question: </a:t>
            </a:r>
            <a:r>
              <a:rPr lang="en-US" sz="2000" dirty="0"/>
              <a:t>Will performance in the prisoner’s dilemma change depending on whether a more or less collectivist identity is activated?</a:t>
            </a:r>
          </a:p>
          <a:p>
            <a:pPr marL="404813" indent="-404813">
              <a:buNone/>
            </a:pPr>
            <a:endParaRPr lang="en-US" sz="2000" dirty="0"/>
          </a:p>
          <a:p>
            <a:pPr marL="404813" indent="-404813">
              <a:buNone/>
            </a:pPr>
            <a:r>
              <a:rPr lang="en-US" sz="2400" b="1" dirty="0"/>
              <a:t>Introduction:</a:t>
            </a:r>
          </a:p>
          <a:p>
            <a:pPr lvl="1"/>
            <a:r>
              <a:rPr lang="en-US" sz="2000" dirty="0"/>
              <a:t>Big problem with previous research?</a:t>
            </a:r>
          </a:p>
          <a:p>
            <a:pPr lvl="1"/>
            <a:r>
              <a:rPr lang="en-US" sz="2000" dirty="0"/>
              <a:t>Alternative?</a:t>
            </a:r>
          </a:p>
          <a:p>
            <a:pPr lvl="1"/>
            <a:r>
              <a:rPr lang="en-US" sz="2000" dirty="0"/>
              <a:t>Predictions?</a:t>
            </a:r>
          </a:p>
          <a:p>
            <a:pPr lvl="1"/>
            <a:r>
              <a:rPr lang="en-US" sz="2000" dirty="0"/>
              <a:t>What’s new?</a:t>
            </a:r>
          </a:p>
        </p:txBody>
      </p:sp>
      <p:pic>
        <p:nvPicPr>
          <p:cNvPr id="3074" name="Picture 2" descr="Rudeness in Medicine. | How Can This Impact You? | ZaggoCare">
            <a:extLst>
              <a:ext uri="{FF2B5EF4-FFF2-40B4-BE49-F238E27FC236}">
                <a16:creationId xmlns:a16="http://schemas.microsoft.com/office/drawing/2014/main" id="{E6ECCB6C-72E0-3924-CEA7-A408809C9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59" y="2700372"/>
            <a:ext cx="2337441" cy="166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lder adults to maintain outdoor mobility">
            <a:extLst>
              <a:ext uri="{FF2B5EF4-FFF2-40B4-BE49-F238E27FC236}">
                <a16:creationId xmlns:a16="http://schemas.microsoft.com/office/drawing/2014/main" id="{D78FA5DC-8B66-E239-A1A1-3700F5CB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49" y="4369451"/>
            <a:ext cx="2338449" cy="159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y do we cooperate? | World Economic Forum">
            <a:extLst>
              <a:ext uri="{FF2B5EF4-FFF2-40B4-BE49-F238E27FC236}">
                <a16:creationId xmlns:a16="http://schemas.microsoft.com/office/drawing/2014/main" id="{C2D6061D-5D3E-D377-A5B8-6D6B39587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49" y="5853310"/>
            <a:ext cx="2337442" cy="100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274638"/>
            <a:ext cx="7653867" cy="70991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</a:t>
            </a:r>
            <a:r>
              <a:rPr lang="en-US" sz="2800" dirty="0">
                <a:solidFill>
                  <a:schemeClr val="accent4"/>
                </a:solidFill>
              </a:rPr>
              <a:t>ong and Hong (2005)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2" y="984556"/>
            <a:ext cx="7261214" cy="5667812"/>
          </a:xfrm>
        </p:spPr>
        <p:txBody>
          <a:bodyPr anchor="t">
            <a:noAutofit/>
          </a:bodyPr>
          <a:lstStyle/>
          <a:p>
            <a:pPr marL="404813" indent="-404813">
              <a:buNone/>
            </a:pPr>
            <a:r>
              <a:rPr lang="en-US" sz="2400" b="1" dirty="0"/>
              <a:t>Method: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Priming Condition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Prisoner’s Dilemma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With a friend or a stranger</a:t>
            </a:r>
          </a:p>
          <a:p>
            <a:pPr marL="3429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342900" lvl="1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2AAC8-8047-1565-8D72-B598A6DAD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206" y="2541084"/>
            <a:ext cx="5858521" cy="199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274638"/>
            <a:ext cx="7653867" cy="70991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</a:t>
            </a:r>
            <a:r>
              <a:rPr lang="en-US" sz="2800" dirty="0">
                <a:solidFill>
                  <a:schemeClr val="accent4"/>
                </a:solidFill>
              </a:rPr>
              <a:t>ong and Hong (2005)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2" y="984556"/>
            <a:ext cx="7261214" cy="5667812"/>
          </a:xfrm>
        </p:spPr>
        <p:txBody>
          <a:bodyPr anchor="t">
            <a:noAutofit/>
          </a:bodyPr>
          <a:lstStyle/>
          <a:p>
            <a:pPr marL="404813" indent="-404813">
              <a:buNone/>
            </a:pPr>
            <a:r>
              <a:rPr lang="en-US" sz="2400" b="1" dirty="0"/>
              <a:t>Method:</a:t>
            </a:r>
          </a:p>
          <a:p>
            <a:pPr lvl="1"/>
            <a:r>
              <a:rPr lang="en-US" sz="2000" dirty="0"/>
              <a:t>Dependent measures:</a:t>
            </a:r>
          </a:p>
          <a:p>
            <a:pPr lvl="2"/>
            <a:r>
              <a:rPr lang="en-US" sz="1800" dirty="0"/>
              <a:t>Choice – what did the subject choose</a:t>
            </a:r>
          </a:p>
          <a:p>
            <a:pPr lvl="2"/>
            <a:r>
              <a:rPr lang="en-US" sz="1800" dirty="0"/>
              <a:t>Expectation – what did they expect partner to choose</a:t>
            </a:r>
          </a:p>
          <a:p>
            <a:pPr lvl="2"/>
            <a:r>
              <a:rPr lang="en-US" sz="1800" dirty="0"/>
              <a:t>Motivation – were they motivated to maximize joint output</a:t>
            </a:r>
          </a:p>
        </p:txBody>
      </p:sp>
    </p:spTree>
    <p:extLst>
      <p:ext uri="{BB962C8B-B14F-4D97-AF65-F5344CB8AC3E}">
        <p14:creationId xmlns:p14="http://schemas.microsoft.com/office/powerpoint/2010/main" val="3284578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9E2C5AC-864E-FB78-115C-8B3C604AF69E}"/>
              </a:ext>
            </a:extLst>
          </p:cNvPr>
          <p:cNvSpPr txBox="1">
            <a:spLocks/>
          </p:cNvSpPr>
          <p:nvPr/>
        </p:nvSpPr>
        <p:spPr>
          <a:xfrm>
            <a:off x="1032932" y="274638"/>
            <a:ext cx="7653867" cy="709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4"/>
                </a:solidFill>
              </a:rPr>
              <a:t>Wong and Hong (2005)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07168E-8C72-1D9E-2585-181491C57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675" y="0"/>
            <a:ext cx="4953000" cy="3632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09066A1-2C2B-1055-6FC0-6558A053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2" y="4775308"/>
            <a:ext cx="7261214" cy="2082692"/>
          </a:xfrm>
        </p:spPr>
        <p:txBody>
          <a:bodyPr anchor="t">
            <a:noAutofit/>
          </a:bodyPr>
          <a:lstStyle/>
          <a:p>
            <a:pPr marL="404813" indent="-404813">
              <a:buNone/>
            </a:pPr>
            <a:r>
              <a:rPr lang="en-US" sz="2400" b="1" dirty="0"/>
              <a:t>Results:</a:t>
            </a:r>
          </a:p>
          <a:p>
            <a:pPr lvl="1"/>
            <a:r>
              <a:rPr lang="en-US" sz="2000" dirty="0"/>
              <a:t>Choice: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D26B4-5871-DAB9-9291-64EFA7528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675" y="3632200"/>
            <a:ext cx="49911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79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274638"/>
            <a:ext cx="7653867" cy="70991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accent4"/>
                </a:solidFill>
              </a:rPr>
              <a:t>Wong and Hong (2005)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F3CFA-D8AF-34D4-60E4-206149D9F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015" y="7297"/>
            <a:ext cx="4991100" cy="62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EF5193-81EB-7CFF-00EC-5769DDFE6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015" y="629597"/>
            <a:ext cx="4991100" cy="41656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A2CFA3-7CF8-F820-B35D-41D504965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2" y="4775308"/>
            <a:ext cx="7261214" cy="2082692"/>
          </a:xfrm>
        </p:spPr>
        <p:txBody>
          <a:bodyPr anchor="t">
            <a:noAutofit/>
          </a:bodyPr>
          <a:lstStyle/>
          <a:p>
            <a:pPr marL="404813" indent="-404813">
              <a:buNone/>
            </a:pPr>
            <a:r>
              <a:rPr lang="en-US" sz="2400" b="1" dirty="0"/>
              <a:t>Results:</a:t>
            </a:r>
          </a:p>
          <a:p>
            <a:pPr lvl="1"/>
            <a:r>
              <a:rPr lang="en-US" sz="2000" dirty="0"/>
              <a:t>Expectation:</a:t>
            </a:r>
          </a:p>
          <a:p>
            <a:pPr lvl="2"/>
            <a:endParaRPr lang="en-US" sz="1800" dirty="0"/>
          </a:p>
          <a:p>
            <a:pPr lvl="2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4894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32" y="274638"/>
            <a:ext cx="7653867" cy="70991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W</a:t>
            </a:r>
            <a:r>
              <a:rPr lang="en-US" sz="2800" dirty="0">
                <a:solidFill>
                  <a:schemeClr val="accent4"/>
                </a:solidFill>
              </a:rPr>
              <a:t>ong and Hong (2005)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932" y="984556"/>
            <a:ext cx="7261214" cy="5667812"/>
          </a:xfrm>
        </p:spPr>
        <p:txBody>
          <a:bodyPr anchor="t">
            <a:noAutofit/>
          </a:bodyPr>
          <a:lstStyle/>
          <a:p>
            <a:pPr marL="404813" indent="-404813">
              <a:buNone/>
            </a:pPr>
            <a:r>
              <a:rPr lang="en-US" sz="2400" b="1" dirty="0"/>
              <a:t>Discussion:</a:t>
            </a:r>
          </a:p>
          <a:p>
            <a:pPr lvl="1"/>
            <a:r>
              <a:rPr lang="en-US" sz="2000" dirty="0"/>
              <a:t>Cultural cues can prime cultural frameworks that influence behavior</a:t>
            </a:r>
          </a:p>
          <a:p>
            <a:pPr lvl="1"/>
            <a:r>
              <a:rPr lang="en-US" sz="2000" dirty="0"/>
              <a:t>However, the effect of cultural cues depend on the social context. </a:t>
            </a:r>
          </a:p>
        </p:txBody>
      </p:sp>
    </p:spTree>
    <p:extLst>
      <p:ext uri="{BB962C8B-B14F-4D97-AF65-F5344CB8AC3E}">
        <p14:creationId xmlns:p14="http://schemas.microsoft.com/office/powerpoint/2010/main" val="277065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082" y="984556"/>
            <a:ext cx="7684718" cy="5667812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sz="2400" dirty="0"/>
              <a:t>Discuss the contribution of biological and non-biological factors on cognitive changes across the lifespan.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/>
              <a:t>Contrast the three main theories of cognitive decline.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/>
              <a:t>Present the conditions that minimize age differences in cognition.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en-US" sz="2400" dirty="0"/>
              <a:t>Explain how expertise influences cognition. </a:t>
            </a:r>
            <a:endParaRPr lang="en-US" sz="24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626D1B-1453-8447-BDA8-049CA5B540DF}"/>
              </a:ext>
            </a:extLst>
          </p:cNvPr>
          <p:cNvSpPr txBox="1">
            <a:spLocks/>
          </p:cNvSpPr>
          <p:nvPr/>
        </p:nvSpPr>
        <p:spPr>
          <a:xfrm>
            <a:off x="1002082" y="274638"/>
            <a:ext cx="7684718" cy="709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chemeClr val="accent4"/>
                </a:solidFill>
              </a:rPr>
              <a:t>Outline: IDs – Culture, Aging, &amp; Expertise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2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08" y="274638"/>
            <a:ext cx="7672192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Cultural differences in cognition: 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08" y="984556"/>
            <a:ext cx="7302674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accent2"/>
                </a:solidFill>
              </a:rPr>
              <a:t>Key Concept #1</a:t>
            </a:r>
            <a:r>
              <a:rPr lang="en-US" sz="2400" b="1" i="1" dirty="0"/>
              <a:t>:</a:t>
            </a:r>
            <a:r>
              <a:rPr lang="en-US" sz="2400" dirty="0"/>
              <a:t> </a:t>
            </a:r>
            <a:r>
              <a:rPr lang="en-US" sz="2400" b="1" dirty="0"/>
              <a:t> </a:t>
            </a:r>
            <a:r>
              <a:rPr lang="en-US" sz="2400" dirty="0"/>
              <a:t> Finding differences is only the beginning. </a:t>
            </a:r>
          </a:p>
          <a:p>
            <a:pPr lvl="1"/>
            <a:r>
              <a:rPr lang="en-US" sz="2200" dirty="0"/>
              <a:t>It’s important to understand what aspect of the culture - if any - is responsible for these differences.  </a:t>
            </a:r>
            <a:endParaRPr lang="en-US" sz="2200" b="1" dirty="0"/>
          </a:p>
          <a:p>
            <a:pPr lvl="1"/>
            <a:r>
              <a:rPr lang="en-US" sz="2200" b="1" dirty="0"/>
              <a:t>	EX: </a:t>
            </a:r>
            <a:r>
              <a:rPr lang="en-US" sz="2200" dirty="0"/>
              <a:t>Cross-cultural studies of digit span </a:t>
            </a:r>
            <a:endParaRPr lang="en-US" sz="2200" b="1" dirty="0"/>
          </a:p>
          <a:p>
            <a:pPr marL="0" indent="0">
              <a:buNone/>
            </a:pPr>
            <a:r>
              <a:rPr lang="fr-FR" sz="2400" b="1" i="1" dirty="0">
                <a:solidFill>
                  <a:schemeClr val="accent2"/>
                </a:solidFill>
              </a:rPr>
              <a:t>Key Concept #2</a:t>
            </a:r>
            <a:r>
              <a:rPr lang="fr-FR" sz="2400" b="1" i="1" dirty="0"/>
              <a:t>:  </a:t>
            </a:r>
            <a:r>
              <a:rPr lang="en-US" sz="2400" dirty="0"/>
              <a:t>Experimental control is a problem</a:t>
            </a:r>
            <a:endParaRPr lang="en-US" sz="2400" b="1" dirty="0"/>
          </a:p>
          <a:p>
            <a:pPr lvl="1"/>
            <a:r>
              <a:rPr lang="en-US" sz="2200" b="1" dirty="0"/>
              <a:t>EX:</a:t>
            </a:r>
            <a:r>
              <a:rPr lang="en-US" sz="2200" dirty="0"/>
              <a:t> Random assignment isn’t feasible</a:t>
            </a:r>
            <a:endParaRPr lang="en-US" sz="2200" b="1" dirty="0"/>
          </a:p>
          <a:p>
            <a:pPr marL="0" indent="0">
              <a:buNone/>
            </a:pPr>
            <a:r>
              <a:rPr lang="en-US" sz="2400" b="1" i="1" dirty="0">
                <a:solidFill>
                  <a:schemeClr val="accent2"/>
                </a:solidFill>
              </a:rPr>
              <a:t>Key Concept #3</a:t>
            </a:r>
            <a:r>
              <a:rPr lang="en-US" sz="2400" b="1" i="1" dirty="0"/>
              <a:t>:  </a:t>
            </a:r>
            <a:r>
              <a:rPr lang="en-US" sz="2400" dirty="0"/>
              <a:t>Culture-fair / culture-free tests</a:t>
            </a:r>
            <a:endParaRPr lang="en-US" sz="2400" b="1" dirty="0"/>
          </a:p>
          <a:p>
            <a:pPr lvl="1"/>
            <a:r>
              <a:rPr lang="en-US" sz="2200" b="1" dirty="0"/>
              <a:t>EX: </a:t>
            </a:r>
            <a:r>
              <a:rPr lang="en-US" sz="2200" dirty="0"/>
              <a:t>SAT; GRE</a:t>
            </a:r>
            <a:endParaRPr lang="en-US" sz="2200" b="1" dirty="0"/>
          </a:p>
          <a:p>
            <a:pPr lvl="1"/>
            <a:r>
              <a:rPr lang="en-US" sz="2400" dirty="0"/>
              <a:t>Moroccan rug merchants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977" y="5203394"/>
            <a:ext cx="2583023" cy="16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75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660" y="274638"/>
            <a:ext cx="764714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A brief primer of cultural dimensions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660" y="984556"/>
            <a:ext cx="7277622" cy="5667812"/>
          </a:xfrm>
        </p:spPr>
        <p:txBody>
          <a:bodyPr anchor="t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Tightness – # / strictness of rules</a:t>
            </a:r>
            <a:endParaRPr lang="en-US" sz="2400" b="1" dirty="0"/>
          </a:p>
          <a:p>
            <a:pPr lvl="1">
              <a:lnSpc>
                <a:spcPct val="100000"/>
              </a:lnSpc>
            </a:pPr>
            <a:r>
              <a:rPr lang="en-US" sz="2200" b="1" dirty="0"/>
              <a:t>EX:</a:t>
            </a:r>
            <a:r>
              <a:rPr lang="en-US" sz="2200" dirty="0"/>
              <a:t> Taliban</a:t>
            </a:r>
            <a:endParaRPr lang="en-US" sz="2200" b="1" dirty="0"/>
          </a:p>
          <a:p>
            <a:pPr lvl="1">
              <a:lnSpc>
                <a:spcPct val="100000"/>
              </a:lnSpc>
            </a:pPr>
            <a:r>
              <a:rPr lang="en-US" sz="2200" dirty="0"/>
              <a:t>Manuel </a:t>
            </a:r>
            <a:r>
              <a:rPr lang="en-US" sz="2200" dirty="0" err="1"/>
              <a:t>Mattke’s</a:t>
            </a:r>
            <a:r>
              <a:rPr lang="en-US" sz="2200" dirty="0"/>
              <a:t> feelings about Europe</a:t>
            </a:r>
            <a:endParaRPr lang="en-US" sz="2200" b="1" dirty="0"/>
          </a:p>
          <a:p>
            <a:pPr marL="461963" indent="-461963">
              <a:buFont typeface="+mj-lt"/>
              <a:buAutoNum type="arabicPeriod"/>
            </a:pPr>
            <a:r>
              <a:rPr lang="en-US" sz="2400" dirty="0"/>
              <a:t>Vertical / Horizontal Relationships – 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Does one group make the rules, or is rule-making more egalitarian?</a:t>
            </a:r>
            <a:endParaRPr lang="en-US" sz="2200" b="1" dirty="0"/>
          </a:p>
          <a:p>
            <a:pPr lvl="1">
              <a:lnSpc>
                <a:spcPct val="100000"/>
              </a:lnSpc>
            </a:pPr>
            <a:r>
              <a:rPr lang="en-US" sz="2200" b="1" dirty="0"/>
              <a:t>EX:</a:t>
            </a:r>
            <a:r>
              <a:rPr lang="en-US" sz="2200" dirty="0"/>
              <a:t> Dissatisfied students</a:t>
            </a:r>
            <a:r>
              <a:rPr lang="en-US" sz="2200" b="1" dirty="0"/>
              <a:t>; </a:t>
            </a:r>
            <a:r>
              <a:rPr lang="en-US" sz="2200" dirty="0"/>
              <a:t>Gender roles</a:t>
            </a:r>
            <a:endParaRPr lang="en-US" sz="22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Complexity – # of cultural roles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/>
              <a:t>EX:</a:t>
            </a:r>
            <a:r>
              <a:rPr lang="en-US" sz="2400" dirty="0"/>
              <a:t> hunter/gatherer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0240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7670800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A brief primer of cultural dimensions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983818"/>
            <a:ext cx="7670800" cy="5667812"/>
          </a:xfrm>
        </p:spPr>
        <p:txBody>
          <a:bodyPr anchor="t">
            <a:no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en-US" sz="2400" dirty="0"/>
              <a:t>Activity/Passivity</a:t>
            </a:r>
            <a:endParaRPr lang="en-US" sz="2400" b="1" dirty="0"/>
          </a:p>
          <a:p>
            <a:pPr lvl="1">
              <a:lnSpc>
                <a:spcPct val="100000"/>
              </a:lnSpc>
            </a:pPr>
            <a:r>
              <a:rPr lang="en-US" sz="2200" b="1" dirty="0"/>
              <a:t>EX: </a:t>
            </a:r>
            <a:r>
              <a:rPr lang="en-US" sz="2200" dirty="0"/>
              <a:t>capitalism vs. Zen</a:t>
            </a:r>
            <a:endParaRPr lang="en-US" sz="2200" b="1" dirty="0"/>
          </a:p>
          <a:p>
            <a:pPr marL="457200" indent="-457200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/>
              <a:t>Honor – 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extreme sensitivity to affronts and endorsement of violence as a means to redress / protect one’s honor.</a:t>
            </a:r>
            <a:endParaRPr lang="en-US" sz="2200" b="1" dirty="0"/>
          </a:p>
          <a:p>
            <a:pPr lvl="1">
              <a:lnSpc>
                <a:spcPct val="100000"/>
              </a:lnSpc>
            </a:pPr>
            <a:r>
              <a:rPr lang="en-US" sz="2400" b="1" dirty="0"/>
              <a:t>EX:</a:t>
            </a:r>
            <a:r>
              <a:rPr lang="en-US" sz="2400" dirty="0"/>
              <a:t>  Miguel </a:t>
            </a:r>
            <a:r>
              <a:rPr lang="en-US" sz="2400" dirty="0" err="1"/>
              <a:t>Knipper</a:t>
            </a:r>
            <a:r>
              <a:rPr lang="en-US" sz="2400" dirty="0"/>
              <a:t> y El </a:t>
            </a:r>
            <a:r>
              <a:rPr lang="en-US" sz="2400" dirty="0" err="1"/>
              <a:t>Señor</a:t>
            </a:r>
            <a:endParaRPr lang="en-US" sz="2400" b="1" dirty="0"/>
          </a:p>
          <a:p>
            <a:pPr lvl="1">
              <a:lnSpc>
                <a:spcPct val="100000"/>
              </a:lnSpc>
            </a:pPr>
            <a:r>
              <a:rPr lang="en-US" sz="2400" dirty="0"/>
              <a:t>Jamaica (correlated with surface politeness)</a:t>
            </a:r>
            <a:endParaRPr lang="en-US" sz="2400" b="1" dirty="0"/>
          </a:p>
          <a:p>
            <a:pPr marL="461963" indent="-461963">
              <a:lnSpc>
                <a:spcPct val="150000"/>
              </a:lnSpc>
              <a:buFont typeface="+mj-lt"/>
              <a:buAutoNum type="arabicPeriod" startAt="4"/>
            </a:pPr>
            <a:r>
              <a:rPr lang="en-US" sz="2400" dirty="0"/>
              <a:t>Collectivism / Individualism – 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the extent to which the group is valued over the individual or vice versa</a:t>
            </a:r>
            <a:endParaRPr lang="en-US" sz="2200" b="1" dirty="0"/>
          </a:p>
          <a:p>
            <a:pPr lvl="1">
              <a:lnSpc>
                <a:spcPct val="100000"/>
              </a:lnSpc>
            </a:pPr>
            <a:r>
              <a:rPr lang="en-US" sz="2400" b="1" dirty="0"/>
              <a:t>EX</a:t>
            </a:r>
            <a:r>
              <a:rPr lang="en-US" sz="2400" dirty="0"/>
              <a:t>:  East vs. West </a:t>
            </a:r>
          </a:p>
        </p:txBody>
      </p:sp>
    </p:spTree>
    <p:extLst>
      <p:ext uri="{BB962C8B-B14F-4D97-AF65-F5344CB8AC3E}">
        <p14:creationId xmlns:p14="http://schemas.microsoft.com/office/powerpoint/2010/main" val="186700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2" y="274638"/>
            <a:ext cx="7704667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Visual perception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984556"/>
            <a:ext cx="7318750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Formal education/exposure to photographs and visual images influences the interpretation of ‘ambiguous’ pictures</a:t>
            </a:r>
          </a:p>
        </p:txBody>
      </p:sp>
      <p:pic>
        <p:nvPicPr>
          <p:cNvPr id="4" name="Picture 3" descr="Screen Shot 2018-01-19 at 1.16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2" y="2395377"/>
            <a:ext cx="7318750" cy="42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11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226" y="215246"/>
            <a:ext cx="5882780" cy="1081705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Visual perception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6226" y="1050960"/>
            <a:ext cx="7015686" cy="399314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Müller-</a:t>
            </a:r>
            <a:r>
              <a:rPr lang="en-US" sz="2400" dirty="0" err="1"/>
              <a:t>Lyer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Is this cultural difference related to culture, or is it an effect of training / experience?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/>
              <a:t>EX</a:t>
            </a:r>
            <a:r>
              <a:rPr lang="en-US" sz="2400" dirty="0"/>
              <a:t>: Jungle dweller on the plains </a:t>
            </a:r>
            <a:endParaRPr lang="en-US" sz="24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FD2663-6056-104C-9970-E5C3FB962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2533" y="1050960"/>
            <a:ext cx="3829379" cy="39931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Horizontal/vertical illusions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98" y="1754042"/>
            <a:ext cx="1768102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02" y="1754042"/>
            <a:ext cx="2479040" cy="201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17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66" y="274638"/>
            <a:ext cx="7687734" cy="70991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accent4"/>
                </a:solidFill>
              </a:rPr>
              <a:t>Emotion perception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067" y="984556"/>
            <a:ext cx="7338110" cy="56678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i="1" dirty="0"/>
              <a:t>Culture of honor</a:t>
            </a:r>
            <a:r>
              <a:rPr lang="en-US" sz="2400" dirty="0"/>
              <a:t> – </a:t>
            </a:r>
          </a:p>
          <a:p>
            <a:pPr lvl="1"/>
            <a:r>
              <a:rPr lang="en-US" sz="2200" dirty="0"/>
              <a:t>a culture in which maintaining one’s honor (one’s manhood) is of paramount importance.  Civility and politeness are highly prized, because defending one’s honor implies violence.  </a:t>
            </a:r>
            <a:endParaRPr lang="en-US" sz="2200" b="1" dirty="0"/>
          </a:p>
          <a:p>
            <a:pPr lvl="1"/>
            <a:r>
              <a:rPr lang="en-US" sz="2200" dirty="0"/>
              <a:t>Zinedine Zidane…Speaks</a:t>
            </a:r>
            <a:endParaRPr lang="en-US" sz="2200" dirty="0">
              <a:hlinkClick r:id="rId3"/>
            </a:endParaRPr>
          </a:p>
          <a:p>
            <a:pPr lvl="1"/>
            <a:r>
              <a:rPr lang="en-US" sz="2200" dirty="0"/>
              <a:t>More likely to be killed by someone you know</a:t>
            </a:r>
            <a:endParaRPr lang="en-US" sz="22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4175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{58528F7E-9389-224B-B9F7-6A9643BD8AE6}tf16401378</Template>
  <TotalTime>9202</TotalTime>
  <Words>1187</Words>
  <Application>Microsoft Macintosh PowerPoint</Application>
  <PresentationFormat>On-screen Show (4:3)</PresentationFormat>
  <Paragraphs>198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MS Shell Dlg 2</vt:lpstr>
      <vt:lpstr>Wingdings</vt:lpstr>
      <vt:lpstr>Wingdings 3</vt:lpstr>
      <vt:lpstr>Madison</vt:lpstr>
      <vt:lpstr>Individual Differences –  Culture, Aging, and Expertise</vt:lpstr>
      <vt:lpstr>Outline: IDs – Culture, Aging, &amp; Expertise</vt:lpstr>
      <vt:lpstr>PowerPoint Presentation</vt:lpstr>
      <vt:lpstr>Cultural differences in cognition: Key concepts</vt:lpstr>
      <vt:lpstr>A brief primer of cultural dimensions</vt:lpstr>
      <vt:lpstr>A brief primer of cultural dimensions</vt:lpstr>
      <vt:lpstr>Visual perception</vt:lpstr>
      <vt:lpstr>Visual perception</vt:lpstr>
      <vt:lpstr>Emotion perception</vt:lpstr>
      <vt:lpstr>Emotion perception</vt:lpstr>
      <vt:lpstr>Language as a cultural mediator</vt:lpstr>
      <vt:lpstr>Cultural differences in memory</vt:lpstr>
      <vt:lpstr>Cultural differences in memory</vt:lpstr>
      <vt:lpstr>Paolini, et al. (2022): Intro</vt:lpstr>
      <vt:lpstr>Paolini, et al. (2022): Hypotheses and Method</vt:lpstr>
      <vt:lpstr>Paolini, et al. (2022):Results</vt:lpstr>
      <vt:lpstr>Paolini, et al. (2022): Discussion</vt:lpstr>
      <vt:lpstr>Cultural differences in AM: Wang (2008)</vt:lpstr>
      <vt:lpstr>Cultural differences in AM: Wang (2008)</vt:lpstr>
      <vt:lpstr>Cultural differences in social interactions:  Wong and Hong (2005)</vt:lpstr>
      <vt:lpstr>Wong and Hong (2005)</vt:lpstr>
      <vt:lpstr>Wong and Hong (2005)</vt:lpstr>
      <vt:lpstr>PowerPoint Presentation</vt:lpstr>
      <vt:lpstr>Wong and Hong (2005)</vt:lpstr>
      <vt:lpstr>Wong and Hong (2005)</vt:lpstr>
    </vt:vector>
  </TitlesOfParts>
  <Company>Amherst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Cognition!</dc:title>
  <dc:creator>Matthew Schulkind</dc:creator>
  <cp:lastModifiedBy>Microsoft Office User</cp:lastModifiedBy>
  <cp:revision>269</cp:revision>
  <dcterms:created xsi:type="dcterms:W3CDTF">2018-01-04T15:50:01Z</dcterms:created>
  <dcterms:modified xsi:type="dcterms:W3CDTF">2024-05-02T18:04:51Z</dcterms:modified>
</cp:coreProperties>
</file>