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81" r:id="rId3"/>
    <p:sldId id="296" r:id="rId4"/>
    <p:sldId id="282" r:id="rId5"/>
    <p:sldId id="285" r:id="rId6"/>
    <p:sldId id="286" r:id="rId7"/>
    <p:sldId id="287" r:id="rId8"/>
    <p:sldId id="288" r:id="rId9"/>
    <p:sldId id="283" r:id="rId10"/>
    <p:sldId id="289" r:id="rId11"/>
    <p:sldId id="290" r:id="rId12"/>
    <p:sldId id="298" r:id="rId13"/>
    <p:sldId id="300" r:id="rId14"/>
    <p:sldId id="299" r:id="rId15"/>
    <p:sldId id="301" r:id="rId16"/>
    <p:sldId id="292" r:id="rId17"/>
    <p:sldId id="302" r:id="rId18"/>
    <p:sldId id="303" r:id="rId19"/>
    <p:sldId id="293" r:id="rId20"/>
    <p:sldId id="30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99"/>
    <p:restoredTop sz="94697"/>
  </p:normalViewPr>
  <p:slideViewPr>
    <p:cSldViewPr snapToGrid="0" snapToObjects="1">
      <p:cViewPr varScale="1">
        <p:scale>
          <a:sx n="119" d="100"/>
          <a:sy n="119" d="100"/>
        </p:scale>
        <p:origin x="1336"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20CF02-AEC0-9E4A-96AF-5998456A1E42}" type="datetimeFigureOut">
              <a:rPr lang="en-US" smtClean="0"/>
              <a:t>3/26/25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E25146-8046-794E-B56D-0C82C8A5BC9B}" type="slidenum">
              <a:rPr lang="en-US" smtClean="0"/>
              <a:t>‹#›</a:t>
            </a:fld>
            <a:endParaRPr lang="en-US" dirty="0"/>
          </a:p>
        </p:txBody>
      </p:sp>
    </p:spTree>
    <p:extLst>
      <p:ext uri="{BB962C8B-B14F-4D97-AF65-F5344CB8AC3E}">
        <p14:creationId xmlns:p14="http://schemas.microsoft.com/office/powerpoint/2010/main" val="293767392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What do you need to advance your argument.  </a:t>
            </a:r>
          </a:p>
        </p:txBody>
      </p:sp>
      <p:sp>
        <p:nvSpPr>
          <p:cNvPr id="4" name="Slide Number Placeholder 3"/>
          <p:cNvSpPr>
            <a:spLocks noGrp="1"/>
          </p:cNvSpPr>
          <p:nvPr>
            <p:ph type="sldNum" sz="quarter" idx="5"/>
          </p:nvPr>
        </p:nvSpPr>
        <p:spPr/>
        <p:txBody>
          <a:bodyPr/>
          <a:lstStyle/>
          <a:p>
            <a:fld id="{8EE25146-8046-794E-B56D-0C82C8A5BC9B}" type="slidenum">
              <a:rPr lang="en-US" smtClean="0"/>
              <a:t>2</a:t>
            </a:fld>
            <a:endParaRPr lang="en-US" dirty="0"/>
          </a:p>
        </p:txBody>
      </p:sp>
    </p:spTree>
    <p:extLst>
      <p:ext uri="{BB962C8B-B14F-4D97-AF65-F5344CB8AC3E}">
        <p14:creationId xmlns:p14="http://schemas.microsoft.com/office/powerpoint/2010/main" val="2849248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and so went further…So and so built on this work.  </a:t>
            </a:r>
          </a:p>
        </p:txBody>
      </p:sp>
      <p:sp>
        <p:nvSpPr>
          <p:cNvPr id="4" name="Slide Number Placeholder 3"/>
          <p:cNvSpPr>
            <a:spLocks noGrp="1"/>
          </p:cNvSpPr>
          <p:nvPr>
            <p:ph type="sldNum" sz="quarter" idx="5"/>
          </p:nvPr>
        </p:nvSpPr>
        <p:spPr/>
        <p:txBody>
          <a:bodyPr/>
          <a:lstStyle/>
          <a:p>
            <a:fld id="{8EE25146-8046-794E-B56D-0C82C8A5BC9B}" type="slidenum">
              <a:rPr lang="en-US" smtClean="0"/>
              <a:t>10</a:t>
            </a:fld>
            <a:endParaRPr lang="en-US" dirty="0"/>
          </a:p>
        </p:txBody>
      </p:sp>
    </p:spTree>
    <p:extLst>
      <p:ext uri="{BB962C8B-B14F-4D97-AF65-F5344CB8AC3E}">
        <p14:creationId xmlns:p14="http://schemas.microsoft.com/office/powerpoint/2010/main" val="1619972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what you think…</a:t>
            </a:r>
          </a:p>
        </p:txBody>
      </p:sp>
      <p:sp>
        <p:nvSpPr>
          <p:cNvPr id="4" name="Slide Number Placeholder 3"/>
          <p:cNvSpPr>
            <a:spLocks noGrp="1"/>
          </p:cNvSpPr>
          <p:nvPr>
            <p:ph type="sldNum" sz="quarter" idx="5"/>
          </p:nvPr>
        </p:nvSpPr>
        <p:spPr/>
        <p:txBody>
          <a:bodyPr/>
          <a:lstStyle/>
          <a:p>
            <a:fld id="{8EE25146-8046-794E-B56D-0C82C8A5BC9B}" type="slidenum">
              <a:rPr lang="en-US" smtClean="0"/>
              <a:t>18</a:t>
            </a:fld>
            <a:endParaRPr lang="en-US" dirty="0"/>
          </a:p>
        </p:txBody>
      </p:sp>
    </p:spTree>
    <p:extLst>
      <p:ext uri="{BB962C8B-B14F-4D97-AF65-F5344CB8AC3E}">
        <p14:creationId xmlns:p14="http://schemas.microsoft.com/office/powerpoint/2010/main" val="885275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AC5B8D5-0773-A440-88FF-E76245D0C43E}" type="datetimeFigureOut">
              <a:rPr lang="en-US" smtClean="0"/>
              <a:t>3/26/25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566866-50FD-314E-911B-D3081AD8C254}" type="slidenum">
              <a:rPr lang="en-US" smtClean="0"/>
              <a:t>‹#›</a:t>
            </a:fld>
            <a:endParaRPr lang="en-US" dirty="0"/>
          </a:p>
        </p:txBody>
      </p:sp>
    </p:spTree>
    <p:extLst>
      <p:ext uri="{BB962C8B-B14F-4D97-AF65-F5344CB8AC3E}">
        <p14:creationId xmlns:p14="http://schemas.microsoft.com/office/powerpoint/2010/main" val="3301982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C5B8D5-0773-A440-88FF-E76245D0C43E}" type="datetimeFigureOut">
              <a:rPr lang="en-US" smtClean="0"/>
              <a:t>3/26/25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566866-50FD-314E-911B-D3081AD8C254}" type="slidenum">
              <a:rPr lang="en-US" smtClean="0"/>
              <a:t>‹#›</a:t>
            </a:fld>
            <a:endParaRPr lang="en-US" dirty="0"/>
          </a:p>
        </p:txBody>
      </p:sp>
    </p:spTree>
    <p:extLst>
      <p:ext uri="{BB962C8B-B14F-4D97-AF65-F5344CB8AC3E}">
        <p14:creationId xmlns:p14="http://schemas.microsoft.com/office/powerpoint/2010/main" val="4020817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C5B8D5-0773-A440-88FF-E76245D0C43E}" type="datetimeFigureOut">
              <a:rPr lang="en-US" smtClean="0"/>
              <a:t>3/26/25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566866-50FD-314E-911B-D3081AD8C254}" type="slidenum">
              <a:rPr lang="en-US" smtClean="0"/>
              <a:t>‹#›</a:t>
            </a:fld>
            <a:endParaRPr lang="en-US" dirty="0"/>
          </a:p>
        </p:txBody>
      </p:sp>
    </p:spTree>
    <p:extLst>
      <p:ext uri="{BB962C8B-B14F-4D97-AF65-F5344CB8AC3E}">
        <p14:creationId xmlns:p14="http://schemas.microsoft.com/office/powerpoint/2010/main" val="1986717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C5B8D5-0773-A440-88FF-E76245D0C43E}" type="datetimeFigureOut">
              <a:rPr lang="en-US" smtClean="0"/>
              <a:t>3/26/25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566866-50FD-314E-911B-D3081AD8C254}" type="slidenum">
              <a:rPr lang="en-US" smtClean="0"/>
              <a:t>‹#›</a:t>
            </a:fld>
            <a:endParaRPr lang="en-US" dirty="0"/>
          </a:p>
        </p:txBody>
      </p:sp>
    </p:spTree>
    <p:extLst>
      <p:ext uri="{BB962C8B-B14F-4D97-AF65-F5344CB8AC3E}">
        <p14:creationId xmlns:p14="http://schemas.microsoft.com/office/powerpoint/2010/main" val="3255646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C5B8D5-0773-A440-88FF-E76245D0C43E}" type="datetimeFigureOut">
              <a:rPr lang="en-US" smtClean="0"/>
              <a:t>3/26/25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566866-50FD-314E-911B-D3081AD8C254}" type="slidenum">
              <a:rPr lang="en-US" smtClean="0"/>
              <a:t>‹#›</a:t>
            </a:fld>
            <a:endParaRPr lang="en-US" dirty="0"/>
          </a:p>
        </p:txBody>
      </p:sp>
    </p:spTree>
    <p:extLst>
      <p:ext uri="{BB962C8B-B14F-4D97-AF65-F5344CB8AC3E}">
        <p14:creationId xmlns:p14="http://schemas.microsoft.com/office/powerpoint/2010/main" val="3912654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AC5B8D5-0773-A440-88FF-E76245D0C43E}" type="datetimeFigureOut">
              <a:rPr lang="en-US" smtClean="0"/>
              <a:t>3/26/25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566866-50FD-314E-911B-D3081AD8C254}" type="slidenum">
              <a:rPr lang="en-US" smtClean="0"/>
              <a:t>‹#›</a:t>
            </a:fld>
            <a:endParaRPr lang="en-US" dirty="0"/>
          </a:p>
        </p:txBody>
      </p:sp>
    </p:spTree>
    <p:extLst>
      <p:ext uri="{BB962C8B-B14F-4D97-AF65-F5344CB8AC3E}">
        <p14:creationId xmlns:p14="http://schemas.microsoft.com/office/powerpoint/2010/main" val="3894331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AC5B8D5-0773-A440-88FF-E76245D0C43E}" type="datetimeFigureOut">
              <a:rPr lang="en-US" smtClean="0"/>
              <a:t>3/26/25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4566866-50FD-314E-911B-D3081AD8C254}" type="slidenum">
              <a:rPr lang="en-US" smtClean="0"/>
              <a:t>‹#›</a:t>
            </a:fld>
            <a:endParaRPr lang="en-US" dirty="0"/>
          </a:p>
        </p:txBody>
      </p:sp>
    </p:spTree>
    <p:extLst>
      <p:ext uri="{BB962C8B-B14F-4D97-AF65-F5344CB8AC3E}">
        <p14:creationId xmlns:p14="http://schemas.microsoft.com/office/powerpoint/2010/main" val="406699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C5B8D5-0773-A440-88FF-E76245D0C43E}" type="datetimeFigureOut">
              <a:rPr lang="en-US" smtClean="0"/>
              <a:t>3/26/25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4566866-50FD-314E-911B-D3081AD8C254}" type="slidenum">
              <a:rPr lang="en-US" smtClean="0"/>
              <a:t>‹#›</a:t>
            </a:fld>
            <a:endParaRPr lang="en-US" dirty="0"/>
          </a:p>
        </p:txBody>
      </p:sp>
    </p:spTree>
    <p:extLst>
      <p:ext uri="{BB962C8B-B14F-4D97-AF65-F5344CB8AC3E}">
        <p14:creationId xmlns:p14="http://schemas.microsoft.com/office/powerpoint/2010/main" val="3183101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C5B8D5-0773-A440-88FF-E76245D0C43E}" type="datetimeFigureOut">
              <a:rPr lang="en-US" smtClean="0"/>
              <a:t>3/26/25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4566866-50FD-314E-911B-D3081AD8C254}" type="slidenum">
              <a:rPr lang="en-US" smtClean="0"/>
              <a:t>‹#›</a:t>
            </a:fld>
            <a:endParaRPr lang="en-US" dirty="0"/>
          </a:p>
        </p:txBody>
      </p:sp>
    </p:spTree>
    <p:extLst>
      <p:ext uri="{BB962C8B-B14F-4D97-AF65-F5344CB8AC3E}">
        <p14:creationId xmlns:p14="http://schemas.microsoft.com/office/powerpoint/2010/main" val="1896376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C5B8D5-0773-A440-88FF-E76245D0C43E}" type="datetimeFigureOut">
              <a:rPr lang="en-US" smtClean="0"/>
              <a:t>3/26/25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566866-50FD-314E-911B-D3081AD8C254}" type="slidenum">
              <a:rPr lang="en-US" smtClean="0"/>
              <a:t>‹#›</a:t>
            </a:fld>
            <a:endParaRPr lang="en-US" dirty="0"/>
          </a:p>
        </p:txBody>
      </p:sp>
    </p:spTree>
    <p:extLst>
      <p:ext uri="{BB962C8B-B14F-4D97-AF65-F5344CB8AC3E}">
        <p14:creationId xmlns:p14="http://schemas.microsoft.com/office/powerpoint/2010/main" val="3781441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C5B8D5-0773-A440-88FF-E76245D0C43E}" type="datetimeFigureOut">
              <a:rPr lang="en-US" smtClean="0"/>
              <a:t>3/26/25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566866-50FD-314E-911B-D3081AD8C254}" type="slidenum">
              <a:rPr lang="en-US" smtClean="0"/>
              <a:t>‹#›</a:t>
            </a:fld>
            <a:endParaRPr lang="en-US" dirty="0"/>
          </a:p>
        </p:txBody>
      </p:sp>
    </p:spTree>
    <p:extLst>
      <p:ext uri="{BB962C8B-B14F-4D97-AF65-F5344CB8AC3E}">
        <p14:creationId xmlns:p14="http://schemas.microsoft.com/office/powerpoint/2010/main" val="3523709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99000">
              <a:schemeClr val="accent4">
                <a:lumMod val="60000"/>
                <a:lumOff val="40000"/>
              </a:schemeClr>
            </a:gs>
            <a:gs pos="16000">
              <a:schemeClr val="accent4">
                <a:lumMod val="40000"/>
                <a:lumOff val="60000"/>
              </a:schemeClr>
            </a:gs>
            <a:gs pos="54000">
              <a:schemeClr val="accent4">
                <a:lumMod val="60000"/>
                <a:lumOff val="4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5B8D5-0773-A440-88FF-E76245D0C43E}" type="datetimeFigureOut">
              <a:rPr lang="en-US" smtClean="0"/>
              <a:t>3/26/25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566866-50FD-314E-911B-D3081AD8C254}" type="slidenum">
              <a:rPr lang="en-US" smtClean="0"/>
              <a:t>‹#›</a:t>
            </a:fld>
            <a:endParaRPr lang="en-US" dirty="0"/>
          </a:p>
        </p:txBody>
      </p:sp>
    </p:spTree>
    <p:extLst>
      <p:ext uri="{BB962C8B-B14F-4D97-AF65-F5344CB8AC3E}">
        <p14:creationId xmlns:p14="http://schemas.microsoft.com/office/powerpoint/2010/main" val="992398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903693"/>
          </a:xfrm>
        </p:spPr>
        <p:txBody>
          <a:bodyPr>
            <a:normAutofit/>
          </a:bodyPr>
          <a:lstStyle/>
          <a:p>
            <a:r>
              <a:rPr lang="en-US" dirty="0"/>
              <a:t>Writing Issues</a:t>
            </a:r>
          </a:p>
        </p:txBody>
      </p:sp>
      <p:sp>
        <p:nvSpPr>
          <p:cNvPr id="3" name="Subtitle 2"/>
          <p:cNvSpPr>
            <a:spLocks noGrp="1"/>
          </p:cNvSpPr>
          <p:nvPr>
            <p:ph type="subTitle" idx="1"/>
          </p:nvPr>
        </p:nvSpPr>
        <p:spPr>
          <a:xfrm>
            <a:off x="505095" y="5398022"/>
            <a:ext cx="8153654" cy="1309619"/>
          </a:xfrm>
        </p:spPr>
        <p:txBody>
          <a:bodyPr>
            <a:normAutofit fontScale="92500" lnSpcReduction="20000"/>
          </a:bodyPr>
          <a:lstStyle/>
          <a:p>
            <a:r>
              <a:rPr lang="en-US" dirty="0">
                <a:solidFill>
                  <a:schemeClr val="accent2">
                    <a:lumMod val="50000"/>
                  </a:schemeClr>
                </a:solidFill>
              </a:rPr>
              <a:t>Writing is like driving a car at night. You can only see as far as the headlights, but you make the whole trip that way. -E.L. Doctorow, (1931- 2015) </a:t>
            </a:r>
          </a:p>
        </p:txBody>
      </p:sp>
    </p:spTree>
    <p:extLst>
      <p:ext uri="{BB962C8B-B14F-4D97-AF65-F5344CB8AC3E}">
        <p14:creationId xmlns:p14="http://schemas.microsoft.com/office/powerpoint/2010/main" val="2134711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918"/>
          </a:xfrm>
        </p:spPr>
        <p:txBody>
          <a:bodyPr>
            <a:normAutofit/>
          </a:bodyPr>
          <a:lstStyle/>
          <a:p>
            <a:r>
              <a:rPr lang="en-US" sz="2800" b="1" dirty="0"/>
              <a:t>Common Issues to address for Final Paper</a:t>
            </a:r>
          </a:p>
        </p:txBody>
      </p:sp>
      <p:sp>
        <p:nvSpPr>
          <p:cNvPr id="3" name="Content Placeholder 2"/>
          <p:cNvSpPr>
            <a:spLocks noGrp="1"/>
          </p:cNvSpPr>
          <p:nvPr>
            <p:ph idx="1"/>
          </p:nvPr>
        </p:nvSpPr>
        <p:spPr>
          <a:xfrm>
            <a:off x="457200" y="984556"/>
            <a:ext cx="8229600" cy="5667812"/>
          </a:xfrm>
        </p:spPr>
        <p:txBody>
          <a:bodyPr>
            <a:noAutofit/>
          </a:bodyPr>
          <a:lstStyle/>
          <a:p>
            <a:pPr marL="0" indent="0">
              <a:buNone/>
            </a:pPr>
            <a:r>
              <a:rPr lang="en-US" sz="2800" dirty="0"/>
              <a:t>5) Linking paragraphs</a:t>
            </a:r>
            <a:endParaRPr lang="en-US" sz="2800" b="1" dirty="0"/>
          </a:p>
          <a:p>
            <a:pPr marL="0" lvl="0" indent="0">
              <a:buNone/>
            </a:pPr>
            <a:endParaRPr lang="en-US" sz="2800" dirty="0"/>
          </a:p>
          <a:p>
            <a:pPr marL="0" lvl="0" indent="0">
              <a:buNone/>
            </a:pPr>
            <a:r>
              <a:rPr lang="en-US" sz="2800" dirty="0"/>
              <a:t>Therefore, </a:t>
            </a:r>
            <a:r>
              <a:rPr lang="en-US" sz="2800" dirty="0" err="1"/>
              <a:t>Rensink</a:t>
            </a:r>
            <a:r>
              <a:rPr lang="en-US" sz="2800" dirty="0"/>
              <a:t>, </a:t>
            </a:r>
            <a:r>
              <a:rPr lang="en-US" sz="2800" dirty="0" err="1"/>
              <a:t>O’Regan</a:t>
            </a:r>
            <a:r>
              <a:rPr lang="en-US" sz="2800" dirty="0"/>
              <a:t>, and Clark concluded that attention plays a major role in change detection.</a:t>
            </a:r>
          </a:p>
          <a:p>
            <a:pPr marL="0" lvl="0" indent="0">
              <a:buNone/>
            </a:pPr>
            <a:r>
              <a:rPr lang="en-US" sz="2800" dirty="0"/>
              <a:t>	However, other studies on change blindness have revealed that attention is not sufficient for change detection</a:t>
            </a:r>
          </a:p>
          <a:p>
            <a:pPr marL="0" indent="0">
              <a:buNone/>
            </a:pPr>
            <a:endParaRPr lang="en-US" sz="2800" b="1" dirty="0"/>
          </a:p>
          <a:p>
            <a:pPr marL="398463" indent="-398463">
              <a:buNone/>
            </a:pPr>
            <a:r>
              <a:rPr lang="en-US" sz="2400" b="1" dirty="0"/>
              <a:t>Helpful rule of thumb: don’t start a paragraph with a citation.</a:t>
            </a:r>
          </a:p>
        </p:txBody>
      </p:sp>
    </p:spTree>
    <p:extLst>
      <p:ext uri="{BB962C8B-B14F-4D97-AF65-F5344CB8AC3E}">
        <p14:creationId xmlns:p14="http://schemas.microsoft.com/office/powerpoint/2010/main" val="144328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918"/>
          </a:xfrm>
        </p:spPr>
        <p:txBody>
          <a:bodyPr>
            <a:normAutofit/>
          </a:bodyPr>
          <a:lstStyle/>
          <a:p>
            <a:r>
              <a:rPr lang="en-US" sz="2800" b="1" dirty="0"/>
              <a:t>Common Issues to address for Final Paper</a:t>
            </a:r>
          </a:p>
        </p:txBody>
      </p:sp>
      <p:sp>
        <p:nvSpPr>
          <p:cNvPr id="3" name="Content Placeholder 2"/>
          <p:cNvSpPr>
            <a:spLocks noGrp="1"/>
          </p:cNvSpPr>
          <p:nvPr>
            <p:ph idx="1"/>
          </p:nvPr>
        </p:nvSpPr>
        <p:spPr>
          <a:xfrm>
            <a:off x="457200" y="984556"/>
            <a:ext cx="8229600" cy="5667812"/>
          </a:xfrm>
        </p:spPr>
        <p:txBody>
          <a:bodyPr>
            <a:noAutofit/>
          </a:bodyPr>
          <a:lstStyle/>
          <a:p>
            <a:pPr marL="514350" lvl="0" indent="-514350">
              <a:buFont typeface="+mj-lt"/>
              <a:buAutoNum type="arabicParenR" startAt="6"/>
            </a:pPr>
            <a:r>
              <a:rPr lang="en-US" dirty="0"/>
              <a:t>Economy (w/</a:t>
            </a:r>
            <a:r>
              <a:rPr lang="en-US" dirty="0" err="1"/>
              <a:t>i</a:t>
            </a:r>
            <a:r>
              <a:rPr lang="en-US" dirty="0"/>
              <a:t> sentences)</a:t>
            </a:r>
            <a:endParaRPr lang="en-US" sz="1800" dirty="0"/>
          </a:p>
          <a:p>
            <a:pPr lvl="1"/>
            <a:r>
              <a:rPr lang="en-US" dirty="0"/>
              <a:t>Can I say this in fewer words?</a:t>
            </a:r>
            <a:endParaRPr lang="en-US" sz="1600" dirty="0"/>
          </a:p>
          <a:p>
            <a:pPr lvl="2"/>
            <a:r>
              <a:rPr lang="en-US" dirty="0"/>
              <a:t>‘had to make a greater effort’  		</a:t>
            </a:r>
            <a:r>
              <a:rPr lang="en-US" b="1" i="1" dirty="0"/>
              <a:t>vs.</a:t>
            </a:r>
            <a:r>
              <a:rPr lang="en-US" dirty="0"/>
              <a:t> </a:t>
            </a:r>
          </a:p>
          <a:p>
            <a:pPr lvl="2"/>
            <a:r>
              <a:rPr lang="en-US" dirty="0"/>
              <a:t>‘expended more effort’</a:t>
            </a:r>
            <a:endParaRPr lang="en-US" sz="1400" dirty="0"/>
          </a:p>
          <a:p>
            <a:pPr lvl="1"/>
            <a:r>
              <a:rPr lang="en-US" dirty="0"/>
              <a:t>Prior research has shown that attention is necessary in order to detect changes in one’s environment between scenes</a:t>
            </a:r>
          </a:p>
          <a:p>
            <a:pPr lvl="1"/>
            <a:r>
              <a:rPr lang="en-US" dirty="0"/>
              <a:t>Complexity of language should mirror complexity of the ideas</a:t>
            </a:r>
          </a:p>
          <a:p>
            <a:pPr lvl="1"/>
            <a:endParaRPr lang="en-US" sz="1600" dirty="0"/>
          </a:p>
          <a:p>
            <a:pPr marL="0" indent="0">
              <a:buNone/>
            </a:pPr>
            <a:r>
              <a:rPr lang="en-US" dirty="0"/>
              <a:t> </a:t>
            </a:r>
            <a:endParaRPr lang="en-US" sz="1800" dirty="0"/>
          </a:p>
        </p:txBody>
      </p:sp>
    </p:spTree>
    <p:extLst>
      <p:ext uri="{BB962C8B-B14F-4D97-AF65-F5344CB8AC3E}">
        <p14:creationId xmlns:p14="http://schemas.microsoft.com/office/powerpoint/2010/main" val="1598470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918"/>
          </a:xfrm>
        </p:spPr>
        <p:txBody>
          <a:bodyPr>
            <a:normAutofit/>
          </a:bodyPr>
          <a:lstStyle/>
          <a:p>
            <a:r>
              <a:rPr lang="en-US" sz="2800" b="1" dirty="0"/>
              <a:t>Common Issues to address for Final Paper</a:t>
            </a:r>
          </a:p>
        </p:txBody>
      </p:sp>
      <p:sp>
        <p:nvSpPr>
          <p:cNvPr id="3" name="Content Placeholder 2"/>
          <p:cNvSpPr>
            <a:spLocks noGrp="1"/>
          </p:cNvSpPr>
          <p:nvPr>
            <p:ph idx="1"/>
          </p:nvPr>
        </p:nvSpPr>
        <p:spPr>
          <a:xfrm>
            <a:off x="457200" y="984556"/>
            <a:ext cx="8229600" cy="5667812"/>
          </a:xfrm>
        </p:spPr>
        <p:txBody>
          <a:bodyPr>
            <a:noAutofit/>
          </a:bodyPr>
          <a:lstStyle/>
          <a:p>
            <a:pPr marL="514350" lvl="0" indent="-514350">
              <a:buFont typeface="+mj-lt"/>
              <a:buAutoNum type="arabicParenR" startAt="6"/>
            </a:pPr>
            <a:r>
              <a:rPr lang="en-US" dirty="0"/>
              <a:t>Economy (w/</a:t>
            </a:r>
            <a:r>
              <a:rPr lang="en-US" dirty="0" err="1"/>
              <a:t>i</a:t>
            </a:r>
            <a:r>
              <a:rPr lang="en-US" dirty="0"/>
              <a:t> sentences)</a:t>
            </a:r>
            <a:endParaRPr lang="en-US" sz="1800" dirty="0"/>
          </a:p>
          <a:p>
            <a:pPr lvl="1"/>
            <a:r>
              <a:rPr lang="en-US" dirty="0"/>
              <a:t>Can I say this in fewer words?</a:t>
            </a:r>
            <a:endParaRPr lang="en-US" sz="1600" dirty="0"/>
          </a:p>
          <a:p>
            <a:pPr lvl="2"/>
            <a:r>
              <a:rPr lang="en-US" dirty="0"/>
              <a:t>‘had to make a greater effort’  		</a:t>
            </a:r>
            <a:r>
              <a:rPr lang="en-US" b="1" i="1" dirty="0"/>
              <a:t>vs.</a:t>
            </a:r>
            <a:r>
              <a:rPr lang="en-US" dirty="0"/>
              <a:t> </a:t>
            </a:r>
          </a:p>
          <a:p>
            <a:pPr lvl="2"/>
            <a:r>
              <a:rPr lang="en-US" dirty="0"/>
              <a:t>‘expended more effort’</a:t>
            </a:r>
            <a:endParaRPr lang="en-US" sz="1400" dirty="0"/>
          </a:p>
          <a:p>
            <a:pPr lvl="1"/>
            <a:r>
              <a:rPr lang="en-US" dirty="0"/>
              <a:t>Prior research has shown that attention is necessary </a:t>
            </a:r>
            <a:r>
              <a:rPr lang="en-US" strike="sngStrike" dirty="0">
                <a:solidFill>
                  <a:srgbClr val="FF0000"/>
                </a:solidFill>
              </a:rPr>
              <a:t>in order</a:t>
            </a:r>
            <a:r>
              <a:rPr lang="en-US" dirty="0">
                <a:solidFill>
                  <a:srgbClr val="FF0000"/>
                </a:solidFill>
              </a:rPr>
              <a:t> </a:t>
            </a:r>
            <a:r>
              <a:rPr lang="en-US" dirty="0"/>
              <a:t>to detect changes in one’s environment </a:t>
            </a:r>
            <a:r>
              <a:rPr lang="en-US" strike="sngStrike" dirty="0">
                <a:solidFill>
                  <a:srgbClr val="FF0000"/>
                </a:solidFill>
              </a:rPr>
              <a:t>between scenes</a:t>
            </a:r>
            <a:endParaRPr lang="en-US" dirty="0">
              <a:solidFill>
                <a:srgbClr val="FF0000"/>
              </a:solidFill>
            </a:endParaRPr>
          </a:p>
          <a:p>
            <a:pPr lvl="1"/>
            <a:r>
              <a:rPr lang="en-US" dirty="0"/>
              <a:t>Complexity of language should mirror complexity of the ideas</a:t>
            </a:r>
          </a:p>
          <a:p>
            <a:pPr lvl="1"/>
            <a:endParaRPr lang="en-US" sz="1600" dirty="0"/>
          </a:p>
          <a:p>
            <a:pPr marL="0" indent="0">
              <a:buNone/>
            </a:pPr>
            <a:r>
              <a:rPr lang="en-US" dirty="0"/>
              <a:t> </a:t>
            </a:r>
            <a:endParaRPr lang="en-US" sz="1800" dirty="0"/>
          </a:p>
        </p:txBody>
      </p:sp>
    </p:spTree>
    <p:extLst>
      <p:ext uri="{BB962C8B-B14F-4D97-AF65-F5344CB8AC3E}">
        <p14:creationId xmlns:p14="http://schemas.microsoft.com/office/powerpoint/2010/main" val="616763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918"/>
          </a:xfrm>
        </p:spPr>
        <p:txBody>
          <a:bodyPr>
            <a:normAutofit/>
          </a:bodyPr>
          <a:lstStyle/>
          <a:p>
            <a:r>
              <a:rPr lang="en-US" sz="2800" b="1" dirty="0"/>
              <a:t>Common Issues to address for Final Paper</a:t>
            </a:r>
          </a:p>
        </p:txBody>
      </p:sp>
      <p:sp>
        <p:nvSpPr>
          <p:cNvPr id="3" name="Content Placeholder 2"/>
          <p:cNvSpPr>
            <a:spLocks noGrp="1"/>
          </p:cNvSpPr>
          <p:nvPr>
            <p:ph idx="1"/>
          </p:nvPr>
        </p:nvSpPr>
        <p:spPr>
          <a:xfrm>
            <a:off x="457200" y="984556"/>
            <a:ext cx="8229600" cy="5667812"/>
          </a:xfrm>
        </p:spPr>
        <p:txBody>
          <a:bodyPr>
            <a:noAutofit/>
          </a:bodyPr>
          <a:lstStyle/>
          <a:p>
            <a:pPr marL="0" lvl="0" indent="0">
              <a:buNone/>
            </a:pPr>
            <a:r>
              <a:rPr lang="en-US" sz="2800" dirty="0"/>
              <a:t>7) </a:t>
            </a:r>
            <a:r>
              <a:rPr lang="en-US" dirty="0"/>
              <a:t>Dangling comparisons</a:t>
            </a:r>
            <a:endParaRPr lang="en-US" sz="1800" dirty="0"/>
          </a:p>
          <a:p>
            <a:pPr lvl="1"/>
            <a:r>
              <a:rPr lang="en-US" dirty="0"/>
              <a:t>The CG did better on the recall task </a:t>
            </a:r>
            <a:r>
              <a:rPr lang="en-US" b="1" dirty="0"/>
              <a:t>THAN…</a:t>
            </a:r>
            <a:r>
              <a:rPr lang="en-US" dirty="0"/>
              <a:t>.</a:t>
            </a:r>
            <a:endParaRPr lang="en-US" sz="1600" dirty="0"/>
          </a:p>
          <a:p>
            <a:pPr marL="0" indent="0">
              <a:buNone/>
            </a:pPr>
            <a:r>
              <a:rPr lang="en-US" dirty="0"/>
              <a:t> </a:t>
            </a:r>
            <a:endParaRPr lang="en-US" sz="1800" dirty="0"/>
          </a:p>
          <a:p>
            <a:pPr marL="0" lvl="0" indent="0">
              <a:buNone/>
            </a:pPr>
            <a:r>
              <a:rPr lang="en-US" dirty="0"/>
              <a:t>8) The most dangerous word in the English Language is…  </a:t>
            </a:r>
            <a:endParaRPr lang="en-US" sz="3600" b="1" dirty="0"/>
          </a:p>
        </p:txBody>
      </p:sp>
    </p:spTree>
    <p:extLst>
      <p:ext uri="{BB962C8B-B14F-4D97-AF65-F5344CB8AC3E}">
        <p14:creationId xmlns:p14="http://schemas.microsoft.com/office/powerpoint/2010/main" val="582027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918"/>
          </a:xfrm>
        </p:spPr>
        <p:txBody>
          <a:bodyPr>
            <a:normAutofit/>
          </a:bodyPr>
          <a:lstStyle/>
          <a:p>
            <a:r>
              <a:rPr lang="en-US" sz="2800" b="1" dirty="0"/>
              <a:t>Common Issues to address for Final Paper</a:t>
            </a:r>
          </a:p>
        </p:txBody>
      </p:sp>
      <p:sp>
        <p:nvSpPr>
          <p:cNvPr id="3" name="Content Placeholder 2"/>
          <p:cNvSpPr>
            <a:spLocks noGrp="1"/>
          </p:cNvSpPr>
          <p:nvPr>
            <p:ph idx="1"/>
          </p:nvPr>
        </p:nvSpPr>
        <p:spPr>
          <a:xfrm>
            <a:off x="457200" y="984556"/>
            <a:ext cx="8229600" cy="5667812"/>
          </a:xfrm>
        </p:spPr>
        <p:txBody>
          <a:bodyPr>
            <a:noAutofit/>
          </a:bodyPr>
          <a:lstStyle/>
          <a:p>
            <a:pPr marL="0" lvl="0" indent="0">
              <a:buNone/>
            </a:pPr>
            <a:r>
              <a:rPr lang="en-US" sz="2800" dirty="0"/>
              <a:t>7) </a:t>
            </a:r>
            <a:r>
              <a:rPr lang="en-US" dirty="0"/>
              <a:t>Dangling comparisons</a:t>
            </a:r>
            <a:endParaRPr lang="en-US" sz="1800" dirty="0"/>
          </a:p>
          <a:p>
            <a:pPr lvl="1"/>
            <a:r>
              <a:rPr lang="en-US" dirty="0"/>
              <a:t>The CG did better on the recall task </a:t>
            </a:r>
            <a:r>
              <a:rPr lang="en-US" b="1" dirty="0"/>
              <a:t>THAN…</a:t>
            </a:r>
            <a:r>
              <a:rPr lang="en-US" dirty="0"/>
              <a:t>.</a:t>
            </a:r>
            <a:endParaRPr lang="en-US" sz="1600" dirty="0"/>
          </a:p>
          <a:p>
            <a:pPr marL="0" indent="0">
              <a:buNone/>
            </a:pPr>
            <a:r>
              <a:rPr lang="en-US" dirty="0"/>
              <a:t> </a:t>
            </a:r>
            <a:endParaRPr lang="en-US" sz="1800" dirty="0"/>
          </a:p>
          <a:p>
            <a:pPr marL="0" lvl="0" indent="0">
              <a:buNone/>
            </a:pPr>
            <a:r>
              <a:rPr lang="en-US" dirty="0"/>
              <a:t>8) The most dangerous word in the English Language is… ’</a:t>
            </a:r>
            <a:r>
              <a:rPr lang="en-US" dirty="0">
                <a:solidFill>
                  <a:srgbClr val="0000FF"/>
                </a:solidFill>
              </a:rPr>
              <a:t>AND</a:t>
            </a:r>
            <a:r>
              <a:rPr lang="en-US" dirty="0"/>
              <a:t>’</a:t>
            </a:r>
          </a:p>
          <a:p>
            <a:pPr lvl="1"/>
            <a:r>
              <a:rPr lang="en-US" dirty="0"/>
              <a:t>The study refined </a:t>
            </a:r>
            <a:r>
              <a:rPr lang="en-US" dirty="0">
                <a:solidFill>
                  <a:schemeClr val="accent6">
                    <a:lumMod val="75000"/>
                  </a:schemeClr>
                </a:solidFill>
              </a:rPr>
              <a:t>and</a:t>
            </a:r>
            <a:r>
              <a:rPr lang="en-US" dirty="0"/>
              <a:t> extended…</a:t>
            </a:r>
          </a:p>
          <a:p>
            <a:pPr lvl="1"/>
            <a:r>
              <a:rPr lang="en-US" dirty="0"/>
              <a:t>The study was designed to measure reaction time </a:t>
            </a:r>
            <a:r>
              <a:rPr lang="en-US" dirty="0">
                <a:solidFill>
                  <a:schemeClr val="accent6">
                    <a:lumMod val="75000"/>
                  </a:schemeClr>
                </a:solidFill>
              </a:rPr>
              <a:t>and</a:t>
            </a:r>
            <a:r>
              <a:rPr lang="en-US" dirty="0"/>
              <a:t> determine whether visual search was serial or parallel.</a:t>
            </a:r>
          </a:p>
        </p:txBody>
      </p:sp>
    </p:spTree>
    <p:extLst>
      <p:ext uri="{BB962C8B-B14F-4D97-AF65-F5344CB8AC3E}">
        <p14:creationId xmlns:p14="http://schemas.microsoft.com/office/powerpoint/2010/main" val="2150957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918"/>
          </a:xfrm>
        </p:spPr>
        <p:txBody>
          <a:bodyPr>
            <a:normAutofit/>
          </a:bodyPr>
          <a:lstStyle/>
          <a:p>
            <a:r>
              <a:rPr lang="en-US" sz="2800" b="1" dirty="0"/>
              <a:t>Common Issues to address for Final Paper</a:t>
            </a:r>
          </a:p>
        </p:txBody>
      </p:sp>
      <p:sp>
        <p:nvSpPr>
          <p:cNvPr id="3" name="Content Placeholder 2"/>
          <p:cNvSpPr>
            <a:spLocks noGrp="1"/>
          </p:cNvSpPr>
          <p:nvPr>
            <p:ph idx="1"/>
          </p:nvPr>
        </p:nvSpPr>
        <p:spPr>
          <a:xfrm>
            <a:off x="457200" y="984556"/>
            <a:ext cx="8229600" cy="5667812"/>
          </a:xfrm>
        </p:spPr>
        <p:txBody>
          <a:bodyPr>
            <a:noAutofit/>
          </a:bodyPr>
          <a:lstStyle/>
          <a:p>
            <a:pPr marL="0" lvl="0" indent="0">
              <a:buNone/>
            </a:pPr>
            <a:r>
              <a:rPr lang="en-US" sz="2800" dirty="0"/>
              <a:t>7) </a:t>
            </a:r>
            <a:r>
              <a:rPr lang="en-US" dirty="0"/>
              <a:t>Dangling comparisons</a:t>
            </a:r>
            <a:endParaRPr lang="en-US" sz="1800" dirty="0"/>
          </a:p>
          <a:p>
            <a:pPr lvl="1"/>
            <a:r>
              <a:rPr lang="en-US" dirty="0"/>
              <a:t>The CG did better on the recall task </a:t>
            </a:r>
            <a:r>
              <a:rPr lang="en-US" b="1" dirty="0"/>
              <a:t>THAN…</a:t>
            </a:r>
            <a:r>
              <a:rPr lang="en-US" dirty="0"/>
              <a:t>.</a:t>
            </a:r>
            <a:endParaRPr lang="en-US" sz="1600" dirty="0"/>
          </a:p>
          <a:p>
            <a:pPr marL="0" indent="0">
              <a:buNone/>
            </a:pPr>
            <a:r>
              <a:rPr lang="en-US" dirty="0"/>
              <a:t> </a:t>
            </a:r>
            <a:endParaRPr lang="en-US" sz="1800" dirty="0"/>
          </a:p>
          <a:p>
            <a:pPr marL="0" lvl="0" indent="0">
              <a:buNone/>
            </a:pPr>
            <a:r>
              <a:rPr lang="en-US" dirty="0"/>
              <a:t>8) The most dangerous word in the English Language is… ’</a:t>
            </a:r>
            <a:r>
              <a:rPr lang="en-US" dirty="0">
                <a:solidFill>
                  <a:srgbClr val="0000FF"/>
                </a:solidFill>
              </a:rPr>
              <a:t>AND</a:t>
            </a:r>
            <a:r>
              <a:rPr lang="en-US" dirty="0"/>
              <a:t>'</a:t>
            </a:r>
            <a:endParaRPr lang="en-US" sz="1800" dirty="0"/>
          </a:p>
          <a:p>
            <a:pPr lvl="1"/>
            <a:r>
              <a:rPr lang="en-US" dirty="0"/>
              <a:t>Not an all-purpose, let me introduce a new idea kind of thing.</a:t>
            </a:r>
          </a:p>
          <a:p>
            <a:pPr lvl="1"/>
            <a:r>
              <a:rPr lang="en-US" dirty="0" err="1"/>
              <a:t>Rensink</a:t>
            </a:r>
            <a:r>
              <a:rPr lang="en-US" dirty="0"/>
              <a:t> (2002) argued that attention was necessary to detect changes and I like baseball.    </a:t>
            </a:r>
            <a:endParaRPr lang="en-US" sz="1600" dirty="0"/>
          </a:p>
          <a:p>
            <a:pPr marL="0" indent="0">
              <a:buNone/>
            </a:pPr>
            <a:r>
              <a:rPr lang="en-US" dirty="0"/>
              <a:t> </a:t>
            </a:r>
            <a:endParaRPr lang="en-US" sz="1800" dirty="0"/>
          </a:p>
          <a:p>
            <a:pPr marL="0" lvl="0" indent="0">
              <a:buNone/>
            </a:pPr>
            <a:r>
              <a:rPr lang="en-US" dirty="0"/>
              <a:t>9) Giving away the </a:t>
            </a:r>
            <a:r>
              <a:rPr lang="en-US" dirty="0" err="1"/>
              <a:t>punchline</a:t>
            </a:r>
            <a:endParaRPr lang="en-US" sz="1800" dirty="0"/>
          </a:p>
          <a:p>
            <a:pPr marL="0" indent="0">
              <a:buNone/>
            </a:pPr>
            <a:r>
              <a:rPr lang="en-US" dirty="0"/>
              <a:t> </a:t>
            </a:r>
            <a:endParaRPr lang="en-US" sz="3600" b="1" dirty="0"/>
          </a:p>
        </p:txBody>
      </p:sp>
    </p:spTree>
    <p:extLst>
      <p:ext uri="{BB962C8B-B14F-4D97-AF65-F5344CB8AC3E}">
        <p14:creationId xmlns:p14="http://schemas.microsoft.com/office/powerpoint/2010/main" val="306965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918"/>
          </a:xfrm>
        </p:spPr>
        <p:txBody>
          <a:bodyPr>
            <a:normAutofit/>
          </a:bodyPr>
          <a:lstStyle/>
          <a:p>
            <a:r>
              <a:rPr lang="en-US" sz="2800" b="1" dirty="0"/>
              <a:t>Common Issues to address for Final Paper</a:t>
            </a:r>
          </a:p>
        </p:txBody>
      </p:sp>
      <p:sp>
        <p:nvSpPr>
          <p:cNvPr id="3" name="Content Placeholder 2"/>
          <p:cNvSpPr>
            <a:spLocks noGrp="1"/>
          </p:cNvSpPr>
          <p:nvPr>
            <p:ph idx="1"/>
          </p:nvPr>
        </p:nvSpPr>
        <p:spPr>
          <a:xfrm>
            <a:off x="457200" y="984556"/>
            <a:ext cx="8229600" cy="5667812"/>
          </a:xfrm>
        </p:spPr>
        <p:txBody>
          <a:bodyPr>
            <a:noAutofit/>
          </a:bodyPr>
          <a:lstStyle/>
          <a:p>
            <a:pPr marL="0" lvl="0" indent="0">
              <a:buNone/>
            </a:pPr>
            <a:r>
              <a:rPr lang="en-US" dirty="0"/>
              <a:t>10) Specific Issues in this batch of papers:</a:t>
            </a:r>
            <a:endParaRPr lang="en-US" sz="1800" dirty="0"/>
          </a:p>
          <a:p>
            <a:pPr lvl="1"/>
            <a:r>
              <a:rPr lang="en-US" dirty="0"/>
              <a:t>Use terminology from the field: related lure; retention interval; recognition memory</a:t>
            </a:r>
          </a:p>
          <a:p>
            <a:pPr lvl="1"/>
            <a:r>
              <a:rPr lang="en-US" dirty="0"/>
              <a:t>Not much is known about X is not the best way to introduce your topic.  </a:t>
            </a:r>
          </a:p>
          <a:p>
            <a:pPr lvl="1"/>
            <a:r>
              <a:rPr lang="en-US" dirty="0"/>
              <a:t>Ditto for ‘we did something new’ or we ‘further explored’; tell the reader what was new.</a:t>
            </a:r>
          </a:p>
          <a:p>
            <a:pPr lvl="1"/>
            <a:r>
              <a:rPr lang="en-US" dirty="0"/>
              <a:t>Ditto for ‘a lot of research has been done about X’ </a:t>
            </a:r>
          </a:p>
          <a:p>
            <a:pPr lvl="1"/>
            <a:r>
              <a:rPr lang="en-US" dirty="0"/>
              <a:t>Ditto for ‘people have been doing research about X for a long time’</a:t>
            </a:r>
          </a:p>
          <a:p>
            <a:pPr lvl="1"/>
            <a:r>
              <a:rPr lang="en-US" dirty="0"/>
              <a:t>Method has to be more than we ran the </a:t>
            </a:r>
            <a:r>
              <a:rPr lang="en-US" dirty="0" err="1"/>
              <a:t>CogLab</a:t>
            </a:r>
            <a:r>
              <a:rPr lang="en-US" dirty="0"/>
              <a:t> experiment.</a:t>
            </a:r>
          </a:p>
        </p:txBody>
      </p:sp>
    </p:spTree>
    <p:extLst>
      <p:ext uri="{BB962C8B-B14F-4D97-AF65-F5344CB8AC3E}">
        <p14:creationId xmlns:p14="http://schemas.microsoft.com/office/powerpoint/2010/main" val="624434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918"/>
          </a:xfrm>
        </p:spPr>
        <p:txBody>
          <a:bodyPr>
            <a:normAutofit/>
          </a:bodyPr>
          <a:lstStyle/>
          <a:p>
            <a:r>
              <a:rPr lang="en-US" sz="2800" b="1" dirty="0"/>
              <a:t>Common Issues to address for Final Paper</a:t>
            </a:r>
          </a:p>
        </p:txBody>
      </p:sp>
      <p:sp>
        <p:nvSpPr>
          <p:cNvPr id="3" name="Content Placeholder 2"/>
          <p:cNvSpPr>
            <a:spLocks noGrp="1"/>
          </p:cNvSpPr>
          <p:nvPr>
            <p:ph idx="1"/>
          </p:nvPr>
        </p:nvSpPr>
        <p:spPr>
          <a:xfrm>
            <a:off x="457200" y="984556"/>
            <a:ext cx="8229600" cy="5667812"/>
          </a:xfrm>
        </p:spPr>
        <p:txBody>
          <a:bodyPr>
            <a:noAutofit/>
          </a:bodyPr>
          <a:lstStyle/>
          <a:p>
            <a:pPr marL="0" lvl="0" indent="0">
              <a:buNone/>
            </a:pPr>
            <a:r>
              <a:rPr lang="en-US" dirty="0"/>
              <a:t>10) Specific Issues in this batch of papers:</a:t>
            </a:r>
            <a:endParaRPr lang="en-US" sz="1800" dirty="0"/>
          </a:p>
          <a:p>
            <a:pPr lvl="1"/>
            <a:r>
              <a:rPr lang="en-US" dirty="0"/>
              <a:t>The experiment was conducted in an uncontrolled environment so we can’t be sure the subjects weren’t </a:t>
            </a:r>
            <a:r>
              <a:rPr lang="en-US" dirty="0">
                <a:solidFill>
                  <a:schemeClr val="accent2"/>
                </a:solidFill>
              </a:rPr>
              <a:t>$&amp;#@</a:t>
            </a:r>
            <a:r>
              <a:rPr lang="en-US" dirty="0" err="1"/>
              <a:t>ing</a:t>
            </a:r>
            <a:r>
              <a:rPr lang="en-US" dirty="0"/>
              <a:t> around.  </a:t>
            </a:r>
          </a:p>
          <a:p>
            <a:pPr lvl="1"/>
            <a:r>
              <a:rPr lang="en-US" dirty="0"/>
              <a:t>Avoid unnecessary adjectives and adverbs because they are very extremely superfluous.  Like Extremely, unbelievably, irretrievably superfluous.</a:t>
            </a:r>
          </a:p>
          <a:p>
            <a:pPr lvl="1"/>
            <a:r>
              <a:rPr lang="en-US" dirty="0"/>
              <a:t>Let your evidence sell your argument; avoid hyperbole.</a:t>
            </a:r>
          </a:p>
          <a:p>
            <a:pPr lvl="1"/>
            <a:r>
              <a:rPr lang="en-US" dirty="0"/>
              <a:t>The brain is a magical entity, but at the end of the day, it’s a gray blob of cells.</a:t>
            </a:r>
          </a:p>
        </p:txBody>
      </p:sp>
    </p:spTree>
    <p:extLst>
      <p:ext uri="{BB962C8B-B14F-4D97-AF65-F5344CB8AC3E}">
        <p14:creationId xmlns:p14="http://schemas.microsoft.com/office/powerpoint/2010/main" val="3124621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2ED20-B516-D4C7-E265-BC98123EEED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F998DD2-43A2-50E3-DC22-6492153C3944}"/>
              </a:ext>
            </a:extLst>
          </p:cNvPr>
          <p:cNvSpPr>
            <a:spLocks noGrp="1"/>
          </p:cNvSpPr>
          <p:nvPr>
            <p:ph idx="1"/>
          </p:nvPr>
        </p:nvSpPr>
        <p:spPr>
          <a:xfrm>
            <a:off x="457200" y="1600200"/>
            <a:ext cx="8229600" cy="5257800"/>
          </a:xfrm>
        </p:spPr>
        <p:txBody>
          <a:bodyPr>
            <a:normAutofit lnSpcReduction="10000"/>
          </a:bodyPr>
          <a:lstStyle/>
          <a:p>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800" kern="100" dirty="0">
                <a:effectLst/>
                <a:latin typeface="Calibri" panose="020F0502020204030204" pitchFamily="34" charset="0"/>
                <a:ea typeface="Calibri" panose="020F0502020204030204" pitchFamily="34" charset="0"/>
                <a:cs typeface="Times New Roman" panose="02020603050405020304" pitchFamily="18" charset="0"/>
              </a:rPr>
              <a:t>When I say, ‘I think it might be better if you…’, I’m really saying, you should definitely, definitely do what I’m suggesting.</a:t>
            </a:r>
          </a:p>
          <a:p>
            <a:endParaRPr lang="en-US" dirty="0"/>
          </a:p>
        </p:txBody>
      </p:sp>
      <p:pic>
        <p:nvPicPr>
          <p:cNvPr id="1030" name="Picture 6" descr="Amazon.com: INTIMO South Park Cartman You Will Respect My Authority Show  Throw Blanket Wall Scroll : Home &amp; Kitchen">
            <a:extLst>
              <a:ext uri="{FF2B5EF4-FFF2-40B4-BE49-F238E27FC236}">
                <a16:creationId xmlns:a16="http://schemas.microsoft.com/office/drawing/2014/main" id="{58C9C060-F0CC-2683-7F51-83629C403C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3543" y="274638"/>
            <a:ext cx="5796914" cy="4830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4371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dissolve">
                                      <p:cBhvr>
                                        <p:cTn id="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918"/>
          </a:xfrm>
        </p:spPr>
        <p:txBody>
          <a:bodyPr>
            <a:normAutofit/>
          </a:bodyPr>
          <a:lstStyle/>
          <a:p>
            <a:r>
              <a:rPr lang="en-US" sz="2800" b="1" dirty="0"/>
              <a:t>Why is writing so hard?</a:t>
            </a:r>
          </a:p>
        </p:txBody>
      </p:sp>
      <p:sp>
        <p:nvSpPr>
          <p:cNvPr id="3" name="Content Placeholder 2"/>
          <p:cNvSpPr>
            <a:spLocks noGrp="1"/>
          </p:cNvSpPr>
          <p:nvPr>
            <p:ph idx="1"/>
          </p:nvPr>
        </p:nvSpPr>
        <p:spPr>
          <a:xfrm>
            <a:off x="457200" y="984556"/>
            <a:ext cx="8229600" cy="5667812"/>
          </a:xfrm>
        </p:spPr>
        <p:txBody>
          <a:bodyPr>
            <a:noAutofit/>
          </a:bodyPr>
          <a:lstStyle/>
          <a:p>
            <a:pPr marL="0" indent="0">
              <a:buNone/>
            </a:pPr>
            <a:r>
              <a:rPr lang="en-US" sz="3600" dirty="0"/>
              <a:t>Because a good sentence:</a:t>
            </a:r>
          </a:p>
          <a:p>
            <a:pPr lvl="1"/>
            <a:r>
              <a:rPr lang="en-US" sz="3200" dirty="0"/>
              <a:t>Communicates an idea clearly</a:t>
            </a:r>
          </a:p>
          <a:p>
            <a:pPr lvl="1"/>
            <a:r>
              <a:rPr lang="en-US" sz="3200" dirty="0"/>
              <a:t>Expresses that idea in an interesting (economical) way</a:t>
            </a:r>
          </a:p>
          <a:p>
            <a:pPr lvl="1"/>
            <a:r>
              <a:rPr lang="en-US" sz="3200" dirty="0"/>
              <a:t>Flows logically from the previous sentence</a:t>
            </a:r>
          </a:p>
          <a:p>
            <a:pPr lvl="1"/>
            <a:r>
              <a:rPr lang="en-US" sz="3200" dirty="0"/>
              <a:t>Advances your argument</a:t>
            </a:r>
          </a:p>
          <a:p>
            <a:pPr lvl="1"/>
            <a:r>
              <a:rPr lang="en-US" sz="3200" dirty="0"/>
              <a:t>Prepares the reader for the next sentence/idea. </a:t>
            </a:r>
            <a:endParaRPr lang="en-US" sz="3200" b="1" dirty="0"/>
          </a:p>
          <a:p>
            <a:pPr marL="0" lvl="0" indent="0">
              <a:buNone/>
            </a:pPr>
            <a:endParaRPr lang="en-US" sz="3600" b="1" dirty="0"/>
          </a:p>
        </p:txBody>
      </p:sp>
    </p:spTree>
    <p:extLst>
      <p:ext uri="{BB962C8B-B14F-4D97-AF65-F5344CB8AC3E}">
        <p14:creationId xmlns:p14="http://schemas.microsoft.com/office/powerpoint/2010/main" val="624434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918"/>
          </a:xfrm>
        </p:spPr>
        <p:txBody>
          <a:bodyPr>
            <a:normAutofit/>
          </a:bodyPr>
          <a:lstStyle/>
          <a:p>
            <a:r>
              <a:rPr lang="en-US" sz="2800" b="1" dirty="0"/>
              <a:t>Common Issues to address for Final Paper</a:t>
            </a:r>
          </a:p>
        </p:txBody>
      </p:sp>
      <p:sp>
        <p:nvSpPr>
          <p:cNvPr id="3" name="Content Placeholder 2"/>
          <p:cNvSpPr>
            <a:spLocks noGrp="1"/>
          </p:cNvSpPr>
          <p:nvPr>
            <p:ph idx="1"/>
          </p:nvPr>
        </p:nvSpPr>
        <p:spPr>
          <a:xfrm>
            <a:off x="457200" y="984556"/>
            <a:ext cx="8229600" cy="5667812"/>
          </a:xfrm>
        </p:spPr>
        <p:txBody>
          <a:bodyPr>
            <a:noAutofit/>
          </a:bodyPr>
          <a:lstStyle/>
          <a:p>
            <a:pPr marL="514350" indent="-514350">
              <a:buAutoNum type="arabicParenR"/>
            </a:pPr>
            <a:r>
              <a:rPr lang="en-US" sz="2800" dirty="0"/>
              <a:t>APA style guide.</a:t>
            </a:r>
            <a:endParaRPr lang="en-US" sz="2800" b="1" dirty="0"/>
          </a:p>
          <a:p>
            <a:pPr lvl="1"/>
            <a:r>
              <a:rPr lang="en-US" dirty="0"/>
              <a:t>Talk about experiment in the past tense </a:t>
            </a:r>
            <a:endParaRPr lang="en-US" sz="1200" dirty="0"/>
          </a:p>
          <a:p>
            <a:pPr lvl="1"/>
            <a:r>
              <a:rPr lang="en-US" dirty="0"/>
              <a:t>Citations:</a:t>
            </a:r>
            <a:endParaRPr lang="en-US" sz="1600" dirty="0"/>
          </a:p>
          <a:p>
            <a:pPr lvl="2"/>
            <a:r>
              <a:rPr lang="en-US" dirty="0"/>
              <a:t>'and' in the text</a:t>
            </a:r>
            <a:endParaRPr lang="en-US" sz="1400" dirty="0"/>
          </a:p>
          <a:p>
            <a:pPr lvl="2"/>
            <a:r>
              <a:rPr lang="en-US" dirty="0"/>
              <a:t>'&amp;' in parentheses</a:t>
            </a:r>
            <a:endParaRPr lang="en-US" sz="1400" dirty="0"/>
          </a:p>
          <a:p>
            <a:pPr lvl="2"/>
            <a:r>
              <a:rPr lang="en-US" dirty="0"/>
              <a:t>et al. after 1</a:t>
            </a:r>
            <a:r>
              <a:rPr lang="en-US" baseline="30000" dirty="0"/>
              <a:t>st</a:t>
            </a:r>
            <a:r>
              <a:rPr lang="en-US" dirty="0"/>
              <a:t> citation</a:t>
            </a:r>
            <a:endParaRPr lang="en-US" sz="1400" dirty="0"/>
          </a:p>
          <a:p>
            <a:pPr lvl="2"/>
            <a:r>
              <a:rPr lang="en-US" dirty="0"/>
              <a:t>no initials</a:t>
            </a:r>
            <a:endParaRPr lang="en-US" sz="1400" dirty="0"/>
          </a:p>
          <a:p>
            <a:pPr lvl="1"/>
            <a:r>
              <a:rPr lang="en-US" sz="2400" dirty="0"/>
              <a:t>Long quotes</a:t>
            </a:r>
            <a:endParaRPr lang="en-US" sz="2400" b="1" dirty="0"/>
          </a:p>
          <a:p>
            <a:pPr marL="0" indent="0">
              <a:buNone/>
            </a:pPr>
            <a:r>
              <a:rPr lang="en-US" sz="2800" dirty="0"/>
              <a:t> </a:t>
            </a:r>
            <a:endParaRPr lang="en-US" sz="2800" b="1" dirty="0"/>
          </a:p>
          <a:p>
            <a:pPr marL="0" indent="0">
              <a:buNone/>
            </a:pPr>
            <a:r>
              <a:rPr lang="en-US" sz="2800" dirty="0"/>
              <a:t>2) The right amount of detail:</a:t>
            </a:r>
          </a:p>
          <a:p>
            <a:pPr lvl="1" indent="-342900"/>
            <a:r>
              <a:rPr lang="en-US" sz="2400" dirty="0"/>
              <a:t>Too much vs. Too little</a:t>
            </a:r>
          </a:p>
          <a:p>
            <a:pPr lvl="1" indent="-342900"/>
            <a:r>
              <a:rPr lang="en-US" sz="2400" dirty="0"/>
              <a:t>Redundancy</a:t>
            </a:r>
          </a:p>
          <a:p>
            <a:pPr marL="0" indent="0">
              <a:buNone/>
            </a:pPr>
            <a:r>
              <a:rPr lang="en-US" sz="2400" dirty="0"/>
              <a:t> </a:t>
            </a:r>
            <a:endParaRPr lang="en-US" sz="2400" b="1" dirty="0"/>
          </a:p>
          <a:p>
            <a:pPr marL="398463" indent="-398463">
              <a:buNone/>
            </a:pPr>
            <a:endParaRPr lang="en-US" sz="2400" b="1" dirty="0"/>
          </a:p>
        </p:txBody>
      </p:sp>
    </p:spTree>
    <p:extLst>
      <p:ext uri="{BB962C8B-B14F-4D97-AF65-F5344CB8AC3E}">
        <p14:creationId xmlns:p14="http://schemas.microsoft.com/office/powerpoint/2010/main" val="18024522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DE080-371C-ACF8-8179-A1534DA88B07}"/>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422BC97-7E10-ADFD-8A46-03443BDACA68}"/>
              </a:ext>
            </a:extLst>
          </p:cNvPr>
          <p:cNvSpPr>
            <a:spLocks noGrp="1"/>
          </p:cNvSpPr>
          <p:nvPr>
            <p:ph idx="1"/>
          </p:nvPr>
        </p:nvSpPr>
        <p:spPr/>
        <p:txBody>
          <a:bodyPr>
            <a:normAutofit/>
          </a:bodyPr>
          <a:lstStyle/>
          <a:p>
            <a:pPr marL="0" indent="0">
              <a:buNone/>
            </a:pPr>
            <a:r>
              <a:rPr lang="en-US" sz="2800" dirty="0">
                <a:effectLst/>
                <a:latin typeface="Optima" panose="02000503060000020004" pitchFamily="2" charset="0"/>
                <a:ea typeface="Times New Roman" panose="02020603050405020304" pitchFamily="18" charset="0"/>
                <a:cs typeface="Times New Roman" panose="02020603050405020304" pitchFamily="18" charset="0"/>
              </a:rPr>
              <a:t>The best writing is rewriting. -E.B. White, writer (1899-1985)</a:t>
            </a:r>
            <a:r>
              <a:rPr lang="en-US" sz="2800" dirty="0">
                <a:effectLst/>
              </a:rPr>
              <a:t> </a:t>
            </a:r>
            <a:endParaRPr lang="en-US" sz="2800" dirty="0"/>
          </a:p>
        </p:txBody>
      </p:sp>
    </p:spTree>
    <p:extLst>
      <p:ext uri="{BB962C8B-B14F-4D97-AF65-F5344CB8AC3E}">
        <p14:creationId xmlns:p14="http://schemas.microsoft.com/office/powerpoint/2010/main" val="2012371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918"/>
          </a:xfrm>
        </p:spPr>
        <p:txBody>
          <a:bodyPr>
            <a:normAutofit/>
          </a:bodyPr>
          <a:lstStyle/>
          <a:p>
            <a:r>
              <a:rPr lang="en-US" sz="2800" b="1" dirty="0"/>
              <a:t>Common Issues to address for Final Paper</a:t>
            </a:r>
          </a:p>
        </p:txBody>
      </p:sp>
      <p:sp>
        <p:nvSpPr>
          <p:cNvPr id="3" name="Content Placeholder 2"/>
          <p:cNvSpPr>
            <a:spLocks noGrp="1"/>
          </p:cNvSpPr>
          <p:nvPr>
            <p:ph idx="1"/>
          </p:nvPr>
        </p:nvSpPr>
        <p:spPr>
          <a:xfrm>
            <a:off x="457200" y="984556"/>
            <a:ext cx="8229600" cy="5667812"/>
          </a:xfrm>
        </p:spPr>
        <p:txBody>
          <a:bodyPr>
            <a:noAutofit/>
          </a:bodyPr>
          <a:lstStyle/>
          <a:p>
            <a:pPr marL="0" indent="0">
              <a:buNone/>
            </a:pPr>
            <a:r>
              <a:rPr lang="en-US" sz="2800" dirty="0"/>
              <a:t>3) The right amount of detail:</a:t>
            </a:r>
          </a:p>
          <a:p>
            <a:pPr lvl="1" indent="-342900"/>
            <a:r>
              <a:rPr lang="en-US" sz="2400" dirty="0"/>
              <a:t>Too much vs. Too little</a:t>
            </a:r>
          </a:p>
          <a:p>
            <a:pPr lvl="1" indent="-342900"/>
            <a:r>
              <a:rPr lang="en-US" sz="2400" dirty="0"/>
              <a:t>Don’t describe several variables if only one is of interest.  Just go straight to the single variable of interest.  </a:t>
            </a:r>
          </a:p>
          <a:p>
            <a:pPr lvl="1" indent="-342900"/>
            <a:r>
              <a:rPr lang="en-US" sz="2400" dirty="0"/>
              <a:t>Redundancy</a:t>
            </a:r>
          </a:p>
          <a:p>
            <a:pPr marL="0" indent="0">
              <a:buNone/>
            </a:pPr>
            <a:r>
              <a:rPr lang="en-US" sz="2400" dirty="0">
                <a:solidFill>
                  <a:srgbClr val="FF0000"/>
                </a:solidFill>
              </a:rPr>
              <a:t>Winograd and Soloway predicted that the subjects would have difficulty finding an object in a given location if the hiding place was both one they thought they would remember but that was an unlikely place for the object (Winograd and Soloway, 1986).   </a:t>
            </a:r>
          </a:p>
          <a:p>
            <a:pPr marL="0" indent="0">
              <a:buNone/>
            </a:pPr>
            <a:endParaRPr lang="en-US" sz="2400" dirty="0">
              <a:solidFill>
                <a:srgbClr val="FF0000"/>
              </a:solidFill>
            </a:endParaRPr>
          </a:p>
          <a:p>
            <a:pPr marL="0" indent="0">
              <a:buNone/>
            </a:pPr>
            <a:r>
              <a:rPr lang="en-US" sz="2400" dirty="0">
                <a:solidFill>
                  <a:srgbClr val="000090"/>
                </a:solidFill>
              </a:rPr>
              <a:t>Winograd and Soloway (1986) hypothesized that an object is less likely to be found if the location has the combination of high memorability and low likelihood. </a:t>
            </a:r>
            <a:endParaRPr lang="en-US" sz="2400" b="1" dirty="0"/>
          </a:p>
          <a:p>
            <a:pPr marL="398463" indent="-398463">
              <a:buNone/>
            </a:pPr>
            <a:endParaRPr lang="en-US" sz="2400" b="1" dirty="0"/>
          </a:p>
        </p:txBody>
      </p:sp>
    </p:spTree>
    <p:extLst>
      <p:ext uri="{BB962C8B-B14F-4D97-AF65-F5344CB8AC3E}">
        <p14:creationId xmlns:p14="http://schemas.microsoft.com/office/powerpoint/2010/main" val="4037647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918"/>
          </a:xfrm>
        </p:spPr>
        <p:txBody>
          <a:bodyPr>
            <a:normAutofit/>
          </a:bodyPr>
          <a:lstStyle/>
          <a:p>
            <a:r>
              <a:rPr lang="en-US" sz="2800" b="1" dirty="0"/>
              <a:t>Common Issues to address for Final Paper</a:t>
            </a:r>
          </a:p>
        </p:txBody>
      </p:sp>
      <p:sp>
        <p:nvSpPr>
          <p:cNvPr id="3" name="Content Placeholder 2"/>
          <p:cNvSpPr>
            <a:spLocks noGrp="1"/>
          </p:cNvSpPr>
          <p:nvPr>
            <p:ph idx="1"/>
          </p:nvPr>
        </p:nvSpPr>
        <p:spPr>
          <a:xfrm>
            <a:off x="457200" y="984556"/>
            <a:ext cx="8229600" cy="5667812"/>
          </a:xfrm>
        </p:spPr>
        <p:txBody>
          <a:bodyPr>
            <a:noAutofit/>
          </a:bodyPr>
          <a:lstStyle/>
          <a:p>
            <a:pPr marL="514350" indent="-514350">
              <a:buFont typeface="+mj-lt"/>
              <a:buAutoNum type="arabicParenR" startAt="4"/>
            </a:pPr>
            <a:r>
              <a:rPr lang="en-US" sz="2800" dirty="0"/>
              <a:t>Building an argument using Methods and data:</a:t>
            </a:r>
            <a:endParaRPr lang="en-US" sz="2400" b="1" dirty="0"/>
          </a:p>
          <a:p>
            <a:pPr marL="0" indent="0">
              <a:buNone/>
            </a:pPr>
            <a:endParaRPr lang="en-US" sz="2400" b="1" dirty="0"/>
          </a:p>
        </p:txBody>
      </p:sp>
    </p:spTree>
    <p:extLst>
      <p:ext uri="{BB962C8B-B14F-4D97-AF65-F5344CB8AC3E}">
        <p14:creationId xmlns:p14="http://schemas.microsoft.com/office/powerpoint/2010/main" val="821977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918"/>
          </a:xfrm>
        </p:spPr>
        <p:txBody>
          <a:bodyPr>
            <a:normAutofit/>
          </a:bodyPr>
          <a:lstStyle/>
          <a:p>
            <a:r>
              <a:rPr lang="en-US" sz="2800" b="1" dirty="0"/>
              <a:t>Common Issues to address for Final Paper</a:t>
            </a:r>
          </a:p>
        </p:txBody>
      </p:sp>
      <p:sp>
        <p:nvSpPr>
          <p:cNvPr id="3" name="Content Placeholder 2"/>
          <p:cNvSpPr>
            <a:spLocks noGrp="1"/>
          </p:cNvSpPr>
          <p:nvPr>
            <p:ph idx="1"/>
          </p:nvPr>
        </p:nvSpPr>
        <p:spPr>
          <a:xfrm>
            <a:off x="457200" y="984556"/>
            <a:ext cx="8229600" cy="5667812"/>
          </a:xfrm>
        </p:spPr>
        <p:txBody>
          <a:bodyPr>
            <a:noAutofit/>
          </a:bodyPr>
          <a:lstStyle/>
          <a:p>
            <a:pPr marL="514350" indent="-514350">
              <a:buFont typeface="+mj-lt"/>
              <a:buAutoNum type="arabicParenR" startAt="4"/>
            </a:pPr>
            <a:r>
              <a:rPr lang="en-US" sz="2800" dirty="0"/>
              <a:t>Building an argument using Methods and data:</a:t>
            </a:r>
            <a:endParaRPr lang="en-US" sz="2400" b="1" dirty="0"/>
          </a:p>
          <a:p>
            <a:pPr marL="0" lvl="0" indent="0">
              <a:buNone/>
            </a:pPr>
            <a:r>
              <a:rPr lang="en-US" sz="2400" dirty="0">
                <a:solidFill>
                  <a:srgbClr val="FF0000"/>
                </a:solidFill>
              </a:rPr>
              <a:t>Interestingly, change blindness has been observed even when individuals allocate attention to change detection.</a:t>
            </a:r>
            <a:r>
              <a:rPr lang="en-US" sz="2400" dirty="0"/>
              <a:t> In a study completed by Phillips (1974), subjects were asked to identify the discrepancies between simple illuminated matrices that were presented on a computer screen. A blank field separated each stimulus, reducing the motion signals that would indicate change. Despite knowing that changes would occur, participants demonstrated difficulty in observing the differences between the matrices…The results of these experiments demonstrate that attending to a stimulus is not sufficient in the perception of a change; subsequent encoding and interpretation of specific details is required. </a:t>
            </a:r>
          </a:p>
          <a:p>
            <a:pPr marL="0" indent="0">
              <a:buNone/>
            </a:pPr>
            <a:endParaRPr lang="en-US" sz="2400" b="1" dirty="0"/>
          </a:p>
        </p:txBody>
      </p:sp>
    </p:spTree>
    <p:extLst>
      <p:ext uri="{BB962C8B-B14F-4D97-AF65-F5344CB8AC3E}">
        <p14:creationId xmlns:p14="http://schemas.microsoft.com/office/powerpoint/2010/main" val="3812595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918"/>
          </a:xfrm>
        </p:spPr>
        <p:txBody>
          <a:bodyPr>
            <a:normAutofit/>
          </a:bodyPr>
          <a:lstStyle/>
          <a:p>
            <a:r>
              <a:rPr lang="en-US" sz="2800" b="1" dirty="0"/>
              <a:t>Common Issues to address for Final Paper</a:t>
            </a:r>
          </a:p>
        </p:txBody>
      </p:sp>
      <p:sp>
        <p:nvSpPr>
          <p:cNvPr id="3" name="Content Placeholder 2"/>
          <p:cNvSpPr>
            <a:spLocks noGrp="1"/>
          </p:cNvSpPr>
          <p:nvPr>
            <p:ph idx="1"/>
          </p:nvPr>
        </p:nvSpPr>
        <p:spPr>
          <a:xfrm>
            <a:off x="457200" y="984556"/>
            <a:ext cx="8229600" cy="5667812"/>
          </a:xfrm>
        </p:spPr>
        <p:txBody>
          <a:bodyPr>
            <a:noAutofit/>
          </a:bodyPr>
          <a:lstStyle/>
          <a:p>
            <a:pPr marL="514350" indent="-514350">
              <a:buFont typeface="+mj-lt"/>
              <a:buAutoNum type="arabicParenR" startAt="4"/>
            </a:pPr>
            <a:r>
              <a:rPr lang="en-US" sz="2800" dirty="0"/>
              <a:t>Building an argument using Methods and data:</a:t>
            </a:r>
            <a:endParaRPr lang="en-US" sz="2400" b="1" dirty="0"/>
          </a:p>
          <a:p>
            <a:pPr marL="0" lvl="0" indent="0">
              <a:buNone/>
            </a:pPr>
            <a:r>
              <a:rPr lang="en-US" sz="2400" dirty="0">
                <a:solidFill>
                  <a:srgbClr val="FF0000"/>
                </a:solidFill>
              </a:rPr>
              <a:t>Interestingly, change blindness has been observed even when individuals allocate attention to change detection.</a:t>
            </a:r>
            <a:r>
              <a:rPr lang="en-US" sz="2400" dirty="0"/>
              <a:t> </a:t>
            </a:r>
            <a:r>
              <a:rPr lang="en-US" sz="2400" dirty="0">
                <a:solidFill>
                  <a:srgbClr val="000090"/>
                </a:solidFill>
              </a:rPr>
              <a:t>In a study completed by Phillips (1974), subjects were asked to identify the discrepancies between simple illuminated matrices that were presented on a computer screen. A blank field separated each stimulus, reducing the motion signals that would indicate change. </a:t>
            </a:r>
            <a:r>
              <a:rPr lang="en-US" sz="2400" dirty="0"/>
              <a:t>Despite knowing that changes would occur, participants demonstrated difficulty in observing the differences between the matrices…The results of these experiments demonstrate that attending to a stimulus is not sufficient in the perception of a change; subsequent encoding and interpretation of specific details is required. </a:t>
            </a:r>
          </a:p>
          <a:p>
            <a:pPr marL="0" indent="0">
              <a:buNone/>
            </a:pPr>
            <a:endParaRPr lang="en-US" sz="2400" b="1" dirty="0"/>
          </a:p>
        </p:txBody>
      </p:sp>
    </p:spTree>
    <p:extLst>
      <p:ext uri="{BB962C8B-B14F-4D97-AF65-F5344CB8AC3E}">
        <p14:creationId xmlns:p14="http://schemas.microsoft.com/office/powerpoint/2010/main" val="1312018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918"/>
          </a:xfrm>
        </p:spPr>
        <p:txBody>
          <a:bodyPr>
            <a:normAutofit/>
          </a:bodyPr>
          <a:lstStyle/>
          <a:p>
            <a:r>
              <a:rPr lang="en-US" sz="2800" b="1" dirty="0"/>
              <a:t>Common Issues to address for Final Paper</a:t>
            </a:r>
          </a:p>
        </p:txBody>
      </p:sp>
      <p:sp>
        <p:nvSpPr>
          <p:cNvPr id="3" name="Content Placeholder 2"/>
          <p:cNvSpPr>
            <a:spLocks noGrp="1"/>
          </p:cNvSpPr>
          <p:nvPr>
            <p:ph idx="1"/>
          </p:nvPr>
        </p:nvSpPr>
        <p:spPr>
          <a:xfrm>
            <a:off x="457200" y="984556"/>
            <a:ext cx="8229600" cy="5667812"/>
          </a:xfrm>
        </p:spPr>
        <p:txBody>
          <a:bodyPr>
            <a:noAutofit/>
          </a:bodyPr>
          <a:lstStyle/>
          <a:p>
            <a:pPr marL="514350" indent="-514350">
              <a:buFont typeface="+mj-lt"/>
              <a:buAutoNum type="arabicParenR" startAt="4"/>
            </a:pPr>
            <a:r>
              <a:rPr lang="en-US" sz="2800" dirty="0"/>
              <a:t>Building an argument using Methods and data:</a:t>
            </a:r>
            <a:endParaRPr lang="en-US" sz="2400" b="1" dirty="0"/>
          </a:p>
          <a:p>
            <a:pPr marL="0" lvl="0" indent="0">
              <a:buNone/>
            </a:pPr>
            <a:r>
              <a:rPr lang="en-US" sz="2400" dirty="0">
                <a:solidFill>
                  <a:srgbClr val="FF0000"/>
                </a:solidFill>
              </a:rPr>
              <a:t>Interestingly, change blindness has been observed even when individuals allocate attention to change detection.</a:t>
            </a:r>
            <a:r>
              <a:rPr lang="en-US" sz="2400" dirty="0"/>
              <a:t> </a:t>
            </a:r>
            <a:r>
              <a:rPr lang="en-US" sz="2400" dirty="0">
                <a:solidFill>
                  <a:srgbClr val="000090"/>
                </a:solidFill>
              </a:rPr>
              <a:t>In a study completed by Phillips (1974), subjects were asked to identify the discrepancies between simple illuminated matrices that were presented on a computer screen. A blank field separated each stimulus, reducing the motion signals that would indicate change. </a:t>
            </a:r>
            <a:r>
              <a:rPr lang="en-US" sz="2400" dirty="0">
                <a:solidFill>
                  <a:srgbClr val="008000"/>
                </a:solidFill>
              </a:rPr>
              <a:t>Despite knowing that changes would occur, participants demonstrated difficulty in observing the differences between the matrices</a:t>
            </a:r>
            <a:r>
              <a:rPr lang="en-US" sz="2400" dirty="0"/>
              <a:t>…The results of these experiments demonstrate that attending to a stimulus is not sufficient in the perception of a change; subsequent encoding and interpretation of specific details is required. </a:t>
            </a:r>
          </a:p>
          <a:p>
            <a:pPr marL="0" indent="0">
              <a:buNone/>
            </a:pPr>
            <a:endParaRPr lang="en-US" sz="2400" b="1" dirty="0"/>
          </a:p>
        </p:txBody>
      </p:sp>
    </p:spTree>
    <p:extLst>
      <p:ext uri="{BB962C8B-B14F-4D97-AF65-F5344CB8AC3E}">
        <p14:creationId xmlns:p14="http://schemas.microsoft.com/office/powerpoint/2010/main" val="4037258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918"/>
          </a:xfrm>
        </p:spPr>
        <p:txBody>
          <a:bodyPr>
            <a:normAutofit/>
          </a:bodyPr>
          <a:lstStyle/>
          <a:p>
            <a:r>
              <a:rPr lang="en-US" sz="2800" b="1" dirty="0"/>
              <a:t>Common Issues to address for Final Paper</a:t>
            </a:r>
          </a:p>
        </p:txBody>
      </p:sp>
      <p:sp>
        <p:nvSpPr>
          <p:cNvPr id="3" name="Content Placeholder 2"/>
          <p:cNvSpPr>
            <a:spLocks noGrp="1"/>
          </p:cNvSpPr>
          <p:nvPr>
            <p:ph idx="1"/>
          </p:nvPr>
        </p:nvSpPr>
        <p:spPr>
          <a:xfrm>
            <a:off x="457200" y="984556"/>
            <a:ext cx="8229600" cy="5667812"/>
          </a:xfrm>
        </p:spPr>
        <p:txBody>
          <a:bodyPr>
            <a:noAutofit/>
          </a:bodyPr>
          <a:lstStyle/>
          <a:p>
            <a:pPr marL="514350" indent="-514350">
              <a:buFont typeface="+mj-lt"/>
              <a:buAutoNum type="arabicParenR" startAt="4"/>
            </a:pPr>
            <a:r>
              <a:rPr lang="en-US" sz="2800" dirty="0"/>
              <a:t>Building an argument using Methods and data:</a:t>
            </a:r>
            <a:endParaRPr lang="en-US" sz="2400" b="1" dirty="0"/>
          </a:p>
          <a:p>
            <a:pPr marL="0" lvl="0" indent="0">
              <a:buNone/>
            </a:pPr>
            <a:r>
              <a:rPr lang="en-US" sz="2400" dirty="0">
                <a:solidFill>
                  <a:srgbClr val="FF0000"/>
                </a:solidFill>
              </a:rPr>
              <a:t>Interestingly, change blindness has been observed even when individuals allocate attention to change detection.</a:t>
            </a:r>
            <a:r>
              <a:rPr lang="en-US" sz="2400" dirty="0"/>
              <a:t> </a:t>
            </a:r>
            <a:r>
              <a:rPr lang="en-US" sz="2400" dirty="0">
                <a:solidFill>
                  <a:srgbClr val="000090"/>
                </a:solidFill>
              </a:rPr>
              <a:t>In a study completed by Phillips (1974), subjects were asked to identify the discrepancies between simple illuminated matrices that were presented on a computer screen. A blank field separated each stimulus, reducing the motion signals that would indicate change. </a:t>
            </a:r>
            <a:r>
              <a:rPr lang="en-US" sz="2400" dirty="0">
                <a:solidFill>
                  <a:srgbClr val="008000"/>
                </a:solidFill>
              </a:rPr>
              <a:t>Despite knowing that changes would occur, participants demonstrated difficulty in observing the differences between the matrices</a:t>
            </a:r>
            <a:r>
              <a:rPr lang="en-US" sz="2400" dirty="0"/>
              <a:t>…</a:t>
            </a:r>
            <a:r>
              <a:rPr lang="en-US" sz="2400" dirty="0">
                <a:solidFill>
                  <a:srgbClr val="800000"/>
                </a:solidFill>
              </a:rPr>
              <a:t>The results of these experiments demonstrate that attending to a stimulus is not sufficient in the perception of a change; subsequent encoding and interpretation of specific details is required. </a:t>
            </a:r>
          </a:p>
          <a:p>
            <a:pPr marL="0" indent="0">
              <a:buNone/>
            </a:pPr>
            <a:endParaRPr lang="en-US" sz="2400" b="1" dirty="0"/>
          </a:p>
        </p:txBody>
      </p:sp>
    </p:spTree>
    <p:extLst>
      <p:ext uri="{BB962C8B-B14F-4D97-AF65-F5344CB8AC3E}">
        <p14:creationId xmlns:p14="http://schemas.microsoft.com/office/powerpoint/2010/main" val="2792607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918"/>
          </a:xfrm>
        </p:spPr>
        <p:txBody>
          <a:bodyPr>
            <a:normAutofit/>
          </a:bodyPr>
          <a:lstStyle/>
          <a:p>
            <a:r>
              <a:rPr lang="en-US" sz="2800" b="1" dirty="0"/>
              <a:t>Common Issues to address for Final Paper</a:t>
            </a:r>
          </a:p>
        </p:txBody>
      </p:sp>
      <p:sp>
        <p:nvSpPr>
          <p:cNvPr id="3" name="Content Placeholder 2"/>
          <p:cNvSpPr>
            <a:spLocks noGrp="1"/>
          </p:cNvSpPr>
          <p:nvPr>
            <p:ph idx="1"/>
          </p:nvPr>
        </p:nvSpPr>
        <p:spPr>
          <a:xfrm>
            <a:off x="457200" y="984556"/>
            <a:ext cx="8229600" cy="5667812"/>
          </a:xfrm>
        </p:spPr>
        <p:txBody>
          <a:bodyPr>
            <a:noAutofit/>
          </a:bodyPr>
          <a:lstStyle/>
          <a:p>
            <a:pPr marL="0" indent="0">
              <a:buNone/>
            </a:pPr>
            <a:r>
              <a:rPr lang="en-US" sz="2800" dirty="0"/>
              <a:t>5) Linking paragraphs</a:t>
            </a:r>
            <a:endParaRPr lang="en-US" sz="2800" b="1" dirty="0"/>
          </a:p>
          <a:p>
            <a:pPr marL="0" lvl="0" indent="0">
              <a:buNone/>
            </a:pPr>
            <a:endParaRPr lang="en-US" sz="2800" dirty="0"/>
          </a:p>
          <a:p>
            <a:pPr marL="0" indent="0">
              <a:buNone/>
            </a:pPr>
            <a:endParaRPr lang="en-US" sz="2800" b="1" dirty="0"/>
          </a:p>
          <a:p>
            <a:pPr marL="398463" indent="-398463">
              <a:buNone/>
            </a:pPr>
            <a:endParaRPr lang="en-US" sz="2400" b="1" dirty="0"/>
          </a:p>
        </p:txBody>
      </p:sp>
    </p:spTree>
    <p:extLst>
      <p:ext uri="{BB962C8B-B14F-4D97-AF65-F5344CB8AC3E}">
        <p14:creationId xmlns:p14="http://schemas.microsoft.com/office/powerpoint/2010/main" val="821977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{EE5A9B7F-40F2-A54B-8664-98CC91BE4EB4}tf10001120</Template>
  <TotalTime>2993</TotalTime>
  <Words>1418</Words>
  <Application>Microsoft Macintosh PowerPoint</Application>
  <PresentationFormat>On-screen Show (4:3)</PresentationFormat>
  <Paragraphs>126</Paragraphs>
  <Slides>20</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Optima</vt:lpstr>
      <vt:lpstr>Office Theme</vt:lpstr>
      <vt:lpstr>Writing Issues</vt:lpstr>
      <vt:lpstr>Common Issues to address for Final Paper</vt:lpstr>
      <vt:lpstr>Common Issues to address for Final Paper</vt:lpstr>
      <vt:lpstr>Common Issues to address for Final Paper</vt:lpstr>
      <vt:lpstr>Common Issues to address for Final Paper</vt:lpstr>
      <vt:lpstr>Common Issues to address for Final Paper</vt:lpstr>
      <vt:lpstr>Common Issues to address for Final Paper</vt:lpstr>
      <vt:lpstr>Common Issues to address for Final Paper</vt:lpstr>
      <vt:lpstr>Common Issues to address for Final Paper</vt:lpstr>
      <vt:lpstr>Common Issues to address for Final Paper</vt:lpstr>
      <vt:lpstr>Common Issues to address for Final Paper</vt:lpstr>
      <vt:lpstr>Common Issues to address for Final Paper</vt:lpstr>
      <vt:lpstr>Common Issues to address for Final Paper</vt:lpstr>
      <vt:lpstr>Common Issues to address for Final Paper</vt:lpstr>
      <vt:lpstr>Common Issues to address for Final Paper</vt:lpstr>
      <vt:lpstr>Common Issues to address for Final Paper</vt:lpstr>
      <vt:lpstr>Common Issues to address for Final Paper</vt:lpstr>
      <vt:lpstr>PowerPoint Presentation</vt:lpstr>
      <vt:lpstr>Why is writing so hard?</vt:lpstr>
      <vt:lpstr>PowerPoint Presentation</vt:lpstr>
    </vt:vector>
  </TitlesOfParts>
  <Company>Amherst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Cognition!</dc:title>
  <dc:creator>Matthew Schulkind</dc:creator>
  <cp:lastModifiedBy>Microsoft Office User</cp:lastModifiedBy>
  <cp:revision>157</cp:revision>
  <dcterms:created xsi:type="dcterms:W3CDTF">2018-01-04T15:50:01Z</dcterms:created>
  <dcterms:modified xsi:type="dcterms:W3CDTF">2025-03-26T16:03:58Z</dcterms:modified>
</cp:coreProperties>
</file>